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52" d="100"/>
          <a:sy n="52" d="100"/>
        </p:scale>
        <p:origin x="1061"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C0261F5-8C43-4C07-8B92-64FDF3EF5C5F}" type="datetimeFigureOut">
              <a:rPr lang="en-US" smtClean="0"/>
              <a:t>12/1/2018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B673561-1031-4663-9312-343B92BBD29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0261F5-8C43-4C07-8B92-64FDF3EF5C5F}"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73561-1031-4663-9312-343B92BBD2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0261F5-8C43-4C07-8B92-64FDF3EF5C5F}"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73561-1031-4663-9312-343B92BBD2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C0261F5-8C43-4C07-8B92-64FDF3EF5C5F}"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73561-1031-4663-9312-343B92BBD29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C0261F5-8C43-4C07-8B92-64FDF3EF5C5F}" type="datetimeFigureOut">
              <a:rPr lang="en-US" smtClean="0"/>
              <a:t>12/1/2018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B673561-1031-4663-9312-343B92BBD2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C0261F5-8C43-4C07-8B92-64FDF3EF5C5F}"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73561-1031-4663-9312-343B92BBD29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C0261F5-8C43-4C07-8B92-64FDF3EF5C5F}"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73561-1031-4663-9312-343B92BBD29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C0261F5-8C43-4C07-8B92-64FDF3EF5C5F}"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73561-1031-4663-9312-343B92BBD2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261F5-8C43-4C07-8B92-64FDF3EF5C5F}"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73561-1031-4663-9312-343B92BBD2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C0261F5-8C43-4C07-8B92-64FDF3EF5C5F}"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73561-1031-4663-9312-343B92BBD29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C0261F5-8C43-4C07-8B92-64FDF3EF5C5F}" type="datetimeFigureOut">
              <a:rPr lang="en-US" smtClean="0"/>
              <a:t>12/1/2018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B673561-1031-4663-9312-343B92BBD29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C0261F5-8C43-4C07-8B92-64FDF3EF5C5F}" type="datetimeFigureOut">
              <a:rPr lang="en-US" smtClean="0"/>
              <a:t>12/1/2018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B673561-1031-4663-9312-343B92BBD2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267200"/>
            <a:ext cx="6400800" cy="1828800"/>
          </a:xfrm>
        </p:spPr>
        <p:txBody>
          <a:bodyPr>
            <a:normAutofit lnSpcReduction="10000"/>
          </a:bodyPr>
          <a:lstStyle/>
          <a:p>
            <a:r>
              <a:rPr lang="en-US" dirty="0">
                <a:latin typeface="Times New Roman" pitchFamily="18" charset="0"/>
                <a:cs typeface="Times New Roman" pitchFamily="18" charset="0"/>
              </a:rPr>
              <a:t>Course instructor: Dr. Dilshad Hamad</a:t>
            </a:r>
          </a:p>
          <a:p>
            <a:r>
              <a:rPr lang="en-US" dirty="0" err="1">
                <a:latin typeface="Times New Roman" pitchFamily="18" charset="0"/>
                <a:cs typeface="Times New Roman" pitchFamily="18" charset="0"/>
              </a:rPr>
              <a:t>Ishik</a:t>
            </a:r>
            <a:r>
              <a:rPr lang="en-US" dirty="0">
                <a:latin typeface="Times New Roman" pitchFamily="18" charset="0"/>
                <a:cs typeface="Times New Roman" pitchFamily="18" charset="0"/>
              </a:rPr>
              <a:t> University-IRD</a:t>
            </a:r>
          </a:p>
          <a:p>
            <a:r>
              <a:rPr lang="en-US" dirty="0">
                <a:latin typeface="Times New Roman" pitchFamily="18" charset="0"/>
                <a:cs typeface="Times New Roman" pitchFamily="18" charset="0"/>
              </a:rPr>
              <a:t>Basics of Sociology-IRD115</a:t>
            </a:r>
          </a:p>
          <a:p>
            <a:r>
              <a:rPr lang="en-US" dirty="0">
                <a:latin typeface="Times New Roman" pitchFamily="18" charset="0"/>
                <a:cs typeface="Times New Roman" pitchFamily="18" charset="0"/>
              </a:rPr>
              <a:t>Fall 2018-10</a:t>
            </a:r>
          </a:p>
          <a:p>
            <a:endParaRPr lang="en-US" dirty="0">
              <a:latin typeface="Times New Roman" pitchFamily="18" charset="0"/>
              <a:cs typeface="Times New Roman" pitchFamily="18" charset="0"/>
            </a:endParaRPr>
          </a:p>
        </p:txBody>
      </p:sp>
      <p:sp>
        <p:nvSpPr>
          <p:cNvPr id="2" name="Title 1"/>
          <p:cNvSpPr>
            <a:spLocks noGrp="1"/>
          </p:cNvSpPr>
          <p:nvPr>
            <p:ph type="ctrTitle"/>
          </p:nvPr>
        </p:nvSpPr>
        <p:spPr>
          <a:xfrm>
            <a:off x="685800" y="609601"/>
            <a:ext cx="7772400" cy="2514599"/>
          </a:xfrm>
        </p:spPr>
        <p:txBody>
          <a:bodyPr/>
          <a:lstStyle/>
          <a:p>
            <a:r>
              <a:rPr lang="en-US" dirty="0">
                <a:latin typeface="Times New Roman" pitchFamily="18" charset="0"/>
                <a:cs typeface="Times New Roman" pitchFamily="18" charset="0"/>
              </a:rPr>
              <a:t>Understanding Sociology</a:t>
            </a:r>
          </a:p>
        </p:txBody>
      </p:sp>
    </p:spTree>
    <p:extLst>
      <p:ext uri="{BB962C8B-B14F-4D97-AF65-F5344CB8AC3E}">
        <p14:creationId xmlns:p14="http://schemas.microsoft.com/office/powerpoint/2010/main" val="195674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Times New Roman" pitchFamily="18" charset="0"/>
                <a:cs typeface="Times New Roman" pitchFamily="18" charset="0"/>
              </a:rPr>
              <a:t>Studying part and whole: how sociologists view social structures</a:t>
            </a:r>
          </a:p>
        </p:txBody>
      </p:sp>
      <p:sp>
        <p:nvSpPr>
          <p:cNvPr id="3" name="Content Placeholder 2"/>
          <p:cNvSpPr>
            <a:spLocks noGrp="1"/>
          </p:cNvSpPr>
          <p:nvPr>
            <p:ph sz="quarter" idx="1"/>
          </p:nvPr>
        </p:nvSpPr>
        <p:spPr/>
        <p:txBody>
          <a:bodyPr/>
          <a:lstStyle/>
          <a:p>
            <a:pPr marL="0" indent="0" algn="just">
              <a:buNone/>
            </a:pPr>
            <a:endParaRPr lang="en-US" dirty="0"/>
          </a:p>
          <a:p>
            <a:pPr marL="0" indent="0" algn="just">
              <a:buNone/>
            </a:pPr>
            <a:r>
              <a:rPr lang="en-US" dirty="0"/>
              <a:t>A key basis of the sociological perspective is the concept that the individual and society are inseparable. It is impossible to study one without the other. German sociologist </a:t>
            </a:r>
            <a:r>
              <a:rPr lang="en-US" u="sng" dirty="0">
                <a:solidFill>
                  <a:srgbClr val="FF0000"/>
                </a:solidFill>
              </a:rPr>
              <a:t>Norbert Elias called the process of simultaneously analyzing the behavior of individuals and the society that shapes that behavior </a:t>
            </a:r>
            <a:r>
              <a:rPr lang="en-US" b="1" u="sng" dirty="0">
                <a:solidFill>
                  <a:srgbClr val="00B050"/>
                </a:solidFill>
              </a:rPr>
              <a:t>figuration</a:t>
            </a:r>
            <a:r>
              <a:rPr lang="en-US" u="sng" dirty="0">
                <a:solidFill>
                  <a:srgbClr val="FF0000"/>
                </a:solidFill>
              </a:rPr>
              <a:t>.</a:t>
            </a:r>
          </a:p>
        </p:txBody>
      </p:sp>
    </p:spTree>
    <p:extLst>
      <p:ext uri="{BB962C8B-B14F-4D97-AF65-F5344CB8AC3E}">
        <p14:creationId xmlns:p14="http://schemas.microsoft.com/office/powerpoint/2010/main" val="192871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2400" dirty="0">
                <a:latin typeface="Times New Roman" pitchFamily="18" charset="0"/>
                <a:cs typeface="Times New Roman" pitchFamily="18" charset="0"/>
              </a:rPr>
            </a:br>
            <a:r>
              <a:rPr lang="en-US" sz="2400" b="1" dirty="0">
                <a:latin typeface="Times New Roman" pitchFamily="18" charset="0"/>
                <a:cs typeface="Times New Roman" pitchFamily="18" charset="0"/>
              </a:rPr>
              <a:t>History of Sociology</a:t>
            </a:r>
            <a:br>
              <a:rPr lang="en-US" sz="2400" dirty="0">
                <a:latin typeface="Times New Roman" pitchFamily="18" charset="0"/>
                <a:cs typeface="Times New Roman" pitchFamily="18" charset="0"/>
              </a:rPr>
            </a:br>
            <a:r>
              <a:rPr lang="en-US" sz="2400" b="1" dirty="0" err="1">
                <a:solidFill>
                  <a:srgbClr val="C00000"/>
                </a:solidFill>
                <a:latin typeface="Times New Roman" pitchFamily="18" charset="0"/>
                <a:cs typeface="Times New Roman" pitchFamily="18" charset="0"/>
              </a:rPr>
              <a:t>Auguste</a:t>
            </a:r>
            <a:r>
              <a:rPr lang="en-US" sz="2400" b="1" dirty="0">
                <a:solidFill>
                  <a:srgbClr val="C00000"/>
                </a:solidFill>
                <a:latin typeface="Times New Roman" pitchFamily="18" charset="0"/>
                <a:cs typeface="Times New Roman" pitchFamily="18" charset="0"/>
              </a:rPr>
              <a:t> Comte (1798-1857)-- Positivism</a:t>
            </a:r>
            <a:br>
              <a:rPr lang="en-US" sz="2400" b="1" dirty="0">
                <a:solidFill>
                  <a:srgbClr val="C00000"/>
                </a:solidFill>
              </a:rPr>
            </a:br>
            <a:endParaRPr lang="en-US" sz="24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buFont typeface="Arial" pitchFamily="34" charset="0"/>
              <a:buChar char="•"/>
            </a:pPr>
            <a:r>
              <a:rPr lang="en-US" dirty="0"/>
              <a:t>In 1838, the term Sociology reinvented by </a:t>
            </a:r>
            <a:r>
              <a:rPr lang="en-US" dirty="0" err="1"/>
              <a:t>Auguste</a:t>
            </a:r>
            <a:r>
              <a:rPr lang="en-US" dirty="0"/>
              <a:t> Comte.</a:t>
            </a:r>
          </a:p>
          <a:p>
            <a:pPr algn="just"/>
            <a:r>
              <a:rPr lang="en-US" dirty="0"/>
              <a:t>social scientists could study society using the same scientific methods utilized in natural sciences.</a:t>
            </a:r>
          </a:p>
          <a:p>
            <a:pPr algn="just"/>
            <a:r>
              <a:rPr lang="en-US" dirty="0"/>
              <a:t>believed in the potential of social scientists to work toward the betterment of society. He held that once scholars identified the laws that governed society</a:t>
            </a:r>
          </a:p>
        </p:txBody>
      </p:sp>
      <p:pic>
        <p:nvPicPr>
          <p:cNvPr id="5" name="Content Placeholder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933950" y="1524000"/>
            <a:ext cx="3749675" cy="4495799"/>
          </a:xfrm>
        </p:spPr>
      </p:pic>
    </p:spTree>
    <p:extLst>
      <p:ext uri="{BB962C8B-B14F-4D97-AF65-F5344CB8AC3E}">
        <p14:creationId xmlns:p14="http://schemas.microsoft.com/office/powerpoint/2010/main" val="1838451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latin typeface="Times New Roman" pitchFamily="18" charset="0"/>
                <a:cs typeface="Times New Roman" pitchFamily="18" charset="0"/>
              </a:rPr>
              <a:t>Karl Marx (1818-1883)</a:t>
            </a:r>
          </a:p>
        </p:txBody>
      </p:sp>
      <p:sp>
        <p:nvSpPr>
          <p:cNvPr id="3" name="Content Placeholder 2"/>
          <p:cNvSpPr>
            <a:spLocks noGrp="1"/>
          </p:cNvSpPr>
          <p:nvPr>
            <p:ph sz="quarter" idx="1"/>
          </p:nvPr>
        </p:nvSpPr>
        <p:spPr>
          <a:xfrm>
            <a:off x="914400" y="1447800"/>
            <a:ext cx="4267200" cy="4800600"/>
          </a:xfrm>
        </p:spPr>
        <p:txBody>
          <a:bodyPr>
            <a:normAutofit fontScale="92500" lnSpcReduction="20000"/>
          </a:bodyPr>
          <a:lstStyle/>
          <a:p>
            <a:pPr algn="just"/>
            <a:r>
              <a:rPr lang="en-US" dirty="0">
                <a:latin typeface="Times New Roman" pitchFamily="18" charset="0"/>
                <a:cs typeface="Times New Roman" pitchFamily="18" charset="0"/>
              </a:rPr>
              <a:t>He believed that societies grew and changed as a result of the struggles of different social classes over the means of production.</a:t>
            </a:r>
          </a:p>
          <a:p>
            <a:pPr algn="just"/>
            <a:r>
              <a:rPr lang="en-US" dirty="0"/>
              <a:t>Marx predicted that inequalities of capitalism would become so extreme that workers would eventually revolt. This would lead to the collapse of capitalism, which would be replaced by communism.</a:t>
            </a:r>
          </a:p>
          <a:p>
            <a:r>
              <a:rPr lang="en-US" dirty="0"/>
              <a:t>Communism is an economic system under which there is no private or corporate ownership.</a:t>
            </a:r>
          </a:p>
        </p:txBody>
      </p:sp>
      <p:pic>
        <p:nvPicPr>
          <p:cNvPr id="5" name="Content Placeholder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410200" y="1600200"/>
            <a:ext cx="3273425" cy="4495800"/>
          </a:xfrm>
        </p:spPr>
      </p:pic>
    </p:spTree>
    <p:extLst>
      <p:ext uri="{BB962C8B-B14F-4D97-AF65-F5344CB8AC3E}">
        <p14:creationId xmlns:p14="http://schemas.microsoft.com/office/powerpoint/2010/main" val="8079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solidFill>
                <a:latin typeface="Times New Roman" pitchFamily="18" charset="0"/>
                <a:cs typeface="Times New Roman" pitchFamily="18" charset="0"/>
              </a:rPr>
              <a:t>Emile Durkheim (1858-1917)</a:t>
            </a:r>
          </a:p>
        </p:txBody>
      </p:sp>
      <p:sp>
        <p:nvSpPr>
          <p:cNvPr id="3" name="Content Placeholder 2"/>
          <p:cNvSpPr>
            <a:spLocks noGrp="1"/>
          </p:cNvSpPr>
          <p:nvPr>
            <p:ph sz="quarter" idx="1"/>
          </p:nvPr>
        </p:nvSpPr>
        <p:spPr>
          <a:xfrm>
            <a:off x="914400" y="1447800"/>
            <a:ext cx="4191000" cy="4724400"/>
          </a:xfrm>
        </p:spPr>
        <p:txBody>
          <a:bodyPr>
            <a:normAutofit fontScale="92500" lnSpcReduction="20000"/>
          </a:bodyPr>
          <a:lstStyle/>
          <a:p>
            <a:pPr algn="just">
              <a:buFont typeface="Arial" pitchFamily="34" charset="0"/>
              <a:buChar char="•"/>
            </a:pPr>
            <a:r>
              <a:rPr lang="en-US" dirty="0"/>
              <a:t> Durkheim helped establish sociology as a formal academic discipline</a:t>
            </a:r>
          </a:p>
          <a:p>
            <a:pPr algn="just">
              <a:buFont typeface="Arial" pitchFamily="34" charset="0"/>
              <a:buChar char="•"/>
            </a:pPr>
            <a:r>
              <a:rPr lang="en-US" dirty="0"/>
              <a:t> Durkheim believed that sociologists could study objective “social facts”</a:t>
            </a:r>
          </a:p>
          <a:p>
            <a:pPr algn="just"/>
            <a:r>
              <a:rPr lang="en-US" dirty="0"/>
              <a:t> He also believed that through such studies it would be possible to determine if a society was “healthy” or “pathological.”</a:t>
            </a:r>
          </a:p>
          <a:p>
            <a:pPr algn="just"/>
            <a:r>
              <a:rPr lang="en-US" dirty="0"/>
              <a:t>He saw healthy societies as stable, while pathological societies experienced a breakdown in social norms between individuals and society.</a:t>
            </a:r>
          </a:p>
        </p:txBody>
      </p:sp>
      <p:pic>
        <p:nvPicPr>
          <p:cNvPr id="5" name="Content Placeholder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638800" y="1600200"/>
            <a:ext cx="3044825" cy="4267200"/>
          </a:xfrm>
        </p:spPr>
      </p:pic>
    </p:spTree>
    <p:extLst>
      <p:ext uri="{BB962C8B-B14F-4D97-AF65-F5344CB8AC3E}">
        <p14:creationId xmlns:p14="http://schemas.microsoft.com/office/powerpoint/2010/main" val="63420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Theoretical Perspectives</a:t>
            </a:r>
          </a:p>
        </p:txBody>
      </p:sp>
      <p:sp>
        <p:nvSpPr>
          <p:cNvPr id="3" name="Content Placeholder 2"/>
          <p:cNvSpPr>
            <a:spLocks noGrp="1"/>
          </p:cNvSpPr>
          <p:nvPr>
            <p:ph sz="quarter" idx="1"/>
          </p:nvPr>
        </p:nvSpPr>
        <p:spPr/>
        <p:txBody>
          <a:bodyPr/>
          <a:lstStyle/>
          <a:p>
            <a:pPr marL="0" indent="0">
              <a:buNone/>
            </a:pPr>
            <a:r>
              <a:rPr lang="en-US" dirty="0"/>
              <a:t> </a:t>
            </a:r>
          </a:p>
          <a:p>
            <a:pPr>
              <a:buFont typeface="Wingdings" pitchFamily="2" charset="2"/>
              <a:buChar char="q"/>
            </a:pPr>
            <a:r>
              <a:rPr lang="en-US" dirty="0"/>
              <a:t>Structural Functionalism</a:t>
            </a:r>
          </a:p>
          <a:p>
            <a:pPr>
              <a:buFont typeface="Wingdings" pitchFamily="2" charset="2"/>
              <a:buChar char="q"/>
            </a:pPr>
            <a:endParaRPr lang="en-US" dirty="0"/>
          </a:p>
          <a:p>
            <a:pPr>
              <a:buFont typeface="Wingdings" pitchFamily="2" charset="2"/>
              <a:buChar char="q"/>
            </a:pPr>
            <a:r>
              <a:rPr lang="en-US" dirty="0"/>
              <a:t> Conflict Theory</a:t>
            </a:r>
          </a:p>
          <a:p>
            <a:pPr>
              <a:buFont typeface="Wingdings" pitchFamily="2" charset="2"/>
              <a:buChar char="q"/>
            </a:pPr>
            <a:endParaRPr lang="en-US" dirty="0"/>
          </a:p>
          <a:p>
            <a:pPr>
              <a:buFont typeface="Wingdings" pitchFamily="2" charset="2"/>
              <a:buChar char="q"/>
            </a:pPr>
            <a:r>
              <a:rPr lang="en-US" dirty="0"/>
              <a:t> Symbolic Interactionism</a:t>
            </a:r>
          </a:p>
        </p:txBody>
      </p:sp>
    </p:spTree>
    <p:extLst>
      <p:ext uri="{BB962C8B-B14F-4D97-AF65-F5344CB8AC3E}">
        <p14:creationId xmlns:p14="http://schemas.microsoft.com/office/powerpoint/2010/main" val="608005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latin typeface="Times New Roman" pitchFamily="18" charset="0"/>
                <a:cs typeface="Times New Roman" pitchFamily="18" charset="0"/>
              </a:rPr>
              <a:t>Structural Functionalism</a:t>
            </a:r>
          </a:p>
        </p:txBody>
      </p:sp>
      <p:sp>
        <p:nvSpPr>
          <p:cNvPr id="3" name="Content Placeholder 2"/>
          <p:cNvSpPr>
            <a:spLocks noGrp="1"/>
          </p:cNvSpPr>
          <p:nvPr>
            <p:ph sz="quarter" idx="1"/>
          </p:nvPr>
        </p:nvSpPr>
        <p:spPr/>
        <p:txBody>
          <a:bodyPr>
            <a:normAutofit fontScale="92500" lnSpcReduction="10000"/>
          </a:bodyPr>
          <a:lstStyle/>
          <a:p>
            <a:pPr algn="just"/>
            <a:r>
              <a:rPr lang="en-US" b="1" dirty="0"/>
              <a:t>Functionalism</a:t>
            </a:r>
            <a:r>
              <a:rPr lang="en-US" dirty="0"/>
              <a:t>, also called structural-functional theory, sees society as a structure with interrelated parts designed to meet the biological and social needs of the individuals in that society. </a:t>
            </a:r>
          </a:p>
          <a:p>
            <a:pPr algn="just"/>
            <a:r>
              <a:rPr lang="en-US" dirty="0"/>
              <a:t> Hebert Spencer (1820–1903), who saw similarities between society and the human body; he argued that just as the various organs of the body work together to keep the body functioning, the various parts of society work together to keep society functioning.</a:t>
            </a:r>
          </a:p>
          <a:p>
            <a:pPr algn="just"/>
            <a:r>
              <a:rPr lang="en-US" dirty="0"/>
              <a:t>The parts of society </a:t>
            </a:r>
            <a:r>
              <a:rPr lang="en-US"/>
              <a:t>that Spencer </a:t>
            </a:r>
            <a:r>
              <a:rPr lang="en-US" dirty="0"/>
              <a:t>referred to were the </a:t>
            </a:r>
            <a:r>
              <a:rPr lang="en-US" b="1" dirty="0"/>
              <a:t>social institutions, </a:t>
            </a:r>
            <a:r>
              <a:rPr lang="en-US" dirty="0"/>
              <a:t>or patterns of beliefs and behaviors focused on meeting social needs, such as government, education, family, healthcare, religion, and the economy.</a:t>
            </a:r>
          </a:p>
        </p:txBody>
      </p:sp>
    </p:spTree>
    <p:extLst>
      <p:ext uri="{BB962C8B-B14F-4D97-AF65-F5344CB8AC3E}">
        <p14:creationId xmlns:p14="http://schemas.microsoft.com/office/powerpoint/2010/main" val="12154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latin typeface="Times New Roman" pitchFamily="18" charset="0"/>
                <a:cs typeface="Times New Roman" pitchFamily="18" charset="0"/>
              </a:rPr>
              <a:t>Conflict Theory</a:t>
            </a:r>
          </a:p>
        </p:txBody>
      </p:sp>
      <p:sp>
        <p:nvSpPr>
          <p:cNvPr id="3" name="Content Placeholder 2"/>
          <p:cNvSpPr>
            <a:spLocks noGrp="1"/>
          </p:cNvSpPr>
          <p:nvPr>
            <p:ph sz="quarter" idx="1"/>
          </p:nvPr>
        </p:nvSpPr>
        <p:spPr/>
        <p:txBody>
          <a:bodyPr>
            <a:normAutofit lnSpcReduction="10000"/>
          </a:bodyPr>
          <a:lstStyle/>
          <a:p>
            <a:pPr algn="just">
              <a:buFont typeface="Arial" pitchFamily="34" charset="0"/>
              <a:buChar char="•"/>
            </a:pPr>
            <a:r>
              <a:rPr lang="en-US" dirty="0"/>
              <a:t> </a:t>
            </a:r>
            <a:r>
              <a:rPr lang="en-US" b="1" dirty="0"/>
              <a:t>Conflict theory </a:t>
            </a:r>
            <a:r>
              <a:rPr lang="en-US" dirty="0"/>
              <a:t>looks at society as a competition for limited resources. </a:t>
            </a:r>
          </a:p>
          <a:p>
            <a:pPr algn="just"/>
            <a:r>
              <a:rPr lang="en-US" dirty="0"/>
              <a:t>Karl Marx (1818–1883), who saw society as being made up of individuals in different social classes who must compete for social, material, and political resources such as food and housing, employment, education, and leisure time.</a:t>
            </a:r>
          </a:p>
          <a:p>
            <a:pPr algn="just"/>
            <a:r>
              <a:rPr lang="en-US" dirty="0"/>
              <a:t>Weber noted that different groups were affected differently based on education, race, and gender, and that people’s reactions to inequality were moderated by class differences and rates of social mobility, as well as by perceptions about the legitimacy of those in power.</a:t>
            </a:r>
          </a:p>
        </p:txBody>
      </p:sp>
    </p:spTree>
    <p:extLst>
      <p:ext uri="{BB962C8B-B14F-4D97-AF65-F5344CB8AC3E}">
        <p14:creationId xmlns:p14="http://schemas.microsoft.com/office/powerpoint/2010/main" val="285012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latin typeface="Times New Roman" pitchFamily="18" charset="0"/>
                <a:cs typeface="Times New Roman" pitchFamily="18" charset="0"/>
              </a:rPr>
              <a:t>Symbolic Interactionism </a:t>
            </a:r>
          </a:p>
        </p:txBody>
      </p:sp>
      <p:sp>
        <p:nvSpPr>
          <p:cNvPr id="3" name="Content Placeholder 2"/>
          <p:cNvSpPr>
            <a:spLocks noGrp="1"/>
          </p:cNvSpPr>
          <p:nvPr>
            <p:ph sz="quarter" idx="1"/>
          </p:nvPr>
        </p:nvSpPr>
        <p:spPr/>
        <p:txBody>
          <a:bodyPr>
            <a:normAutofit/>
          </a:bodyPr>
          <a:lstStyle/>
          <a:p>
            <a:pPr algn="just">
              <a:buFont typeface="Arial" pitchFamily="34" charset="0"/>
              <a:buChar char="•"/>
            </a:pPr>
            <a:r>
              <a:rPr lang="en-US" dirty="0"/>
              <a:t> </a:t>
            </a:r>
            <a:r>
              <a:rPr lang="en-US" b="1" dirty="0"/>
              <a:t>Symbolic interactionism </a:t>
            </a:r>
            <a:r>
              <a:rPr lang="en-US" dirty="0"/>
              <a:t>is a micro-level theory that focuses on the relationships among individuals within a society.</a:t>
            </a:r>
          </a:p>
          <a:p>
            <a:pPr algn="just"/>
            <a:r>
              <a:rPr lang="en-US" dirty="0"/>
              <a:t> Social scientists who apply symbolic-</a:t>
            </a:r>
            <a:r>
              <a:rPr lang="en-US" dirty="0" err="1"/>
              <a:t>interactionist</a:t>
            </a:r>
            <a:r>
              <a:rPr lang="en-US" dirty="0"/>
              <a:t> thinking look for patterns of interaction between individuals. Their studies often involve observation of one-on-one interactions. For example, while a conflict theorist studying a political protest might focus on class difference, a symbolic </a:t>
            </a:r>
            <a:r>
              <a:rPr lang="en-US" dirty="0" err="1"/>
              <a:t>interactionist</a:t>
            </a:r>
            <a:r>
              <a:rPr lang="en-US" dirty="0"/>
              <a:t> would be more interested in how individuals in the protesting group interact, as well as the signs and symbols protesters use to communicate their message.</a:t>
            </a:r>
          </a:p>
        </p:txBody>
      </p:sp>
    </p:spTree>
    <p:extLst>
      <p:ext uri="{BB962C8B-B14F-4D97-AF65-F5344CB8AC3E}">
        <p14:creationId xmlns:p14="http://schemas.microsoft.com/office/powerpoint/2010/main" val="248883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Learning Objectives</a:t>
            </a:r>
          </a:p>
        </p:txBody>
      </p:sp>
      <p:sp>
        <p:nvSpPr>
          <p:cNvPr id="3" name="Content Placeholder 2"/>
          <p:cNvSpPr>
            <a:spLocks noGrp="1"/>
          </p:cNvSpPr>
          <p:nvPr>
            <p:ph sz="quarter" idx="1"/>
          </p:nvPr>
        </p:nvSpPr>
        <p:spPr/>
        <p:txBody>
          <a:bodyPr/>
          <a:lstStyle/>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r>
              <a:rPr lang="en-US" dirty="0"/>
              <a:t> to understand sociology as a field of knowledge and grasp key sociological concepts.</a:t>
            </a:r>
          </a:p>
          <a:p>
            <a:pPr>
              <a:buFont typeface="Wingdings" pitchFamily="2" charset="2"/>
              <a:buChar char="§"/>
            </a:pPr>
            <a:r>
              <a:rPr lang="en-US" dirty="0"/>
              <a:t> to explore sociological questions and sociological enquiry</a:t>
            </a:r>
          </a:p>
          <a:p>
            <a:pPr>
              <a:buFont typeface="Wingdings" pitchFamily="2" charset="2"/>
              <a:buChar char="§"/>
            </a:pPr>
            <a:r>
              <a:rPr lang="en-US" dirty="0"/>
              <a:t>To become familiar with main sociological perspectives</a:t>
            </a:r>
          </a:p>
          <a:p>
            <a:pPr>
              <a:buFont typeface="Wingdings" pitchFamily="2" charset="2"/>
              <a:buChar char="§"/>
            </a:pPr>
            <a:endParaRPr lang="en-US" dirty="0"/>
          </a:p>
          <a:p>
            <a:pPr>
              <a:buFont typeface="Wingdings" pitchFamily="2" charset="2"/>
              <a:buChar char="§"/>
            </a:pPr>
            <a:endParaRPr lang="en-US" dirty="0"/>
          </a:p>
        </p:txBody>
      </p:sp>
    </p:spTree>
    <p:extLst>
      <p:ext uri="{BB962C8B-B14F-4D97-AF65-F5344CB8AC3E}">
        <p14:creationId xmlns:p14="http://schemas.microsoft.com/office/powerpoint/2010/main" val="3208493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Warm Up!</a:t>
            </a:r>
          </a:p>
        </p:txBody>
      </p:sp>
      <p:sp>
        <p:nvSpPr>
          <p:cNvPr id="3" name="Content Placeholder 2"/>
          <p:cNvSpPr>
            <a:spLocks noGrp="1"/>
          </p:cNvSpPr>
          <p:nvPr>
            <p:ph sz="quarter" idx="1"/>
          </p:nvPr>
        </p:nvSpPr>
        <p:spPr/>
        <p:txBody>
          <a:bodyPr/>
          <a:lstStyle/>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Write down a question that you have had in mind recently. Something that you have been wondering why it is the way it is. This could be a question about social life, politics, economy, religion and so forth. </a:t>
            </a:r>
          </a:p>
        </p:txBody>
      </p:sp>
    </p:spTree>
    <p:extLst>
      <p:ext uri="{BB962C8B-B14F-4D97-AF65-F5344CB8AC3E}">
        <p14:creationId xmlns:p14="http://schemas.microsoft.com/office/powerpoint/2010/main" val="132994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r>
              <a:rPr lang="en-US" dirty="0">
                <a:latin typeface="Times New Roman" pitchFamily="18" charset="0"/>
                <a:cs typeface="Times New Roman" pitchFamily="18" charset="0"/>
              </a:rPr>
              <a:t>What is Sociology?</a:t>
            </a:r>
          </a:p>
        </p:txBody>
      </p:sp>
      <p:sp>
        <p:nvSpPr>
          <p:cNvPr id="3" name="Content Placeholder 2"/>
          <p:cNvSpPr>
            <a:spLocks noGrp="1"/>
          </p:cNvSpPr>
          <p:nvPr>
            <p:ph sz="quarter" idx="1"/>
          </p:nvPr>
        </p:nvSpPr>
        <p:spPr/>
        <p:txBody>
          <a:bodyPr/>
          <a:lstStyle/>
          <a:p>
            <a:pPr marL="0" indent="0" algn="just">
              <a:buNone/>
            </a:pPr>
            <a:endParaRPr lang="en-US" b="1" dirty="0">
              <a:latin typeface="Times New Roman" pitchFamily="18" charset="0"/>
              <a:cs typeface="Times New Roman" pitchFamily="18" charset="0"/>
            </a:endParaRPr>
          </a:p>
          <a:p>
            <a:pPr marL="0" indent="0" algn="just">
              <a:buNone/>
            </a:pPr>
            <a:r>
              <a:rPr lang="en-US" b="1" dirty="0">
                <a:solidFill>
                  <a:srgbClr val="C00000"/>
                </a:solidFill>
                <a:latin typeface="Times New Roman" pitchFamily="18" charset="0"/>
                <a:cs typeface="Times New Roman" pitchFamily="18" charset="0"/>
              </a:rPr>
              <a:t>Sociology</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the study of groups and group interactions, societies and social interactions, from small and personal groups to very large groups.</a:t>
            </a:r>
          </a:p>
          <a:p>
            <a:pPr marL="0" indent="0" algn="just">
              <a:buNone/>
            </a:pPr>
            <a:endParaRPr lang="en-US" dirty="0">
              <a:latin typeface="Times New Roman" pitchFamily="18" charset="0"/>
              <a:cs typeface="Times New Roman" pitchFamily="18" charset="0"/>
            </a:endParaRPr>
          </a:p>
          <a:p>
            <a:pPr marL="0" indent="0" algn="just">
              <a:buNone/>
            </a:pPr>
            <a:r>
              <a:rPr lang="en-US" b="1" dirty="0">
                <a:solidFill>
                  <a:srgbClr val="0070C0"/>
                </a:solidFill>
                <a:latin typeface="Times New Roman" pitchFamily="18" charset="0"/>
                <a:cs typeface="Times New Roman" pitchFamily="18" charset="0"/>
              </a:rPr>
              <a:t>Society:</a:t>
            </a:r>
            <a:r>
              <a:rPr lang="en-US" dirty="0">
                <a:latin typeface="Times New Roman" pitchFamily="18" charset="0"/>
                <a:cs typeface="Times New Roman" pitchFamily="18" charset="0"/>
              </a:rPr>
              <a:t> A group of people who live in a defined geographic area, who interact with one another, and who share a common culture.</a:t>
            </a:r>
          </a:p>
        </p:txBody>
      </p:sp>
    </p:spTree>
    <p:extLst>
      <p:ext uri="{BB962C8B-B14F-4D97-AF65-F5344CB8AC3E}">
        <p14:creationId xmlns:p14="http://schemas.microsoft.com/office/powerpoint/2010/main" val="248774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lgn="just">
              <a:buNone/>
            </a:pPr>
            <a:r>
              <a:rPr lang="en-US" b="1" dirty="0">
                <a:solidFill>
                  <a:schemeClr val="accent1">
                    <a:lumMod val="75000"/>
                  </a:schemeClr>
                </a:solidFill>
                <a:latin typeface="Times New Roman" pitchFamily="18" charset="0"/>
                <a:cs typeface="Times New Roman" pitchFamily="18" charset="0"/>
              </a:rPr>
              <a:t>Culture:</a:t>
            </a:r>
            <a:r>
              <a:rPr lang="en-US" dirty="0">
                <a:latin typeface="Times New Roman" pitchFamily="18" charset="0"/>
                <a:cs typeface="Times New Roman" pitchFamily="18" charset="0"/>
              </a:rPr>
              <a:t> refers to the group’s shared practices, values, and beliefs. Culture encompasses a group’s way of life, from routine, everyday interactions to the most important parts of group members' lives.</a:t>
            </a:r>
          </a:p>
          <a:p>
            <a:pPr marL="0" indent="0" algn="just">
              <a:buNone/>
            </a:pPr>
            <a:endParaRPr lang="en-US" dirty="0">
              <a:latin typeface="Times New Roman" pitchFamily="18" charset="0"/>
              <a:cs typeface="Times New Roman" pitchFamily="18" charset="0"/>
            </a:endParaRPr>
          </a:p>
          <a:p>
            <a:pPr marL="0" indent="0" algn="just">
              <a:buNone/>
            </a:pPr>
            <a:r>
              <a:rPr lang="en-US" b="1" dirty="0">
                <a:solidFill>
                  <a:schemeClr val="accent2"/>
                </a:solidFill>
                <a:latin typeface="Times New Roman" pitchFamily="18" charset="0"/>
                <a:cs typeface="Times New Roman" pitchFamily="18" charset="0"/>
              </a:rPr>
              <a:t>Sociological Imagination: </a:t>
            </a:r>
            <a:r>
              <a:rPr lang="en-US" dirty="0"/>
              <a:t>sociologist C. Wright Mills described it as an awareness of the relationship between a person’s behavior and experience and the wider culture that shaped the person’s choices and perceptions. It’s a way of seeing our own and other people’s behavior in relationship to history and social structure (1959).</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70170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Micro vs. Macro Sociology</a:t>
            </a:r>
          </a:p>
        </p:txBody>
      </p:sp>
      <p:sp>
        <p:nvSpPr>
          <p:cNvPr id="3" name="Text Placeholder 2"/>
          <p:cNvSpPr>
            <a:spLocks noGrp="1"/>
          </p:cNvSpPr>
          <p:nvPr>
            <p:ph type="body" idx="1"/>
          </p:nvPr>
        </p:nvSpPr>
        <p:spPr/>
        <p:txBody>
          <a:bodyPr/>
          <a:lstStyle/>
          <a:p>
            <a:pPr algn="ctr"/>
            <a:r>
              <a:rPr lang="en-US" dirty="0">
                <a:latin typeface="Times New Roman" pitchFamily="18" charset="0"/>
                <a:cs typeface="Times New Roman" pitchFamily="18" charset="0"/>
              </a:rPr>
              <a:t>Micro</a:t>
            </a:r>
          </a:p>
        </p:txBody>
      </p:sp>
      <p:sp>
        <p:nvSpPr>
          <p:cNvPr id="4" name="Text Placeholder 3"/>
          <p:cNvSpPr>
            <a:spLocks noGrp="1"/>
          </p:cNvSpPr>
          <p:nvPr>
            <p:ph type="body" sz="half" idx="3"/>
          </p:nvPr>
        </p:nvSpPr>
        <p:spPr/>
        <p:txBody>
          <a:bodyPr/>
          <a:lstStyle/>
          <a:p>
            <a:pPr algn="ctr"/>
            <a:r>
              <a:rPr lang="en-US" dirty="0">
                <a:latin typeface="Times New Roman" pitchFamily="18" charset="0"/>
                <a:cs typeface="Times New Roman" pitchFamily="18" charset="0"/>
              </a:rPr>
              <a:t>Macro</a:t>
            </a:r>
          </a:p>
        </p:txBody>
      </p:sp>
      <p:sp>
        <p:nvSpPr>
          <p:cNvPr id="5" name="Content Placeholder 4"/>
          <p:cNvSpPr>
            <a:spLocks noGrp="1"/>
          </p:cNvSpPr>
          <p:nvPr>
            <p:ph sz="half" idx="2"/>
          </p:nvPr>
        </p:nvSpPr>
        <p:spPr/>
        <p:txBody>
          <a:bodyPr/>
          <a:lstStyle/>
          <a:p>
            <a:pPr>
              <a:buFont typeface="Arial" pitchFamily="34" charset="0"/>
              <a:buChar char="•"/>
            </a:pPr>
            <a:r>
              <a:rPr lang="en-US" dirty="0"/>
              <a:t>How things work at the one-on-one, person to person level.</a:t>
            </a:r>
          </a:p>
          <a:p>
            <a:pPr>
              <a:buFont typeface="Arial" pitchFamily="34" charset="0"/>
              <a:buChar char="•"/>
            </a:pPr>
            <a:r>
              <a:rPr lang="en-US" dirty="0"/>
              <a:t> how and why people make decisions from moment to moment.</a:t>
            </a:r>
          </a:p>
          <a:p>
            <a:pPr>
              <a:buFont typeface="Arial" pitchFamily="34" charset="0"/>
              <a:buChar char="•"/>
            </a:pPr>
            <a:r>
              <a:rPr lang="en-US" dirty="0"/>
              <a:t> how people act in the light of their personal needs and social circumstances</a:t>
            </a:r>
          </a:p>
        </p:txBody>
      </p:sp>
      <p:sp>
        <p:nvSpPr>
          <p:cNvPr id="6" name="Content Placeholder 5"/>
          <p:cNvSpPr>
            <a:spLocks noGrp="1"/>
          </p:cNvSpPr>
          <p:nvPr>
            <p:ph sz="half" idx="4"/>
          </p:nvPr>
        </p:nvSpPr>
        <p:spPr/>
        <p:txBody>
          <a:bodyPr/>
          <a:lstStyle/>
          <a:p>
            <a:pPr>
              <a:buFont typeface="Arial" pitchFamily="34" charset="0"/>
              <a:buChar char="•"/>
            </a:pPr>
            <a:r>
              <a:rPr lang="en-US" dirty="0"/>
              <a:t> focuses on broader social phenomenon</a:t>
            </a:r>
          </a:p>
          <a:p>
            <a:pPr>
              <a:buFont typeface="Arial" pitchFamily="34" charset="0"/>
              <a:buChar char="•"/>
            </a:pPr>
            <a:r>
              <a:rPr lang="en-US" dirty="0"/>
              <a:t> top-down analysis</a:t>
            </a:r>
          </a:p>
          <a:p>
            <a:pPr>
              <a:buFont typeface="Arial" pitchFamily="34" charset="0"/>
              <a:buChar char="•"/>
            </a:pPr>
            <a:r>
              <a:rPr lang="en-US" dirty="0"/>
              <a:t> it studies systems and institutions </a:t>
            </a:r>
          </a:p>
        </p:txBody>
      </p:sp>
    </p:spTree>
    <p:extLst>
      <p:ext uri="{BB962C8B-B14F-4D97-AF65-F5344CB8AC3E}">
        <p14:creationId xmlns:p14="http://schemas.microsoft.com/office/powerpoint/2010/main" val="624068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How sociologists view society?</a:t>
            </a:r>
          </a:p>
        </p:txBody>
      </p:sp>
      <p:sp>
        <p:nvSpPr>
          <p:cNvPr id="3" name="Content Placeholder 2"/>
          <p:cNvSpPr>
            <a:spLocks noGrp="1"/>
          </p:cNvSpPr>
          <p:nvPr>
            <p:ph sz="quarter" idx="1"/>
          </p:nvPr>
        </p:nvSpPr>
        <p:spPr/>
        <p:txBody>
          <a:bodyPr/>
          <a:lstStyle/>
          <a:p>
            <a:pPr marL="0" indent="0" algn="just">
              <a:buNone/>
            </a:pPr>
            <a:endParaRPr lang="en-US" dirty="0"/>
          </a:p>
          <a:p>
            <a:pPr marL="0" indent="0" algn="just">
              <a:buNone/>
            </a:pPr>
            <a:r>
              <a:rPr lang="en-US" dirty="0"/>
              <a:t>All sociologists are interested in </a:t>
            </a:r>
            <a:r>
              <a:rPr lang="en-US" i="1" dirty="0">
                <a:solidFill>
                  <a:srgbClr val="C00000"/>
                </a:solidFill>
              </a:rPr>
              <a:t>the experiences of individuals and how those experiences are shaped by interactions with social groups and society as a whole.</a:t>
            </a:r>
            <a:r>
              <a:rPr lang="en-US" dirty="0"/>
              <a:t> To a sociologist, the personal decisions an individual makes do not exist in a vacuum. </a:t>
            </a:r>
            <a:r>
              <a:rPr lang="en-US" i="1" dirty="0">
                <a:solidFill>
                  <a:srgbClr val="0070C0"/>
                </a:solidFill>
              </a:rPr>
              <a:t>Cultural patterns and social forces put pressure on people to select one choice over another</a:t>
            </a:r>
            <a:r>
              <a:rPr lang="en-US" dirty="0"/>
              <a:t>. Sociologists try to identify these general patterns by examining the behavior of large groups of people living in the same society and experiencing the same societal pressures.</a:t>
            </a:r>
          </a:p>
        </p:txBody>
      </p:sp>
    </p:spTree>
    <p:extLst>
      <p:ext uri="{BB962C8B-B14F-4D97-AF65-F5344CB8AC3E}">
        <p14:creationId xmlns:p14="http://schemas.microsoft.com/office/powerpoint/2010/main" val="1853509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Class Exercise</a:t>
            </a: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a:p>
          <a:p>
            <a:pPr marL="0" indent="0" algn="ctr">
              <a:buNone/>
            </a:pPr>
            <a:r>
              <a:rPr lang="en-US" dirty="0"/>
              <a:t>How to Explain Job preferences?</a:t>
            </a:r>
          </a:p>
          <a:p>
            <a:pPr marL="0" indent="0" algn="ctr">
              <a:buNone/>
            </a:pPr>
            <a:r>
              <a:rPr lang="en-US" dirty="0"/>
              <a:t>What makes you choose job A but not B?</a:t>
            </a:r>
          </a:p>
          <a:p>
            <a:pPr marL="0" indent="0" algn="ctr">
              <a:buNone/>
            </a:pPr>
            <a:r>
              <a:rPr lang="en-US" dirty="0"/>
              <a:t>What are the factors that you consider when you think of a job?</a:t>
            </a:r>
          </a:p>
          <a:p>
            <a:pPr marL="0" indent="0" algn="ctr">
              <a:buNone/>
            </a:pPr>
            <a:endParaRPr lang="en-US" dirty="0"/>
          </a:p>
        </p:txBody>
      </p:sp>
    </p:spTree>
    <p:extLst>
      <p:ext uri="{BB962C8B-B14F-4D97-AF65-F5344CB8AC3E}">
        <p14:creationId xmlns:p14="http://schemas.microsoft.com/office/powerpoint/2010/main" val="35000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Social Facts</a:t>
            </a:r>
          </a:p>
        </p:txBody>
      </p:sp>
      <p:sp>
        <p:nvSpPr>
          <p:cNvPr id="3" name="Content Placeholder 2"/>
          <p:cNvSpPr>
            <a:spLocks noGrp="1"/>
          </p:cNvSpPr>
          <p:nvPr>
            <p:ph sz="quarter" idx="1"/>
          </p:nvPr>
        </p:nvSpPr>
        <p:spPr/>
        <p:txBody>
          <a:bodyPr/>
          <a:lstStyle/>
          <a:p>
            <a:pPr marL="0" indent="0" algn="just">
              <a:buNone/>
            </a:pPr>
            <a:endParaRPr lang="en-US" dirty="0"/>
          </a:p>
          <a:p>
            <a:pPr marL="0" indent="0" algn="just">
              <a:buNone/>
            </a:pPr>
            <a:r>
              <a:rPr lang="en-US" dirty="0"/>
              <a:t>the laws, morals, values, religious beliefs, customs, fashions, rituals, and all of the cultural rules that govern social life.</a:t>
            </a:r>
          </a:p>
        </p:txBody>
      </p:sp>
    </p:spTree>
    <p:extLst>
      <p:ext uri="{BB962C8B-B14F-4D97-AF65-F5344CB8AC3E}">
        <p14:creationId xmlns:p14="http://schemas.microsoft.com/office/powerpoint/2010/main" val="3146875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TotalTime>
  <Words>1045</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Franklin Gothic Book</vt:lpstr>
      <vt:lpstr>Perpetua</vt:lpstr>
      <vt:lpstr>Times New Roman</vt:lpstr>
      <vt:lpstr>Wingdings</vt:lpstr>
      <vt:lpstr>Wingdings 2</vt:lpstr>
      <vt:lpstr>Equity</vt:lpstr>
      <vt:lpstr>Understanding Sociology</vt:lpstr>
      <vt:lpstr>Learning Objectives</vt:lpstr>
      <vt:lpstr>Warm Up!</vt:lpstr>
      <vt:lpstr>What is Sociology?</vt:lpstr>
      <vt:lpstr>PowerPoint Presentation</vt:lpstr>
      <vt:lpstr>Micro vs. Macro Sociology</vt:lpstr>
      <vt:lpstr>How sociologists view society?</vt:lpstr>
      <vt:lpstr>Class Exercise</vt:lpstr>
      <vt:lpstr>Social Facts</vt:lpstr>
      <vt:lpstr>Studying part and whole: how sociologists view social structures</vt:lpstr>
      <vt:lpstr> History of Sociology Auguste Comte (1798-1857)-- Positivism </vt:lpstr>
      <vt:lpstr>Karl Marx (1818-1883)</vt:lpstr>
      <vt:lpstr>Emile Durkheim (1858-1917)</vt:lpstr>
      <vt:lpstr>Theoretical Perspectives</vt:lpstr>
      <vt:lpstr>Structural Functionalism</vt:lpstr>
      <vt:lpstr>Conflict Theory</vt:lpstr>
      <vt:lpstr>Symbolic Interactionism </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Sociology</dc:title>
  <dc:creator>MRT Pack 30 DVDs</dc:creator>
  <cp:lastModifiedBy>dilshad</cp:lastModifiedBy>
  <cp:revision>56</cp:revision>
  <dcterms:created xsi:type="dcterms:W3CDTF">2017-12-05T11:22:59Z</dcterms:created>
  <dcterms:modified xsi:type="dcterms:W3CDTF">2018-12-01T14:20:19Z</dcterms:modified>
</cp:coreProperties>
</file>