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042"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CE05CD-A95E-4949-9D85-12EB40C7596C}" type="datetimeFigureOut">
              <a:rPr lang="en-US" smtClean="0"/>
              <a:t>12/2/2018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84E65A-D2A4-4465-9816-F75B2B91132B}" type="slidenum">
              <a:rPr lang="en-US" smtClean="0"/>
              <a:t>‹#›</a:t>
            </a:fld>
            <a:endParaRPr lang="en-US"/>
          </a:p>
        </p:txBody>
      </p:sp>
    </p:spTree>
    <p:extLst>
      <p:ext uri="{BB962C8B-B14F-4D97-AF65-F5344CB8AC3E}">
        <p14:creationId xmlns:p14="http://schemas.microsoft.com/office/powerpoint/2010/main" val="2484743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2A4434DF-6E78-4412-8AB1-482541E35DCB}" type="datetime1">
              <a:rPr lang="en-US" smtClean="0"/>
              <a:t>12/2/2018</a:t>
            </a:fld>
            <a:endParaRPr lang="en-US"/>
          </a:p>
        </p:txBody>
      </p:sp>
      <p:sp>
        <p:nvSpPr>
          <p:cNvPr id="17" name="Footer Placeholder 16"/>
          <p:cNvSpPr>
            <a:spLocks noGrp="1"/>
          </p:cNvSpPr>
          <p:nvPr>
            <p:ph type="ftr" sz="quarter" idx="11"/>
          </p:nvPr>
        </p:nvSpPr>
        <p:spPr/>
        <p:txBody>
          <a:bodyPr/>
          <a:lstStyle/>
          <a:p>
            <a:r>
              <a:rPr lang="en-US"/>
              <a:t>Prepared by: Dr. Hewa Khedir</a:t>
            </a: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28FBD07-5F7F-42F9-95A9-1E9B481FBBC2}"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60A4030-2A56-4AC8-8BD3-6CCD34A5B1AD}" type="datetime1">
              <a:rPr lang="en-US" smtClean="0"/>
              <a:t>12/2/2018</a:t>
            </a:fld>
            <a:endParaRPr lang="en-US"/>
          </a:p>
        </p:txBody>
      </p:sp>
      <p:sp>
        <p:nvSpPr>
          <p:cNvPr id="5" name="Footer Placeholder 4"/>
          <p:cNvSpPr>
            <a:spLocks noGrp="1"/>
          </p:cNvSpPr>
          <p:nvPr>
            <p:ph type="ftr" sz="quarter" idx="11"/>
          </p:nvPr>
        </p:nvSpPr>
        <p:spPr/>
        <p:txBody>
          <a:bodyPr/>
          <a:lstStyle/>
          <a:p>
            <a:r>
              <a:rPr lang="en-US"/>
              <a:t>Prepared by: Dr. Hewa Khedir</a:t>
            </a:r>
          </a:p>
        </p:txBody>
      </p:sp>
      <p:sp>
        <p:nvSpPr>
          <p:cNvPr id="6" name="Slide Number Placeholder 5"/>
          <p:cNvSpPr>
            <a:spLocks noGrp="1"/>
          </p:cNvSpPr>
          <p:nvPr>
            <p:ph type="sldNum" sz="quarter" idx="12"/>
          </p:nvPr>
        </p:nvSpPr>
        <p:spPr/>
        <p:txBody>
          <a:bodyPr/>
          <a:lstStyle/>
          <a:p>
            <a:fld id="{828FBD07-5F7F-42F9-95A9-1E9B481FBB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7781733-107A-43AE-8683-6D1B3D6EE733}" type="datetime1">
              <a:rPr lang="en-US" smtClean="0"/>
              <a:t>12/2/2018</a:t>
            </a:fld>
            <a:endParaRPr lang="en-US"/>
          </a:p>
        </p:txBody>
      </p:sp>
      <p:sp>
        <p:nvSpPr>
          <p:cNvPr id="5" name="Footer Placeholder 4"/>
          <p:cNvSpPr>
            <a:spLocks noGrp="1"/>
          </p:cNvSpPr>
          <p:nvPr>
            <p:ph type="ftr" sz="quarter" idx="11"/>
          </p:nvPr>
        </p:nvSpPr>
        <p:spPr/>
        <p:txBody>
          <a:bodyPr/>
          <a:lstStyle/>
          <a:p>
            <a:r>
              <a:rPr lang="en-US"/>
              <a:t>Prepared by: Dr. Hewa Khedir</a:t>
            </a:r>
          </a:p>
        </p:txBody>
      </p:sp>
      <p:sp>
        <p:nvSpPr>
          <p:cNvPr id="6" name="Slide Number Placeholder 5"/>
          <p:cNvSpPr>
            <a:spLocks noGrp="1"/>
          </p:cNvSpPr>
          <p:nvPr>
            <p:ph type="sldNum" sz="quarter" idx="12"/>
          </p:nvPr>
        </p:nvSpPr>
        <p:spPr/>
        <p:txBody>
          <a:bodyPr/>
          <a:lstStyle/>
          <a:p>
            <a:fld id="{828FBD07-5F7F-42F9-95A9-1E9B481FBBC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46C1B56-FC41-489D-A0D8-E503F810A503}" type="datetime1">
              <a:rPr lang="en-US" smtClean="0"/>
              <a:t>12/2/2018</a:t>
            </a:fld>
            <a:endParaRPr lang="en-US"/>
          </a:p>
        </p:txBody>
      </p:sp>
      <p:sp>
        <p:nvSpPr>
          <p:cNvPr id="5" name="Footer Placeholder 4"/>
          <p:cNvSpPr>
            <a:spLocks noGrp="1"/>
          </p:cNvSpPr>
          <p:nvPr>
            <p:ph type="ftr" sz="quarter" idx="11"/>
          </p:nvPr>
        </p:nvSpPr>
        <p:spPr/>
        <p:txBody>
          <a:bodyPr/>
          <a:lstStyle/>
          <a:p>
            <a:r>
              <a:rPr lang="en-US"/>
              <a:t>Prepared by: Dr. Hewa Khedir</a:t>
            </a:r>
          </a:p>
        </p:txBody>
      </p:sp>
      <p:sp>
        <p:nvSpPr>
          <p:cNvPr id="6" name="Slide Number Placeholder 5"/>
          <p:cNvSpPr>
            <a:spLocks noGrp="1"/>
          </p:cNvSpPr>
          <p:nvPr>
            <p:ph type="sldNum" sz="quarter" idx="12"/>
          </p:nvPr>
        </p:nvSpPr>
        <p:spPr/>
        <p:txBody>
          <a:bodyPr/>
          <a:lstStyle/>
          <a:p>
            <a:fld id="{828FBD07-5F7F-42F9-95A9-1E9B481FBBC2}"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A17977A-E68D-43E8-9667-21A8397C1C09}" type="datetime1">
              <a:rPr lang="en-US" smtClean="0"/>
              <a:t>12/2/2018</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a:t>Prepared by: Dr. Hewa Khedir</a:t>
            </a: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28FBD07-5F7F-42F9-95A9-1E9B481FBBC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E0AFB8E-3826-4CC8-989E-D4A91A282665}" type="datetime1">
              <a:rPr lang="en-US" smtClean="0"/>
              <a:t>12/2/2018</a:t>
            </a:fld>
            <a:endParaRPr lang="en-US"/>
          </a:p>
        </p:txBody>
      </p:sp>
      <p:sp>
        <p:nvSpPr>
          <p:cNvPr id="6" name="Footer Placeholder 5"/>
          <p:cNvSpPr>
            <a:spLocks noGrp="1"/>
          </p:cNvSpPr>
          <p:nvPr>
            <p:ph type="ftr" sz="quarter" idx="11"/>
          </p:nvPr>
        </p:nvSpPr>
        <p:spPr/>
        <p:txBody>
          <a:bodyPr/>
          <a:lstStyle/>
          <a:p>
            <a:r>
              <a:rPr lang="en-US"/>
              <a:t>Prepared by: Dr. Hewa Khedir</a:t>
            </a:r>
          </a:p>
        </p:txBody>
      </p:sp>
      <p:sp>
        <p:nvSpPr>
          <p:cNvPr id="7" name="Slide Number Placeholder 6"/>
          <p:cNvSpPr>
            <a:spLocks noGrp="1"/>
          </p:cNvSpPr>
          <p:nvPr>
            <p:ph type="sldNum" sz="quarter" idx="12"/>
          </p:nvPr>
        </p:nvSpPr>
        <p:spPr/>
        <p:txBody>
          <a:bodyPr/>
          <a:lstStyle/>
          <a:p>
            <a:fld id="{828FBD07-5F7F-42F9-95A9-1E9B481FBBC2}"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6566F07F-8FDD-4F9C-91AA-F6CCDC392FF9}" type="datetime1">
              <a:rPr lang="en-US" smtClean="0"/>
              <a:t>12/2/2018</a:t>
            </a:fld>
            <a:endParaRPr lang="en-US"/>
          </a:p>
        </p:txBody>
      </p:sp>
      <p:sp>
        <p:nvSpPr>
          <p:cNvPr id="8" name="Footer Placeholder 7"/>
          <p:cNvSpPr>
            <a:spLocks noGrp="1"/>
          </p:cNvSpPr>
          <p:nvPr>
            <p:ph type="ftr" sz="quarter" idx="11"/>
          </p:nvPr>
        </p:nvSpPr>
        <p:spPr/>
        <p:txBody>
          <a:bodyPr/>
          <a:lstStyle/>
          <a:p>
            <a:r>
              <a:rPr lang="en-US"/>
              <a:t>Prepared by: Dr. Hewa Khedir</a:t>
            </a:r>
          </a:p>
        </p:txBody>
      </p:sp>
      <p:sp>
        <p:nvSpPr>
          <p:cNvPr id="9" name="Slide Number Placeholder 8"/>
          <p:cNvSpPr>
            <a:spLocks noGrp="1"/>
          </p:cNvSpPr>
          <p:nvPr>
            <p:ph type="sldNum" sz="quarter" idx="12"/>
          </p:nvPr>
        </p:nvSpPr>
        <p:spPr/>
        <p:txBody>
          <a:bodyPr/>
          <a:lstStyle/>
          <a:p>
            <a:fld id="{828FBD07-5F7F-42F9-95A9-1E9B481FBBC2}"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6187B9-748D-4365-8F3D-26ECB13A6AA8}" type="datetime1">
              <a:rPr lang="en-US" smtClean="0"/>
              <a:t>12/2/2018</a:t>
            </a:fld>
            <a:endParaRPr lang="en-US"/>
          </a:p>
        </p:txBody>
      </p:sp>
      <p:sp>
        <p:nvSpPr>
          <p:cNvPr id="4" name="Footer Placeholder 3"/>
          <p:cNvSpPr>
            <a:spLocks noGrp="1"/>
          </p:cNvSpPr>
          <p:nvPr>
            <p:ph type="ftr" sz="quarter" idx="11"/>
          </p:nvPr>
        </p:nvSpPr>
        <p:spPr/>
        <p:txBody>
          <a:bodyPr/>
          <a:lstStyle/>
          <a:p>
            <a:r>
              <a:rPr lang="en-US"/>
              <a:t>Prepared by: Dr. Hewa Khedir</a:t>
            </a:r>
          </a:p>
        </p:txBody>
      </p:sp>
      <p:sp>
        <p:nvSpPr>
          <p:cNvPr id="5" name="Slide Number Placeholder 4"/>
          <p:cNvSpPr>
            <a:spLocks noGrp="1"/>
          </p:cNvSpPr>
          <p:nvPr>
            <p:ph type="sldNum" sz="quarter" idx="12"/>
          </p:nvPr>
        </p:nvSpPr>
        <p:spPr/>
        <p:txBody>
          <a:bodyPr/>
          <a:lstStyle/>
          <a:p>
            <a:fld id="{828FBD07-5F7F-42F9-95A9-1E9B481FBBC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802B62-3D8F-491E-84BA-B4E23B38415C}" type="datetime1">
              <a:rPr lang="en-US" smtClean="0"/>
              <a:t>12/2/2018</a:t>
            </a:fld>
            <a:endParaRPr lang="en-US"/>
          </a:p>
        </p:txBody>
      </p:sp>
      <p:sp>
        <p:nvSpPr>
          <p:cNvPr id="3" name="Footer Placeholder 2"/>
          <p:cNvSpPr>
            <a:spLocks noGrp="1"/>
          </p:cNvSpPr>
          <p:nvPr>
            <p:ph type="ftr" sz="quarter" idx="11"/>
          </p:nvPr>
        </p:nvSpPr>
        <p:spPr/>
        <p:txBody>
          <a:bodyPr/>
          <a:lstStyle/>
          <a:p>
            <a:r>
              <a:rPr lang="en-US"/>
              <a:t>Prepared by: Dr. Hewa Khedir</a:t>
            </a:r>
          </a:p>
        </p:txBody>
      </p:sp>
      <p:sp>
        <p:nvSpPr>
          <p:cNvPr id="4" name="Slide Number Placeholder 3"/>
          <p:cNvSpPr>
            <a:spLocks noGrp="1"/>
          </p:cNvSpPr>
          <p:nvPr>
            <p:ph type="sldNum" sz="quarter" idx="12"/>
          </p:nvPr>
        </p:nvSpPr>
        <p:spPr/>
        <p:txBody>
          <a:bodyPr/>
          <a:lstStyle/>
          <a:p>
            <a:fld id="{828FBD07-5F7F-42F9-95A9-1E9B481FBB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3843582-ACB0-4D71-BCA7-9035275F6190}" type="datetime1">
              <a:rPr lang="en-US" smtClean="0"/>
              <a:t>12/2/2018</a:t>
            </a:fld>
            <a:endParaRPr lang="en-US"/>
          </a:p>
        </p:txBody>
      </p:sp>
      <p:sp>
        <p:nvSpPr>
          <p:cNvPr id="6" name="Footer Placeholder 5"/>
          <p:cNvSpPr>
            <a:spLocks noGrp="1"/>
          </p:cNvSpPr>
          <p:nvPr>
            <p:ph type="ftr" sz="quarter" idx="11"/>
          </p:nvPr>
        </p:nvSpPr>
        <p:spPr/>
        <p:txBody>
          <a:bodyPr/>
          <a:lstStyle/>
          <a:p>
            <a:r>
              <a:rPr lang="en-US"/>
              <a:t>Prepared by: Dr. Hewa Khedir</a:t>
            </a:r>
          </a:p>
        </p:txBody>
      </p:sp>
      <p:sp>
        <p:nvSpPr>
          <p:cNvPr id="7" name="Slide Number Placeholder 6"/>
          <p:cNvSpPr>
            <a:spLocks noGrp="1"/>
          </p:cNvSpPr>
          <p:nvPr>
            <p:ph type="sldNum" sz="quarter" idx="12"/>
          </p:nvPr>
        </p:nvSpPr>
        <p:spPr/>
        <p:txBody>
          <a:bodyPr/>
          <a:lstStyle/>
          <a:p>
            <a:fld id="{828FBD07-5F7F-42F9-95A9-1E9B481FBBC2}"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482A82B-CF27-4032-87DF-753134936CBB}" type="datetime1">
              <a:rPr lang="en-US" smtClean="0"/>
              <a:t>12/2/2018</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a:t>Prepared by: Dr. Hewa Khedir</a:t>
            </a:r>
          </a:p>
        </p:txBody>
      </p:sp>
      <p:sp>
        <p:nvSpPr>
          <p:cNvPr id="7" name="Slide Number Placeholder 6"/>
          <p:cNvSpPr>
            <a:spLocks noGrp="1"/>
          </p:cNvSpPr>
          <p:nvPr>
            <p:ph type="sldNum" sz="quarter" idx="12"/>
          </p:nvPr>
        </p:nvSpPr>
        <p:spPr>
          <a:xfrm>
            <a:off x="146304" y="6208776"/>
            <a:ext cx="457200" cy="457200"/>
          </a:xfrm>
        </p:spPr>
        <p:txBody>
          <a:bodyPr/>
          <a:lstStyle/>
          <a:p>
            <a:fld id="{828FBD07-5F7F-42F9-95A9-1E9B481FBBC2}"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32E7E7B-9130-4359-B9C2-214E36B097E8}" type="datetime1">
              <a:rPr lang="en-US" smtClean="0"/>
              <a:t>12/2/2018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a:t>Prepared by: Dr. Hewa Khedir</a:t>
            </a: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28FBD07-5F7F-42F9-95A9-1E9B481FBBC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438400"/>
          </a:xfrm>
        </p:spPr>
        <p:txBody>
          <a:bodyPr>
            <a:normAutofit fontScale="92500" lnSpcReduction="20000"/>
          </a:bodyPr>
          <a:lstStyle/>
          <a:p>
            <a:endParaRPr lang="en-US" dirty="0"/>
          </a:p>
          <a:p>
            <a:r>
              <a:rPr lang="en-US" dirty="0"/>
              <a:t>Culture &amp; Society</a:t>
            </a:r>
          </a:p>
          <a:p>
            <a:r>
              <a:rPr lang="en-US" dirty="0" err="1"/>
              <a:t>Ishik</a:t>
            </a:r>
            <a:r>
              <a:rPr lang="en-US" dirty="0"/>
              <a:t> University</a:t>
            </a:r>
          </a:p>
          <a:p>
            <a:r>
              <a:rPr lang="en-US" dirty="0"/>
              <a:t>Department of IRD</a:t>
            </a:r>
          </a:p>
          <a:p>
            <a:r>
              <a:rPr lang="en-US" dirty="0"/>
              <a:t>Fall 2018-19</a:t>
            </a:r>
          </a:p>
          <a:p>
            <a:r>
              <a:rPr lang="en-US" dirty="0"/>
              <a:t>Course delivery: Dr. Dilshad Hamad</a:t>
            </a:r>
          </a:p>
          <a:p>
            <a:endParaRPr lang="en-US" dirty="0"/>
          </a:p>
        </p:txBody>
      </p:sp>
      <p:sp>
        <p:nvSpPr>
          <p:cNvPr id="2" name="Title 1"/>
          <p:cNvSpPr>
            <a:spLocks noGrp="1"/>
          </p:cNvSpPr>
          <p:nvPr>
            <p:ph type="ctrTitle"/>
          </p:nvPr>
        </p:nvSpPr>
        <p:spPr>
          <a:xfrm>
            <a:off x="609600" y="1600200"/>
            <a:ext cx="7772400" cy="1470025"/>
          </a:xfrm>
        </p:spPr>
        <p:txBody>
          <a:bodyPr/>
          <a:lstStyle/>
          <a:p>
            <a:r>
              <a:rPr lang="en-US" dirty="0">
                <a:latin typeface="Times New Roman" pitchFamily="18" charset="0"/>
                <a:cs typeface="Times New Roman" pitchFamily="18" charset="0"/>
              </a:rPr>
              <a:t>Culture and Social Change</a:t>
            </a:r>
          </a:p>
        </p:txBody>
      </p:sp>
    </p:spTree>
    <p:extLst>
      <p:ext uri="{BB962C8B-B14F-4D97-AF65-F5344CB8AC3E}">
        <p14:creationId xmlns:p14="http://schemas.microsoft.com/office/powerpoint/2010/main" val="1051373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itchFamily="18" charset="0"/>
                <a:cs typeface="Times New Roman" pitchFamily="18" charset="0"/>
              </a:rPr>
              <a:t>Elements of Culture</a:t>
            </a:r>
          </a:p>
        </p:txBody>
      </p:sp>
      <p:sp>
        <p:nvSpPr>
          <p:cNvPr id="3" name="Content Placeholder 2"/>
          <p:cNvSpPr>
            <a:spLocks noGrp="1"/>
          </p:cNvSpPr>
          <p:nvPr>
            <p:ph sz="quarter" idx="1"/>
          </p:nvPr>
        </p:nvSpPr>
        <p:spPr/>
        <p:txBody>
          <a:bodyPr/>
          <a:lstStyle/>
          <a:p>
            <a:pPr marL="514350" indent="-514350">
              <a:buAutoNum type="arabicPeriod"/>
            </a:pPr>
            <a:r>
              <a:rPr lang="en-US" b="1" dirty="0">
                <a:solidFill>
                  <a:srgbClr val="0070C0"/>
                </a:solidFill>
              </a:rPr>
              <a:t>Values and Beliefs:</a:t>
            </a:r>
          </a:p>
          <a:p>
            <a:pPr marL="0" indent="0">
              <a:buNone/>
            </a:pPr>
            <a:r>
              <a:rPr lang="en-US" b="1" dirty="0"/>
              <a:t>Values </a:t>
            </a:r>
            <a:r>
              <a:rPr lang="en-US" dirty="0"/>
              <a:t>are a culture’s standard for discerning what is good and just in society. </a:t>
            </a:r>
            <a:r>
              <a:rPr lang="en-US" b="1" dirty="0"/>
              <a:t>Beliefs </a:t>
            </a:r>
            <a:r>
              <a:rPr lang="en-US" dirty="0"/>
              <a:t>are the tenets or convictions that people hold to be true.</a:t>
            </a:r>
          </a:p>
          <a:p>
            <a:pPr algn="just"/>
            <a:r>
              <a:rPr lang="en-US" dirty="0"/>
              <a:t>Example: Americans commonly believe in the American Dream—that anyone who works hard enough will be successful and wealthy. Underlying this belief is the American value that wealth is good and important.</a:t>
            </a:r>
          </a:p>
          <a:p>
            <a:pPr marL="0" indent="0" algn="ctr">
              <a:buNone/>
            </a:pPr>
            <a:r>
              <a:rPr lang="en-US" b="1" i="1" dirty="0">
                <a:solidFill>
                  <a:srgbClr val="0070C0"/>
                </a:solidFill>
              </a:rPr>
              <a:t>Ideal Culture</a:t>
            </a:r>
            <a:r>
              <a:rPr lang="en-US" dirty="0"/>
              <a:t>---------------</a:t>
            </a:r>
            <a:r>
              <a:rPr lang="en-US" b="1" i="1" dirty="0">
                <a:solidFill>
                  <a:srgbClr val="FF0000"/>
                </a:solidFill>
              </a:rPr>
              <a:t>real Culture</a:t>
            </a:r>
          </a:p>
        </p:txBody>
      </p:sp>
    </p:spTree>
    <p:extLst>
      <p:ext uri="{BB962C8B-B14F-4D97-AF65-F5344CB8AC3E}">
        <p14:creationId xmlns:p14="http://schemas.microsoft.com/office/powerpoint/2010/main" val="2016269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Elements of Culture</a:t>
            </a:r>
            <a:endParaRPr lang="en-US" dirty="0"/>
          </a:p>
        </p:txBody>
      </p:sp>
      <p:sp>
        <p:nvSpPr>
          <p:cNvPr id="3" name="Content Placeholder 2"/>
          <p:cNvSpPr>
            <a:spLocks noGrp="1"/>
          </p:cNvSpPr>
          <p:nvPr>
            <p:ph sz="quarter" idx="1"/>
          </p:nvPr>
        </p:nvSpPr>
        <p:spPr/>
        <p:txBody>
          <a:bodyPr/>
          <a:lstStyle/>
          <a:p>
            <a:pPr marL="0" indent="0">
              <a:buNone/>
            </a:pPr>
            <a:r>
              <a:rPr lang="en-US" b="1" dirty="0">
                <a:solidFill>
                  <a:srgbClr val="0070C0"/>
                </a:solidFill>
              </a:rPr>
              <a:t>2. Norms</a:t>
            </a:r>
          </a:p>
          <a:p>
            <a:pPr marL="0" indent="0" algn="just">
              <a:buNone/>
            </a:pPr>
            <a:r>
              <a:rPr lang="en-US" dirty="0"/>
              <a:t>describe the visible and invisible rules of conduct through which societies are structured, or what sociologists call norms. </a:t>
            </a:r>
            <a:r>
              <a:rPr lang="en-US" b="1" dirty="0"/>
              <a:t>Norms </a:t>
            </a:r>
            <a:r>
              <a:rPr lang="en-US" dirty="0"/>
              <a:t>define how to behave in accordance with what a society has defined as good, right, and important, and most members of the society adhere to them.</a:t>
            </a:r>
          </a:p>
          <a:p>
            <a:pPr marL="0" indent="0" algn="just">
              <a:buNone/>
            </a:pPr>
            <a:endParaRPr lang="en-US" dirty="0"/>
          </a:p>
          <a:p>
            <a:pPr marL="0" indent="0" algn="ctr">
              <a:buNone/>
            </a:pPr>
            <a:r>
              <a:rPr lang="en-US" b="1" i="1" dirty="0">
                <a:solidFill>
                  <a:srgbClr val="C00000"/>
                </a:solidFill>
              </a:rPr>
              <a:t>Formal</a:t>
            </a:r>
            <a:r>
              <a:rPr lang="en-US" dirty="0"/>
              <a:t> Vs. </a:t>
            </a:r>
            <a:r>
              <a:rPr lang="en-US" b="1" i="1" dirty="0">
                <a:solidFill>
                  <a:srgbClr val="0070C0"/>
                </a:solidFill>
              </a:rPr>
              <a:t>Non-Formal</a:t>
            </a:r>
            <a:r>
              <a:rPr lang="en-US" dirty="0"/>
              <a:t> Norms</a:t>
            </a:r>
          </a:p>
        </p:txBody>
      </p:sp>
    </p:spTree>
    <p:extLst>
      <p:ext uri="{BB962C8B-B14F-4D97-AF65-F5344CB8AC3E}">
        <p14:creationId xmlns:p14="http://schemas.microsoft.com/office/powerpoint/2010/main" val="1273465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itchFamily="18" charset="0"/>
                <a:cs typeface="Times New Roman" pitchFamily="18" charset="0"/>
              </a:rPr>
              <a:t>Mores and Folkways</a:t>
            </a:r>
          </a:p>
        </p:txBody>
      </p:sp>
      <p:sp>
        <p:nvSpPr>
          <p:cNvPr id="3" name="Content Placeholder 2"/>
          <p:cNvSpPr>
            <a:spLocks noGrp="1"/>
          </p:cNvSpPr>
          <p:nvPr>
            <p:ph sz="quarter" idx="1"/>
          </p:nvPr>
        </p:nvSpPr>
        <p:spPr/>
        <p:txBody>
          <a:bodyPr/>
          <a:lstStyle/>
          <a:p>
            <a:pPr algn="just">
              <a:buFont typeface="Wingdings" pitchFamily="2" charset="2"/>
              <a:buChar char="§"/>
            </a:pPr>
            <a:r>
              <a:rPr lang="en-US" b="1" dirty="0"/>
              <a:t>Mores </a:t>
            </a:r>
            <a:r>
              <a:rPr lang="en-US" dirty="0"/>
              <a:t>(</a:t>
            </a:r>
            <a:r>
              <a:rPr lang="en-US" dirty="0" err="1"/>
              <a:t>mor-ays</a:t>
            </a:r>
            <a:r>
              <a:rPr lang="en-US" dirty="0"/>
              <a:t>) are norms that embody the moral views and principles of a group. Violating them can have serious consequences. E.g. Murder or Plagiarism </a:t>
            </a:r>
          </a:p>
          <a:p>
            <a:pPr algn="just">
              <a:buFont typeface="Wingdings" pitchFamily="2" charset="2"/>
              <a:buChar char="§"/>
            </a:pPr>
            <a:endParaRPr lang="en-US" dirty="0"/>
          </a:p>
          <a:p>
            <a:pPr algn="just"/>
            <a:r>
              <a:rPr lang="en-US" b="1" dirty="0"/>
              <a:t>folkways </a:t>
            </a:r>
            <a:r>
              <a:rPr lang="en-US" dirty="0"/>
              <a:t>are norms without any moral underpinnings. Rather, folkways direct appropriate behavior in the day-to-day practices and expressions of a culture. E.g. to shaking hand with a friend, wearing a tie or a sandal when you go to an event an so on.</a:t>
            </a:r>
          </a:p>
        </p:txBody>
      </p:sp>
    </p:spTree>
    <p:extLst>
      <p:ext uri="{BB962C8B-B14F-4D97-AF65-F5344CB8AC3E}">
        <p14:creationId xmlns:p14="http://schemas.microsoft.com/office/powerpoint/2010/main" val="4054401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itchFamily="18" charset="0"/>
                <a:cs typeface="Times New Roman" pitchFamily="18" charset="0"/>
              </a:rPr>
              <a:t>Elements of Culture</a:t>
            </a:r>
          </a:p>
        </p:txBody>
      </p:sp>
      <p:sp>
        <p:nvSpPr>
          <p:cNvPr id="3" name="Content Placeholder 2"/>
          <p:cNvSpPr>
            <a:spLocks noGrp="1"/>
          </p:cNvSpPr>
          <p:nvPr>
            <p:ph sz="quarter" idx="1"/>
          </p:nvPr>
        </p:nvSpPr>
        <p:spPr/>
        <p:txBody>
          <a:bodyPr>
            <a:normAutofit/>
          </a:bodyPr>
          <a:lstStyle/>
          <a:p>
            <a:pPr marL="0" indent="0">
              <a:buNone/>
            </a:pPr>
            <a:r>
              <a:rPr lang="en-US" dirty="0"/>
              <a:t>3. Symbols and Language</a:t>
            </a:r>
          </a:p>
          <a:p>
            <a:pPr algn="just"/>
            <a:r>
              <a:rPr lang="en-US" b="1" dirty="0"/>
              <a:t>Symbols</a:t>
            </a:r>
            <a:r>
              <a:rPr lang="en-US" dirty="0"/>
              <a:t>—such as gestures, signs, objects, signals, and words—help people understand that world. They provide clues to understanding experiences by conveying recognizable meanings that are shared by societies.</a:t>
            </a:r>
          </a:p>
          <a:p>
            <a:pPr algn="just"/>
            <a:r>
              <a:rPr lang="en-US" b="1" dirty="0"/>
              <a:t>Language </a:t>
            </a:r>
            <a:r>
              <a:rPr lang="en-US" dirty="0"/>
              <a:t>is a symbolic system through which people communicate and through which culture is transmitted. Some languages contain a system of symbols used for written communication, while others rely on only spoken communication and nonverbal actions.</a:t>
            </a:r>
          </a:p>
        </p:txBody>
      </p:sp>
    </p:spTree>
    <p:extLst>
      <p:ext uri="{BB962C8B-B14F-4D97-AF65-F5344CB8AC3E}">
        <p14:creationId xmlns:p14="http://schemas.microsoft.com/office/powerpoint/2010/main" val="1089564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rgbClr val="FF0000"/>
                </a:solidFill>
                <a:latin typeface="Times New Roman" pitchFamily="18" charset="0"/>
                <a:cs typeface="Times New Roman" pitchFamily="18" charset="0"/>
              </a:rPr>
              <a:t>Pop culture, subculture and cultural change</a:t>
            </a:r>
          </a:p>
        </p:txBody>
      </p:sp>
      <p:sp>
        <p:nvSpPr>
          <p:cNvPr id="3" name="Content Placeholder 2"/>
          <p:cNvSpPr>
            <a:spLocks noGrp="1"/>
          </p:cNvSpPr>
          <p:nvPr>
            <p:ph sz="quarter" idx="1"/>
          </p:nvPr>
        </p:nvSpPr>
        <p:spPr/>
        <p:txBody>
          <a:bodyPr/>
          <a:lstStyle/>
          <a:p>
            <a:pPr marL="0" indent="0">
              <a:buNone/>
            </a:pPr>
            <a:r>
              <a:rPr lang="en-US" dirty="0"/>
              <a:t>High Culture and Popular Culture</a:t>
            </a:r>
          </a:p>
          <a:p>
            <a:pPr algn="just"/>
            <a:r>
              <a:rPr lang="en-US" b="1" dirty="0"/>
              <a:t>high culture </a:t>
            </a:r>
            <a:r>
              <a:rPr lang="en-US" dirty="0"/>
              <a:t>to describe the pattern of cultural experiences and attitudes that exist in the highest class segments of a society. People often associate high culture with intellectualism, political power, and prestige.</a:t>
            </a:r>
          </a:p>
          <a:p>
            <a:pPr algn="just"/>
            <a:r>
              <a:rPr lang="en-US" b="1" dirty="0"/>
              <a:t>popular culture </a:t>
            </a:r>
            <a:r>
              <a:rPr lang="en-US" dirty="0"/>
              <a:t>refers to the pattern of cultural experiences and attitudes that exist in mainstream society. Popular culture events might include a parade, a baseball game, or the season finale of a television show.</a:t>
            </a:r>
          </a:p>
        </p:txBody>
      </p:sp>
    </p:spTree>
    <p:extLst>
      <p:ext uri="{BB962C8B-B14F-4D97-AF65-F5344CB8AC3E}">
        <p14:creationId xmlns:p14="http://schemas.microsoft.com/office/powerpoint/2010/main" val="1807114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1"/>
                </a:solidFill>
                <a:latin typeface="Times New Roman" pitchFamily="18" charset="0"/>
                <a:cs typeface="Times New Roman" pitchFamily="18" charset="0"/>
              </a:rPr>
              <a:t>Subculture</a:t>
            </a:r>
            <a:r>
              <a:rPr lang="en-US" dirty="0">
                <a:latin typeface="Times New Roman" pitchFamily="18" charset="0"/>
                <a:cs typeface="Times New Roman" pitchFamily="18" charset="0"/>
              </a:rPr>
              <a:t> vs. </a:t>
            </a:r>
            <a:r>
              <a:rPr lang="en-US" dirty="0">
                <a:solidFill>
                  <a:srgbClr val="00B050"/>
                </a:solidFill>
                <a:latin typeface="Times New Roman" pitchFamily="18" charset="0"/>
                <a:cs typeface="Times New Roman" pitchFamily="18" charset="0"/>
              </a:rPr>
              <a:t>Counterculture</a:t>
            </a:r>
          </a:p>
        </p:txBody>
      </p:sp>
      <p:sp>
        <p:nvSpPr>
          <p:cNvPr id="3" name="Content Placeholder 2"/>
          <p:cNvSpPr>
            <a:spLocks noGrp="1"/>
          </p:cNvSpPr>
          <p:nvPr>
            <p:ph sz="quarter" idx="1"/>
          </p:nvPr>
        </p:nvSpPr>
        <p:spPr/>
        <p:txBody>
          <a:bodyPr>
            <a:normAutofit/>
          </a:bodyPr>
          <a:lstStyle/>
          <a:p>
            <a:pPr algn="just"/>
            <a:r>
              <a:rPr lang="en-US" dirty="0"/>
              <a:t>A </a:t>
            </a:r>
            <a:r>
              <a:rPr lang="en-US" b="1" dirty="0"/>
              <a:t>subculture </a:t>
            </a:r>
            <a:r>
              <a:rPr lang="en-US" dirty="0"/>
              <a:t>is a smaller cultural group within a larger culture; people of a subculture are part of the larger culture but also share a specific identity within a smaller group. Minority ethnic and religious groups, for example.</a:t>
            </a:r>
          </a:p>
          <a:p>
            <a:pPr algn="just"/>
            <a:r>
              <a:rPr lang="en-US" b="1" dirty="0"/>
              <a:t>countercultures</a:t>
            </a:r>
            <a:r>
              <a:rPr lang="en-US" dirty="0"/>
              <a:t>, which are a type of subculture that rejects some of the larger culture’s norms and values. In contrast to subcultures, which operate relatively smoothly within the larger society, countercultures might actively defy larger society by developing their own set of rules and norms to live by, sometimes even creating communities that operate outside of greater society.</a:t>
            </a:r>
          </a:p>
          <a:p>
            <a:pPr algn="just"/>
            <a:endParaRPr lang="en-US" dirty="0"/>
          </a:p>
        </p:txBody>
      </p:sp>
    </p:spTree>
    <p:extLst>
      <p:ext uri="{BB962C8B-B14F-4D97-AF65-F5344CB8AC3E}">
        <p14:creationId xmlns:p14="http://schemas.microsoft.com/office/powerpoint/2010/main" val="3326696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latin typeface="Times New Roman" pitchFamily="18" charset="0"/>
                <a:cs typeface="Times New Roman" pitchFamily="18" charset="0"/>
              </a:rPr>
              <a:t>Cultural Change</a:t>
            </a:r>
          </a:p>
        </p:txBody>
      </p:sp>
      <p:sp>
        <p:nvSpPr>
          <p:cNvPr id="3" name="Content Placeholder 2"/>
          <p:cNvSpPr>
            <a:spLocks noGrp="1"/>
          </p:cNvSpPr>
          <p:nvPr>
            <p:ph sz="quarter" idx="1"/>
          </p:nvPr>
        </p:nvSpPr>
        <p:spPr/>
        <p:txBody>
          <a:bodyPr/>
          <a:lstStyle/>
          <a:p>
            <a:pPr marL="0" indent="0">
              <a:buNone/>
            </a:pPr>
            <a:r>
              <a:rPr lang="en-US" b="1" dirty="0">
                <a:solidFill>
                  <a:srgbClr val="C00000"/>
                </a:solidFill>
              </a:rPr>
              <a:t>Innovation: Discovery and Invention</a:t>
            </a:r>
          </a:p>
          <a:p>
            <a:pPr algn="just"/>
            <a:r>
              <a:rPr lang="en-US" dirty="0"/>
              <a:t>An </a:t>
            </a:r>
            <a:r>
              <a:rPr lang="en-US" b="1" dirty="0"/>
              <a:t>innovation </a:t>
            </a:r>
            <a:r>
              <a:rPr lang="en-US" dirty="0"/>
              <a:t>refers to an object or concept’s initial appearance in society—it’s innovative because it is markedly new. There are two ways to come across an innovative object or idea: discover it or invent it. </a:t>
            </a:r>
            <a:r>
              <a:rPr lang="en-US" b="1" dirty="0"/>
              <a:t>Discoveries </a:t>
            </a:r>
            <a:r>
              <a:rPr lang="en-US" dirty="0"/>
              <a:t>make known previously unknown. </a:t>
            </a:r>
            <a:r>
              <a:rPr lang="en-US" b="1" dirty="0"/>
              <a:t>Inventions </a:t>
            </a:r>
            <a:r>
              <a:rPr lang="en-US" dirty="0"/>
              <a:t>result when something new is formed from existing objects or concepts—when things are put together in an entirely new manner.</a:t>
            </a:r>
          </a:p>
        </p:txBody>
      </p:sp>
    </p:spTree>
    <p:extLst>
      <p:ext uri="{BB962C8B-B14F-4D97-AF65-F5344CB8AC3E}">
        <p14:creationId xmlns:p14="http://schemas.microsoft.com/office/powerpoint/2010/main" val="1269958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itchFamily="18" charset="0"/>
                <a:cs typeface="Times New Roman" pitchFamily="18" charset="0"/>
              </a:rPr>
              <a:t>Cultural Change</a:t>
            </a:r>
            <a:endParaRPr lang="en-US" dirty="0"/>
          </a:p>
        </p:txBody>
      </p:sp>
      <p:sp>
        <p:nvSpPr>
          <p:cNvPr id="3" name="Content Placeholder 2"/>
          <p:cNvSpPr>
            <a:spLocks noGrp="1"/>
          </p:cNvSpPr>
          <p:nvPr>
            <p:ph sz="quarter" idx="1"/>
          </p:nvPr>
        </p:nvSpPr>
        <p:spPr/>
        <p:txBody>
          <a:bodyPr/>
          <a:lstStyle/>
          <a:p>
            <a:pPr marL="0" indent="0">
              <a:buNone/>
            </a:pPr>
            <a:r>
              <a:rPr lang="en-US" b="1" dirty="0">
                <a:solidFill>
                  <a:srgbClr val="C00000"/>
                </a:solidFill>
              </a:rPr>
              <a:t>Diffusion and Globalization</a:t>
            </a:r>
          </a:p>
          <a:p>
            <a:pPr marL="0" indent="0" algn="just">
              <a:buNone/>
            </a:pPr>
            <a:r>
              <a:rPr lang="en-US" dirty="0">
                <a:latin typeface="Times New Roman" pitchFamily="18" charset="0"/>
                <a:cs typeface="Times New Roman" pitchFamily="18" charset="0"/>
              </a:rPr>
              <a:t>Globalization may be thought of initially as a </a:t>
            </a:r>
            <a:r>
              <a:rPr lang="en-US" u="sng" dirty="0">
                <a:latin typeface="Times New Roman" pitchFamily="18" charset="0"/>
                <a:cs typeface="Times New Roman" pitchFamily="18" charset="0"/>
              </a:rPr>
              <a:t>widening</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rPr>
              <a:t>deepening</a:t>
            </a:r>
            <a:r>
              <a:rPr lang="en-US" dirty="0">
                <a:latin typeface="Times New Roman" pitchFamily="18" charset="0"/>
                <a:cs typeface="Times New Roman" pitchFamily="18" charset="0"/>
              </a:rPr>
              <a:t> and </a:t>
            </a:r>
            <a:r>
              <a:rPr lang="en-US" u="sng" dirty="0">
                <a:latin typeface="Times New Roman" pitchFamily="18" charset="0"/>
                <a:cs typeface="Times New Roman" pitchFamily="18" charset="0"/>
              </a:rPr>
              <a:t>speeding up</a:t>
            </a:r>
            <a:r>
              <a:rPr lang="en-US" dirty="0">
                <a:latin typeface="Times New Roman" pitchFamily="18" charset="0"/>
                <a:cs typeface="Times New Roman" pitchFamily="18" charset="0"/>
              </a:rPr>
              <a:t> of </a:t>
            </a:r>
            <a:r>
              <a:rPr lang="en-US" u="sng" dirty="0">
                <a:latin typeface="Times New Roman" pitchFamily="18" charset="0"/>
                <a:cs typeface="Times New Roman" pitchFamily="18" charset="0"/>
              </a:rPr>
              <a:t>world-wide interconnectedness</a:t>
            </a:r>
            <a:r>
              <a:rPr lang="en-US" dirty="0">
                <a:latin typeface="Times New Roman" pitchFamily="18" charset="0"/>
                <a:cs typeface="Times New Roman" pitchFamily="18" charset="0"/>
              </a:rPr>
              <a:t> in all aspects of contemporary life.</a:t>
            </a:r>
            <a:endParaRPr lang="en-US" b="1" dirty="0"/>
          </a:p>
          <a:p>
            <a:pPr marL="0" indent="0" algn="just">
              <a:buNone/>
            </a:pPr>
            <a:endParaRPr lang="en-US" b="1" dirty="0"/>
          </a:p>
          <a:p>
            <a:pPr marL="0" indent="0" algn="just">
              <a:buNone/>
            </a:pPr>
            <a:r>
              <a:rPr lang="en-US" b="1" dirty="0"/>
              <a:t>diffusion</a:t>
            </a:r>
            <a:r>
              <a:rPr lang="en-US" dirty="0"/>
              <a:t>, or the spread of material and nonmaterial culture. While globalization refers to the integration of markets, diffusion relates to a similar process in the integration of international cultures.</a:t>
            </a:r>
            <a:endParaRPr lang="en-US" dirty="0">
              <a:solidFill>
                <a:srgbClr val="C00000"/>
              </a:solidFill>
            </a:endParaRPr>
          </a:p>
        </p:txBody>
      </p:sp>
    </p:spTree>
    <p:extLst>
      <p:ext uri="{BB962C8B-B14F-4D97-AF65-F5344CB8AC3E}">
        <p14:creationId xmlns:p14="http://schemas.microsoft.com/office/powerpoint/2010/main" val="2348588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0000"/>
                </a:solidFill>
                <a:latin typeface="Times New Roman" pitchFamily="18" charset="0"/>
                <a:cs typeface="Times New Roman" pitchFamily="18" charset="0"/>
              </a:rPr>
              <a:t>Theoretical Perspectives on Culture</a:t>
            </a:r>
          </a:p>
        </p:txBody>
      </p:sp>
      <p:sp>
        <p:nvSpPr>
          <p:cNvPr id="3" name="Content Placeholder 2"/>
          <p:cNvSpPr>
            <a:spLocks noGrp="1"/>
          </p:cNvSpPr>
          <p:nvPr>
            <p:ph sz="quarter" idx="1"/>
          </p:nvPr>
        </p:nvSpPr>
        <p:spPr/>
        <p:txBody>
          <a:bodyPr/>
          <a:lstStyle/>
          <a:p>
            <a:pPr marL="514350" indent="-514350">
              <a:buAutoNum type="arabicPeriod"/>
            </a:pPr>
            <a:r>
              <a:rPr lang="en-US" dirty="0">
                <a:solidFill>
                  <a:srgbClr val="00B050"/>
                </a:solidFill>
              </a:rPr>
              <a:t>Functionalism:</a:t>
            </a:r>
            <a:r>
              <a:rPr lang="en-US" dirty="0"/>
              <a:t> </a:t>
            </a:r>
          </a:p>
          <a:p>
            <a:pPr marL="0" indent="0" algn="just">
              <a:buNone/>
            </a:pPr>
            <a:r>
              <a:rPr lang="en-US" dirty="0"/>
              <a:t>Functionalists view society as a system in which all parts work—or function—together to create society as a whole. In this way, societies need culture to exist. Cultural norms function to support the fluid operation of society, and cultural values guide people in making choices. Just as members of a society work together to fulfill a society’s needs, culture exists to meet its members’ basic needs.</a:t>
            </a:r>
          </a:p>
        </p:txBody>
      </p:sp>
    </p:spTree>
    <p:extLst>
      <p:ext uri="{BB962C8B-B14F-4D97-AF65-F5344CB8AC3E}">
        <p14:creationId xmlns:p14="http://schemas.microsoft.com/office/powerpoint/2010/main" val="3203180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Theoretical Perspectives on Culture</a:t>
            </a:r>
            <a:endParaRPr lang="en-US" dirty="0">
              <a:solidFill>
                <a:srgbClr val="FF0000"/>
              </a:solidFill>
            </a:endParaRPr>
          </a:p>
        </p:txBody>
      </p:sp>
      <p:sp>
        <p:nvSpPr>
          <p:cNvPr id="3" name="Content Placeholder 2"/>
          <p:cNvSpPr>
            <a:spLocks noGrp="1"/>
          </p:cNvSpPr>
          <p:nvPr>
            <p:ph sz="quarter" idx="1"/>
          </p:nvPr>
        </p:nvSpPr>
        <p:spPr/>
        <p:txBody>
          <a:bodyPr/>
          <a:lstStyle/>
          <a:p>
            <a:pPr marL="0" indent="0">
              <a:buNone/>
            </a:pPr>
            <a:r>
              <a:rPr lang="en-US" dirty="0">
                <a:solidFill>
                  <a:srgbClr val="92D050"/>
                </a:solidFill>
              </a:rPr>
              <a:t>2. Conflict Theory:</a:t>
            </a:r>
          </a:p>
          <a:p>
            <a:pPr marL="0" indent="0" algn="just">
              <a:buNone/>
            </a:pPr>
            <a:r>
              <a:rPr lang="en-US" dirty="0"/>
              <a:t>Conflict theorists view social structure as inherently unequal, based on power differentials related to issues like class, gender, race, and age. For a conflict theorist, culture is seen as reinforcing issues of "privilege" for certain groups based upon race, sex, class, and so on. Women strive for equality in a male-dominated society. Senior citizens struggle to protect their rights, their health care, and their independence from a younger generation of lawmakers.</a:t>
            </a:r>
          </a:p>
        </p:txBody>
      </p:sp>
    </p:spTree>
    <p:extLst>
      <p:ext uri="{BB962C8B-B14F-4D97-AF65-F5344CB8AC3E}">
        <p14:creationId xmlns:p14="http://schemas.microsoft.com/office/powerpoint/2010/main" val="418676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itchFamily="18" charset="0"/>
                <a:cs typeface="Times New Roman" pitchFamily="18" charset="0"/>
              </a:rPr>
              <a:t>Learning Objectives</a:t>
            </a:r>
          </a:p>
        </p:txBody>
      </p:sp>
      <p:sp>
        <p:nvSpPr>
          <p:cNvPr id="3" name="Content Placeholder 2"/>
          <p:cNvSpPr>
            <a:spLocks noGrp="1"/>
          </p:cNvSpPr>
          <p:nvPr>
            <p:ph sz="quarter" idx="1"/>
          </p:nvPr>
        </p:nvSpPr>
        <p:spPr/>
        <p:txBody>
          <a:bodyPr/>
          <a:lstStyle/>
          <a:p>
            <a:pPr>
              <a:buFont typeface="Wingdings" pitchFamily="2" charset="2"/>
              <a:buChar char="§"/>
            </a:pPr>
            <a:endParaRPr lang="en-US" dirty="0"/>
          </a:p>
          <a:p>
            <a:pPr>
              <a:buFont typeface="Wingdings" pitchFamily="2" charset="2"/>
              <a:buChar char="§"/>
            </a:pPr>
            <a:r>
              <a:rPr lang="en-US" dirty="0"/>
              <a:t>To understand culture and its function in society</a:t>
            </a:r>
          </a:p>
          <a:p>
            <a:pPr>
              <a:buFont typeface="Wingdings" pitchFamily="2" charset="2"/>
              <a:buChar char="§"/>
            </a:pPr>
            <a:r>
              <a:rPr lang="en-US" dirty="0"/>
              <a:t>To explore a range of culture-related concepts (cultural universal, ethnocentrism, cultural relativism, </a:t>
            </a:r>
            <a:r>
              <a:rPr lang="en-US" dirty="0" err="1"/>
              <a:t>xenocentrism</a:t>
            </a:r>
            <a:r>
              <a:rPr lang="en-US" dirty="0"/>
              <a:t> and so forth)</a:t>
            </a:r>
          </a:p>
          <a:p>
            <a:pPr>
              <a:buFont typeface="Wingdings" pitchFamily="2" charset="2"/>
              <a:buChar char="§"/>
            </a:pPr>
            <a:r>
              <a:rPr lang="en-US" dirty="0"/>
              <a:t>To explain cultural change and its main sources</a:t>
            </a:r>
          </a:p>
        </p:txBody>
      </p:sp>
    </p:spTree>
    <p:extLst>
      <p:ext uri="{BB962C8B-B14F-4D97-AF65-F5344CB8AC3E}">
        <p14:creationId xmlns:p14="http://schemas.microsoft.com/office/powerpoint/2010/main" val="453406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Times New Roman" pitchFamily="18" charset="0"/>
                <a:cs typeface="Times New Roman" pitchFamily="18" charset="0"/>
              </a:rPr>
              <a:t>Theoretical Perspectives on Culture</a:t>
            </a:r>
            <a:endParaRPr lang="en-US" dirty="0">
              <a:solidFill>
                <a:srgbClr val="FF0000"/>
              </a:solidFill>
            </a:endParaRPr>
          </a:p>
        </p:txBody>
      </p:sp>
      <p:sp>
        <p:nvSpPr>
          <p:cNvPr id="3" name="Content Placeholder 2"/>
          <p:cNvSpPr>
            <a:spLocks noGrp="1"/>
          </p:cNvSpPr>
          <p:nvPr>
            <p:ph sz="quarter" idx="1"/>
          </p:nvPr>
        </p:nvSpPr>
        <p:spPr/>
        <p:txBody>
          <a:bodyPr/>
          <a:lstStyle/>
          <a:p>
            <a:pPr marL="0" indent="0">
              <a:buNone/>
            </a:pPr>
            <a:r>
              <a:rPr lang="en-US" dirty="0">
                <a:solidFill>
                  <a:srgbClr val="92D050"/>
                </a:solidFill>
              </a:rPr>
              <a:t>3. Symbolic Interactionism:</a:t>
            </a:r>
          </a:p>
          <a:p>
            <a:pPr algn="just"/>
            <a:r>
              <a:rPr lang="en-US" dirty="0"/>
              <a:t>is a sociological perspective that is most concerned with the face-to-face interactions between members of society. </a:t>
            </a:r>
            <a:r>
              <a:rPr lang="en-US" dirty="0" err="1"/>
              <a:t>Interactionists</a:t>
            </a:r>
            <a:r>
              <a:rPr lang="en-US" dirty="0"/>
              <a:t> see culture as being created and maintained by the ways people interact and in how individuals interpret each other’s actions. Proponents of this theory conceptualize human interactions as a continuous process of deriving meaning from both objects in the environment and the actions of others.</a:t>
            </a:r>
          </a:p>
        </p:txBody>
      </p:sp>
    </p:spTree>
    <p:extLst>
      <p:ext uri="{BB962C8B-B14F-4D97-AF65-F5344CB8AC3E}">
        <p14:creationId xmlns:p14="http://schemas.microsoft.com/office/powerpoint/2010/main" val="3184029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latin typeface="Times New Roman" pitchFamily="18" charset="0"/>
                <a:cs typeface="Times New Roman" pitchFamily="18" charset="0"/>
              </a:rPr>
              <a:t>Definition of Culture</a:t>
            </a:r>
          </a:p>
        </p:txBody>
      </p:sp>
      <p:sp>
        <p:nvSpPr>
          <p:cNvPr id="3" name="Content Placeholder 2"/>
          <p:cNvSpPr>
            <a:spLocks noGrp="1"/>
          </p:cNvSpPr>
          <p:nvPr>
            <p:ph sz="quarter" idx="1"/>
          </p:nvPr>
        </p:nvSpPr>
        <p:spPr/>
        <p:txBody>
          <a:bodyPr/>
          <a:lstStyle/>
          <a:p>
            <a:pPr marL="0" indent="0" algn="just">
              <a:buNone/>
            </a:pPr>
            <a:endParaRPr lang="en-US" dirty="0"/>
          </a:p>
          <a:p>
            <a:pPr marL="0" indent="0" algn="just">
              <a:buNone/>
            </a:pPr>
            <a:r>
              <a:rPr lang="en-US" dirty="0"/>
              <a:t>Shared beliefs, values, and practices, that participants must learn. Sociologically, we examine in what situation and context certain behavior is expected, and in which situations perhaps it is not. These rules are created and enforced by people who interact and share culture.</a:t>
            </a:r>
          </a:p>
        </p:txBody>
      </p:sp>
    </p:spTree>
    <p:extLst>
      <p:ext uri="{BB962C8B-B14F-4D97-AF65-F5344CB8AC3E}">
        <p14:creationId xmlns:p14="http://schemas.microsoft.com/office/powerpoint/2010/main" val="3113649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latin typeface="Times New Roman" pitchFamily="18" charset="0"/>
                <a:cs typeface="Times New Roman" pitchFamily="18" charset="0"/>
              </a:rPr>
              <a:t>Material</a:t>
            </a:r>
            <a:r>
              <a:rPr lang="en-US" dirty="0">
                <a:latin typeface="Times New Roman" pitchFamily="18" charset="0"/>
                <a:cs typeface="Times New Roman" pitchFamily="18" charset="0"/>
              </a:rPr>
              <a:t> vs. </a:t>
            </a:r>
            <a:r>
              <a:rPr lang="en-US" dirty="0">
                <a:solidFill>
                  <a:srgbClr val="00B050"/>
                </a:solidFill>
                <a:latin typeface="Times New Roman" pitchFamily="18" charset="0"/>
                <a:cs typeface="Times New Roman" pitchFamily="18" charset="0"/>
              </a:rPr>
              <a:t>Nonmaterial</a:t>
            </a:r>
            <a:r>
              <a:rPr lang="en-US" dirty="0">
                <a:latin typeface="Times New Roman" pitchFamily="18" charset="0"/>
                <a:cs typeface="Times New Roman" pitchFamily="18" charset="0"/>
              </a:rPr>
              <a:t> Culture</a:t>
            </a:r>
          </a:p>
        </p:txBody>
      </p:sp>
      <p:sp>
        <p:nvSpPr>
          <p:cNvPr id="3" name="Content Placeholder 2"/>
          <p:cNvSpPr>
            <a:spLocks noGrp="1"/>
          </p:cNvSpPr>
          <p:nvPr>
            <p:ph sz="quarter" idx="1"/>
          </p:nvPr>
        </p:nvSpPr>
        <p:spPr/>
        <p:txBody>
          <a:bodyPr/>
          <a:lstStyle/>
          <a:p>
            <a:pPr marL="0" indent="0">
              <a:buNone/>
            </a:pPr>
            <a:endParaRPr lang="en-US" b="1" dirty="0"/>
          </a:p>
          <a:p>
            <a:pPr marL="0" indent="0">
              <a:buNone/>
            </a:pPr>
            <a:r>
              <a:rPr lang="en-US" b="1" dirty="0"/>
              <a:t>Material culture </a:t>
            </a:r>
            <a:r>
              <a:rPr lang="en-US" dirty="0"/>
              <a:t>refers to the objects or belongings of a group of people.</a:t>
            </a:r>
          </a:p>
          <a:p>
            <a:pPr marL="0" indent="0">
              <a:buNone/>
            </a:pPr>
            <a:endParaRPr lang="en-US" dirty="0"/>
          </a:p>
          <a:p>
            <a:pPr marL="0" indent="0">
              <a:buNone/>
            </a:pPr>
            <a:r>
              <a:rPr lang="en-US" b="1" dirty="0"/>
              <a:t>Nonmaterial culture</a:t>
            </a:r>
            <a:r>
              <a:rPr lang="en-US" dirty="0"/>
              <a:t>, in contrast, consists of the ideas, attitudes, and beliefs of a society</a:t>
            </a:r>
          </a:p>
        </p:txBody>
      </p:sp>
    </p:spTree>
    <p:extLst>
      <p:ext uri="{BB962C8B-B14F-4D97-AF65-F5344CB8AC3E}">
        <p14:creationId xmlns:p14="http://schemas.microsoft.com/office/powerpoint/2010/main" val="1623070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algn="ctr"/>
            <a:r>
              <a:rPr lang="en-US" dirty="0"/>
              <a:t>Material Culture</a:t>
            </a:r>
          </a:p>
        </p:txBody>
      </p:sp>
      <p:sp>
        <p:nvSpPr>
          <p:cNvPr id="4" name="Text Placeholder 3"/>
          <p:cNvSpPr>
            <a:spLocks noGrp="1"/>
          </p:cNvSpPr>
          <p:nvPr>
            <p:ph type="body" sz="half" idx="3"/>
          </p:nvPr>
        </p:nvSpPr>
        <p:spPr/>
        <p:txBody>
          <a:bodyPr/>
          <a:lstStyle/>
          <a:p>
            <a:r>
              <a:rPr lang="en-US" dirty="0"/>
              <a:t>Nonmaterial Culture</a:t>
            </a:r>
          </a:p>
        </p:txBody>
      </p:sp>
      <p:sp>
        <p:nvSpPr>
          <p:cNvPr id="5" name="Content Placeholder 4"/>
          <p:cNvSpPr>
            <a:spLocks noGrp="1"/>
          </p:cNvSpPr>
          <p:nvPr>
            <p:ph sz="half" idx="2"/>
          </p:nvPr>
        </p:nvSpPr>
        <p:spPr/>
        <p:txBody>
          <a:bodyPr/>
          <a:lstStyle/>
          <a:p>
            <a:pPr marL="0" indent="0">
              <a:buNone/>
            </a:pPr>
            <a:r>
              <a:rPr lang="en-US" dirty="0"/>
              <a:t>The things people construct</a:t>
            </a:r>
          </a:p>
          <a:p>
            <a:pPr>
              <a:buFont typeface="Wingdings" pitchFamily="2" charset="2"/>
              <a:buChar char="§"/>
            </a:pPr>
            <a:r>
              <a:rPr lang="en-US" dirty="0"/>
              <a:t>Art</a:t>
            </a:r>
          </a:p>
          <a:p>
            <a:pPr>
              <a:buFont typeface="Wingdings" pitchFamily="2" charset="2"/>
              <a:buChar char="§"/>
            </a:pPr>
            <a:r>
              <a:rPr lang="en-US" dirty="0"/>
              <a:t>Housing</a:t>
            </a:r>
          </a:p>
          <a:p>
            <a:pPr>
              <a:buFont typeface="Wingdings" pitchFamily="2" charset="2"/>
              <a:buChar char="§"/>
            </a:pPr>
            <a:r>
              <a:rPr lang="en-US" dirty="0"/>
              <a:t>Clothing</a:t>
            </a:r>
          </a:p>
          <a:p>
            <a:pPr>
              <a:buFont typeface="Wingdings" pitchFamily="2" charset="2"/>
              <a:buChar char="§"/>
            </a:pPr>
            <a:r>
              <a:rPr lang="en-US" dirty="0"/>
              <a:t>Music instruments</a:t>
            </a:r>
          </a:p>
          <a:p>
            <a:pPr>
              <a:buFont typeface="Wingdings" pitchFamily="2" charset="2"/>
              <a:buChar char="§"/>
            </a:pPr>
            <a:r>
              <a:rPr lang="en-US" dirty="0"/>
              <a:t>Sports</a:t>
            </a:r>
          </a:p>
          <a:p>
            <a:pPr>
              <a:buFont typeface="Wingdings" pitchFamily="2" charset="2"/>
              <a:buChar char="§"/>
            </a:pPr>
            <a:r>
              <a:rPr lang="en-US" dirty="0"/>
              <a:t>Food </a:t>
            </a:r>
          </a:p>
        </p:txBody>
      </p:sp>
      <p:sp>
        <p:nvSpPr>
          <p:cNvPr id="6" name="Content Placeholder 5"/>
          <p:cNvSpPr>
            <a:spLocks noGrp="1"/>
          </p:cNvSpPr>
          <p:nvPr>
            <p:ph sz="half" idx="4"/>
          </p:nvPr>
        </p:nvSpPr>
        <p:spPr/>
        <p:txBody>
          <a:bodyPr/>
          <a:lstStyle/>
          <a:p>
            <a:pPr marL="0" indent="0">
              <a:buNone/>
            </a:pPr>
            <a:r>
              <a:rPr lang="en-US" dirty="0"/>
              <a:t>Beliefs, practices and values of a group of people</a:t>
            </a:r>
          </a:p>
          <a:p>
            <a:pPr>
              <a:buFont typeface="Wingdings" pitchFamily="2" charset="2"/>
              <a:buChar char="§"/>
            </a:pPr>
            <a:r>
              <a:rPr lang="en-US" dirty="0"/>
              <a:t>Religion</a:t>
            </a:r>
          </a:p>
          <a:p>
            <a:pPr>
              <a:buFont typeface="Wingdings" pitchFamily="2" charset="2"/>
              <a:buChar char="§"/>
            </a:pPr>
            <a:r>
              <a:rPr lang="en-US" dirty="0"/>
              <a:t>Government</a:t>
            </a:r>
          </a:p>
          <a:p>
            <a:pPr>
              <a:buFont typeface="Wingdings" pitchFamily="2" charset="2"/>
              <a:buChar char="§"/>
            </a:pPr>
            <a:r>
              <a:rPr lang="en-US" dirty="0"/>
              <a:t>Laws/rules </a:t>
            </a:r>
          </a:p>
        </p:txBody>
      </p:sp>
    </p:spTree>
    <p:extLst>
      <p:ext uri="{BB962C8B-B14F-4D97-AF65-F5344CB8AC3E}">
        <p14:creationId xmlns:p14="http://schemas.microsoft.com/office/powerpoint/2010/main" val="2603379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Times New Roman" pitchFamily="18" charset="0"/>
                <a:cs typeface="Times New Roman" pitchFamily="18" charset="0"/>
              </a:rPr>
              <a:t>Link of Material and Nonmaterial Culture</a:t>
            </a:r>
          </a:p>
        </p:txBody>
      </p:sp>
      <p:sp>
        <p:nvSpPr>
          <p:cNvPr id="3" name="Text Placeholder 2"/>
          <p:cNvSpPr>
            <a:spLocks noGrp="1"/>
          </p:cNvSpPr>
          <p:nvPr>
            <p:ph type="body" idx="1"/>
          </p:nvPr>
        </p:nvSpPr>
        <p:spPr/>
        <p:txBody>
          <a:bodyPr/>
          <a:lstStyle/>
          <a:p>
            <a:pPr algn="ctr"/>
            <a:r>
              <a:rPr lang="en-US" dirty="0">
                <a:latin typeface="Times New Roman" pitchFamily="18" charset="0"/>
                <a:cs typeface="Times New Roman" pitchFamily="18" charset="0"/>
              </a:rPr>
              <a:t>Material Culture</a:t>
            </a:r>
          </a:p>
        </p:txBody>
      </p:sp>
      <p:sp>
        <p:nvSpPr>
          <p:cNvPr id="4" name="Text Placeholder 3"/>
          <p:cNvSpPr>
            <a:spLocks noGrp="1"/>
          </p:cNvSpPr>
          <p:nvPr>
            <p:ph type="body" sz="half" idx="3"/>
          </p:nvPr>
        </p:nvSpPr>
        <p:spPr/>
        <p:txBody>
          <a:bodyPr/>
          <a:lstStyle/>
          <a:p>
            <a:pPr algn="ctr"/>
            <a:r>
              <a:rPr lang="en-US" dirty="0">
                <a:latin typeface="Times New Roman" pitchFamily="18" charset="0"/>
                <a:cs typeface="Times New Roman" pitchFamily="18" charset="0"/>
              </a:rPr>
              <a:t>Nonmaterial culture</a:t>
            </a:r>
          </a:p>
        </p:txBody>
      </p:sp>
      <p:sp>
        <p:nvSpPr>
          <p:cNvPr id="5" name="Content Placeholder 4"/>
          <p:cNvSpPr>
            <a:spLocks noGrp="1"/>
          </p:cNvSpPr>
          <p:nvPr>
            <p:ph sz="half" idx="2"/>
          </p:nvPr>
        </p:nvSpPr>
        <p:spPr/>
        <p:txBody>
          <a:bodyPr/>
          <a:lstStyle/>
          <a:p>
            <a:pPr>
              <a:buFont typeface="Wingdings" pitchFamily="2" charset="2"/>
              <a:buChar char="§"/>
            </a:pPr>
            <a:r>
              <a:rPr lang="en-US" dirty="0"/>
              <a:t>Clothing, hairstyles, and jewelry are part of material culture.</a:t>
            </a:r>
          </a:p>
          <a:p>
            <a:pPr>
              <a:buFont typeface="Wingdings" pitchFamily="2" charset="2"/>
              <a:buChar char="§"/>
            </a:pPr>
            <a:endParaRPr lang="en-US" dirty="0"/>
          </a:p>
          <a:p>
            <a:pPr>
              <a:buFont typeface="Wingdings" pitchFamily="2" charset="2"/>
              <a:buChar char="§"/>
            </a:pPr>
            <a:r>
              <a:rPr lang="en-US" dirty="0"/>
              <a:t>A school building belongs to material culture</a:t>
            </a:r>
          </a:p>
        </p:txBody>
      </p:sp>
      <p:sp>
        <p:nvSpPr>
          <p:cNvPr id="6" name="Content Placeholder 5"/>
          <p:cNvSpPr>
            <a:spLocks noGrp="1"/>
          </p:cNvSpPr>
          <p:nvPr>
            <p:ph sz="half" idx="4"/>
          </p:nvPr>
        </p:nvSpPr>
        <p:spPr/>
        <p:txBody>
          <a:bodyPr/>
          <a:lstStyle/>
          <a:p>
            <a:r>
              <a:rPr lang="en-US" dirty="0"/>
              <a:t>appropriateness of wearing certain clothing for specific events</a:t>
            </a:r>
          </a:p>
          <a:p>
            <a:endParaRPr lang="en-US" dirty="0"/>
          </a:p>
          <a:p>
            <a:r>
              <a:rPr lang="en-US" dirty="0"/>
              <a:t>the teaching methods and educational standards</a:t>
            </a:r>
          </a:p>
        </p:txBody>
      </p:sp>
    </p:spTree>
    <p:extLst>
      <p:ext uri="{BB962C8B-B14F-4D97-AF65-F5344CB8AC3E}">
        <p14:creationId xmlns:p14="http://schemas.microsoft.com/office/powerpoint/2010/main" val="2480872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accent2"/>
                </a:solidFill>
                <a:latin typeface="Times New Roman" pitchFamily="18" charset="0"/>
                <a:cs typeface="Times New Roman" pitchFamily="18" charset="0"/>
              </a:rPr>
              <a:t>Cultural Universals</a:t>
            </a:r>
          </a:p>
        </p:txBody>
      </p:sp>
      <p:sp>
        <p:nvSpPr>
          <p:cNvPr id="3" name="Content Placeholder 2"/>
          <p:cNvSpPr>
            <a:spLocks noGrp="1"/>
          </p:cNvSpPr>
          <p:nvPr>
            <p:ph sz="quarter" idx="1"/>
          </p:nvPr>
        </p:nvSpPr>
        <p:spPr/>
        <p:txBody>
          <a:bodyPr/>
          <a:lstStyle/>
          <a:p>
            <a:pPr marL="0" indent="0">
              <a:buNone/>
            </a:pPr>
            <a:r>
              <a:rPr lang="en-US" b="1" dirty="0"/>
              <a:t>Cultural universals </a:t>
            </a:r>
            <a:r>
              <a:rPr lang="en-US" dirty="0"/>
              <a:t>are patterns or traits that are globally common to all societies.</a:t>
            </a:r>
          </a:p>
          <a:p>
            <a:pPr marL="0" indent="0">
              <a:buNone/>
            </a:pPr>
            <a:endParaRPr lang="en-US" dirty="0"/>
          </a:p>
          <a:p>
            <a:pPr algn="just"/>
            <a:r>
              <a:rPr lang="en-US" dirty="0"/>
              <a:t>Examples include Family, funeral rites, weddings and celebration of birth, though each culture may view the ceremonies quite differently.</a:t>
            </a:r>
          </a:p>
        </p:txBody>
      </p:sp>
    </p:spTree>
    <p:extLst>
      <p:ext uri="{BB962C8B-B14F-4D97-AF65-F5344CB8AC3E}">
        <p14:creationId xmlns:p14="http://schemas.microsoft.com/office/powerpoint/2010/main" val="1486550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rgbClr val="00B0F0"/>
                </a:solidFill>
                <a:latin typeface="Times New Roman" pitchFamily="18" charset="0"/>
                <a:cs typeface="Times New Roman" pitchFamily="18" charset="0"/>
              </a:rPr>
              <a:t>Ethnocentrism and Cultural Relativism</a:t>
            </a:r>
          </a:p>
        </p:txBody>
      </p:sp>
      <p:sp>
        <p:nvSpPr>
          <p:cNvPr id="3" name="Text Placeholder 2"/>
          <p:cNvSpPr>
            <a:spLocks noGrp="1"/>
          </p:cNvSpPr>
          <p:nvPr>
            <p:ph type="body" idx="1"/>
          </p:nvPr>
        </p:nvSpPr>
        <p:spPr/>
        <p:txBody>
          <a:bodyPr/>
          <a:lstStyle/>
          <a:p>
            <a:pPr algn="ctr"/>
            <a:r>
              <a:rPr lang="en-US" dirty="0">
                <a:latin typeface="Times New Roman" pitchFamily="18" charset="0"/>
                <a:cs typeface="Times New Roman" pitchFamily="18" charset="0"/>
              </a:rPr>
              <a:t>Ethnocentrism</a:t>
            </a:r>
            <a:endParaRPr lang="en-US" dirty="0"/>
          </a:p>
        </p:txBody>
      </p:sp>
      <p:sp>
        <p:nvSpPr>
          <p:cNvPr id="4" name="Text Placeholder 3"/>
          <p:cNvSpPr>
            <a:spLocks noGrp="1"/>
          </p:cNvSpPr>
          <p:nvPr>
            <p:ph type="body" sz="half" idx="3"/>
          </p:nvPr>
        </p:nvSpPr>
        <p:spPr/>
        <p:txBody>
          <a:bodyPr/>
          <a:lstStyle/>
          <a:p>
            <a:pPr algn="ctr"/>
            <a:r>
              <a:rPr lang="en-US" dirty="0">
                <a:latin typeface="Times New Roman" pitchFamily="18" charset="0"/>
                <a:cs typeface="Times New Roman" pitchFamily="18" charset="0"/>
              </a:rPr>
              <a:t>Cultural Relativism</a:t>
            </a:r>
            <a:endParaRPr lang="en-US" dirty="0"/>
          </a:p>
        </p:txBody>
      </p:sp>
      <p:sp>
        <p:nvSpPr>
          <p:cNvPr id="5" name="Content Placeholder 4"/>
          <p:cNvSpPr>
            <a:spLocks noGrp="1"/>
          </p:cNvSpPr>
          <p:nvPr>
            <p:ph sz="half" idx="2"/>
          </p:nvPr>
        </p:nvSpPr>
        <p:spPr/>
        <p:txBody>
          <a:bodyPr>
            <a:normAutofit lnSpcReduction="10000"/>
          </a:bodyPr>
          <a:lstStyle/>
          <a:p>
            <a:pPr marL="0" indent="0" algn="just">
              <a:buNone/>
            </a:pPr>
            <a:r>
              <a:rPr lang="en-US" dirty="0"/>
              <a:t>evaluating and judging another culture based on how it compares to one’s own cultural norms. Ethnocentrism, as sociologist William Graham Sumner (1906) described the term, involves a belief or attitude that one’s own culture is better than all others.</a:t>
            </a:r>
          </a:p>
        </p:txBody>
      </p:sp>
      <p:sp>
        <p:nvSpPr>
          <p:cNvPr id="6" name="Content Placeholder 5"/>
          <p:cNvSpPr>
            <a:spLocks noGrp="1"/>
          </p:cNvSpPr>
          <p:nvPr>
            <p:ph sz="half" idx="4"/>
          </p:nvPr>
        </p:nvSpPr>
        <p:spPr/>
        <p:txBody>
          <a:bodyPr/>
          <a:lstStyle/>
          <a:p>
            <a:pPr marL="0" indent="0" algn="just">
              <a:buNone/>
            </a:pPr>
            <a:r>
              <a:rPr lang="en-US" dirty="0"/>
              <a:t>the practice of assessing a culture by its own standards rather than viewing it through the lens of one’s own culture.</a:t>
            </a:r>
          </a:p>
        </p:txBody>
      </p:sp>
    </p:spTree>
    <p:extLst>
      <p:ext uri="{BB962C8B-B14F-4D97-AF65-F5344CB8AC3E}">
        <p14:creationId xmlns:p14="http://schemas.microsoft.com/office/powerpoint/2010/main" val="2031132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00000"/>
                </a:solidFill>
                <a:latin typeface="Times New Roman" pitchFamily="18" charset="0"/>
                <a:cs typeface="Times New Roman" pitchFamily="18" charset="0"/>
              </a:rPr>
              <a:t>Cultural Imperialism and </a:t>
            </a:r>
            <a:r>
              <a:rPr lang="en-US" dirty="0" err="1">
                <a:solidFill>
                  <a:srgbClr val="C00000"/>
                </a:solidFill>
                <a:latin typeface="Times New Roman" pitchFamily="18" charset="0"/>
                <a:cs typeface="Times New Roman" pitchFamily="18" charset="0"/>
              </a:rPr>
              <a:t>Xenocentrism</a:t>
            </a:r>
            <a:endParaRPr lang="en-US" dirty="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marL="0" indent="0">
              <a:buNone/>
            </a:pPr>
            <a:r>
              <a:rPr lang="en-US" dirty="0"/>
              <a:t> </a:t>
            </a:r>
          </a:p>
          <a:p>
            <a:r>
              <a:rPr lang="en-US" b="1" dirty="0"/>
              <a:t>cultural imperialism</a:t>
            </a:r>
            <a:r>
              <a:rPr lang="en-US" dirty="0"/>
              <a:t>, the deliberate imposition of one’s own cultural values on another culture.</a:t>
            </a:r>
          </a:p>
          <a:p>
            <a:pPr marL="0" indent="0">
              <a:buNone/>
            </a:pPr>
            <a:endParaRPr lang="en-US" dirty="0"/>
          </a:p>
          <a:p>
            <a:r>
              <a:rPr lang="en-US" dirty="0"/>
              <a:t> </a:t>
            </a:r>
            <a:r>
              <a:rPr lang="en-US" b="1" dirty="0" err="1"/>
              <a:t>Xenocentrism</a:t>
            </a:r>
            <a:r>
              <a:rPr lang="en-US" b="1" dirty="0"/>
              <a:t> </a:t>
            </a:r>
            <a:r>
              <a:rPr lang="en-US" dirty="0"/>
              <a:t>is the opposite of ethnocentrism, and refers to the belief that another culture is superior to one’s own.</a:t>
            </a:r>
          </a:p>
        </p:txBody>
      </p:sp>
    </p:spTree>
    <p:extLst>
      <p:ext uri="{BB962C8B-B14F-4D97-AF65-F5344CB8AC3E}">
        <p14:creationId xmlns:p14="http://schemas.microsoft.com/office/powerpoint/2010/main" val="5453969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226</TotalTime>
  <Words>1272</Words>
  <Application>Microsoft Office PowerPoint</Application>
  <PresentationFormat>On-screen Show (4:3)</PresentationFormat>
  <Paragraphs>98</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Calibri</vt:lpstr>
      <vt:lpstr>Franklin Gothic Book</vt:lpstr>
      <vt:lpstr>Perpetua</vt:lpstr>
      <vt:lpstr>Times New Roman</vt:lpstr>
      <vt:lpstr>Wingdings</vt:lpstr>
      <vt:lpstr>Wingdings 2</vt:lpstr>
      <vt:lpstr>Equity</vt:lpstr>
      <vt:lpstr>Culture and Social Change</vt:lpstr>
      <vt:lpstr>Learning Objectives</vt:lpstr>
      <vt:lpstr>Definition of Culture</vt:lpstr>
      <vt:lpstr>Material vs. Nonmaterial Culture</vt:lpstr>
      <vt:lpstr>PowerPoint Presentation</vt:lpstr>
      <vt:lpstr>Link of Material and Nonmaterial Culture</vt:lpstr>
      <vt:lpstr>Cultural Universals</vt:lpstr>
      <vt:lpstr>Ethnocentrism and Cultural Relativism</vt:lpstr>
      <vt:lpstr>Cultural Imperialism and Xenocentrism</vt:lpstr>
      <vt:lpstr>Elements of Culture</vt:lpstr>
      <vt:lpstr>Elements of Culture</vt:lpstr>
      <vt:lpstr>Mores and Folkways</vt:lpstr>
      <vt:lpstr>Elements of Culture</vt:lpstr>
      <vt:lpstr>Pop culture, subculture and cultural change</vt:lpstr>
      <vt:lpstr>Subculture vs. Counterculture</vt:lpstr>
      <vt:lpstr>Cultural Change</vt:lpstr>
      <vt:lpstr>Cultural Change</vt:lpstr>
      <vt:lpstr>Theoretical Perspectives on Culture</vt:lpstr>
      <vt:lpstr>Theoretical Perspectives on Culture</vt:lpstr>
      <vt:lpstr>Theoretical Perspectives on Culture</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and Social Change</dc:title>
  <dc:creator>MRT Pack 30 DVDs</dc:creator>
  <cp:lastModifiedBy>dilshad</cp:lastModifiedBy>
  <cp:revision>48</cp:revision>
  <dcterms:created xsi:type="dcterms:W3CDTF">2017-12-08T07:51:31Z</dcterms:created>
  <dcterms:modified xsi:type="dcterms:W3CDTF">2018-12-02T19:32:57Z</dcterms:modified>
</cp:coreProperties>
</file>