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7" r:id="rId3"/>
    <p:sldId id="279" r:id="rId4"/>
    <p:sldId id="278" r:id="rId5"/>
    <p:sldId id="280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58" r:id="rId16"/>
    <p:sldId id="25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36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E2EDD-CB56-436B-9228-12732BA3C153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58B80-31DF-47D8-BA16-1953D6079E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7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CF5C3-4F47-4963-BE2A-96A0850C0FF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AE86C-FE16-4E3B-8745-B4129F079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7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AE86C-FE16-4E3B-8745-B4129F0799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700" y="1295399"/>
            <a:ext cx="7683500" cy="22145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2425" y="6362700"/>
            <a:ext cx="5899150" cy="282577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Prepared by Ms. Khadija Alaa, FASE, </a:t>
            </a:r>
            <a:r>
              <a:rPr lang="en-US" dirty="0" err="1" smtClean="0"/>
              <a:t>Ishik</a:t>
            </a:r>
            <a:r>
              <a:rPr lang="en-US" dirty="0" smtClean="0"/>
              <a:t>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87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7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6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1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Prepared by Ms. Khadija Alaa, FASE, </a:t>
            </a:r>
            <a:r>
              <a:rPr lang="en-US" dirty="0" err="1" smtClean="0"/>
              <a:t>Ishik</a:t>
            </a:r>
            <a:r>
              <a:rPr lang="en-US" dirty="0" smtClean="0"/>
              <a:t> University  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7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9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2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7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1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87500" y="6248611"/>
            <a:ext cx="6159500" cy="5445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0374B5-F709-4BEC-9AE8-7AF10073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99000"/>
                <a:lumOff val="1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70361"/>
            <a:ext cx="7886700" cy="3778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7000" y="135593"/>
            <a:ext cx="1143000" cy="8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5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09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99000"/>
                <a:lumOff val="1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034" y="1225228"/>
            <a:ext cx="7475220" cy="1187355"/>
          </a:xfrm>
          <a:noFill/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53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Introduction to Economics</a:t>
            </a:r>
            <a:br>
              <a:rPr lang="en-US" sz="53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  <a:t>Chapter 2: Economics and Data Analysis</a:t>
            </a:r>
            <a:br>
              <a:rPr lang="en-US" sz="4000" b="1" dirty="0" smtClean="0">
                <a:effectLst>
                  <a:glow>
                    <a:schemeClr val="accent1">
                      <a:alpha val="40000"/>
                    </a:schemeClr>
                  </a:glow>
                </a:effectLst>
              </a:rPr>
            </a:br>
            <a:endParaRPr lang="en-US" sz="2200" b="1" i="1" dirty="0">
              <a:effectLst>
                <a:glow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615" y="2412583"/>
            <a:ext cx="4524058" cy="283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38" y="1673225"/>
            <a:ext cx="3696900" cy="37782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297" y="1504663"/>
            <a:ext cx="3696216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5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Time-series graph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graph that measures time on the</a:t>
            </a:r>
            <a:br>
              <a:rPr lang="en-US" dirty="0"/>
            </a:br>
            <a:r>
              <a:rPr lang="en-US" dirty="0"/>
              <a:t>x-axis and the variable or variables in</a:t>
            </a:r>
            <a:br>
              <a:rPr lang="en-US" dirty="0"/>
            </a:br>
            <a:r>
              <a:rPr lang="en-US" dirty="0"/>
              <a:t>which we are interested on the y-axis</a:t>
            </a:r>
            <a:r>
              <a:rPr lang="en-US" dirty="0" smtClean="0"/>
              <a:t>.</a:t>
            </a:r>
          </a:p>
          <a:p>
            <a:r>
              <a:rPr lang="en-US" dirty="0"/>
              <a:t>A1.2(c) shows an example. In this graph, time (on the x-axis) is </a:t>
            </a:r>
            <a:r>
              <a:rPr lang="en-US" dirty="0" smtClean="0"/>
              <a:t>measured in </a:t>
            </a:r>
            <a:r>
              <a:rPr lang="en-US" dirty="0"/>
              <a:t>years, which run from 1980 to 2010.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61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398462"/>
            <a:ext cx="5429250" cy="572928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6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Cross-section </a:t>
            </a:r>
            <a:r>
              <a:rPr lang="en-US" dirty="0"/>
              <a:t>graph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graph that shows the values of an</a:t>
            </a:r>
            <a:br>
              <a:rPr lang="en-US" dirty="0"/>
            </a:br>
            <a:r>
              <a:rPr lang="en-US" dirty="0"/>
              <a:t>economic variable for different groups</a:t>
            </a:r>
            <a:br>
              <a:rPr lang="en-US" dirty="0"/>
            </a:br>
            <a:r>
              <a:rPr lang="en-US" dirty="0"/>
              <a:t>in a population at a point in time</a:t>
            </a:r>
            <a:r>
              <a:rPr lang="en-US" dirty="0" smtClean="0"/>
              <a:t>.</a:t>
            </a:r>
          </a:p>
          <a:p>
            <a:r>
              <a:rPr lang="en-US" dirty="0"/>
              <a:t>A1.2(d) shows the participation rate </a:t>
            </a:r>
            <a:r>
              <a:rPr lang="en-US" dirty="0" smtClean="0"/>
              <a:t>in the </a:t>
            </a:r>
            <a:r>
              <a:rPr lang="en-US" dirty="0"/>
              <a:t>United States in each of ten sporting activities.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74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862" y="662198"/>
            <a:ext cx="6200775" cy="55864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55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relationship or </a:t>
            </a:r>
            <a:r>
              <a:rPr lang="en-US" dirty="0" smtClean="0"/>
              <a:t>direct relationship: A </a:t>
            </a:r>
            <a:r>
              <a:rPr lang="en-US" dirty="0"/>
              <a:t>relationship between two </a:t>
            </a:r>
            <a:r>
              <a:rPr lang="en-US" dirty="0" smtClean="0"/>
              <a:t>variables that </a:t>
            </a:r>
            <a:r>
              <a:rPr lang="en-US" dirty="0"/>
              <a:t>move in the same direction.</a:t>
            </a:r>
          </a:p>
          <a:p>
            <a:r>
              <a:rPr lang="en-US" dirty="0"/>
              <a:t>Linear </a:t>
            </a:r>
            <a:r>
              <a:rPr lang="en-US" dirty="0" smtClean="0"/>
              <a:t>relationship: A </a:t>
            </a:r>
            <a:r>
              <a:rPr lang="en-US" dirty="0"/>
              <a:t>relationship that graphs as </a:t>
            </a:r>
            <a:r>
              <a:rPr lang="en-US" dirty="0" smtClean="0"/>
              <a:t>a straight </a:t>
            </a:r>
            <a:r>
              <a:rPr lang="en-US" dirty="0"/>
              <a:t>line.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3" y="1343026"/>
            <a:ext cx="8815387" cy="45755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Negative </a:t>
            </a:r>
            <a:r>
              <a:rPr lang="en-US" dirty="0"/>
              <a:t>relationship or</a:t>
            </a:r>
            <a:br>
              <a:rPr lang="en-US" dirty="0"/>
            </a:br>
            <a:r>
              <a:rPr lang="en-US" dirty="0"/>
              <a:t>inverse relationship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relationship between two variables</a:t>
            </a:r>
            <a:br>
              <a:rPr lang="en-US" dirty="0"/>
            </a:br>
            <a:r>
              <a:rPr lang="en-US" dirty="0"/>
              <a:t>that move in opposite directions.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7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7" y="971550"/>
            <a:ext cx="8543925" cy="49863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3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and Minimum Points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8" y="2398713"/>
            <a:ext cx="6801286" cy="363356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3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073150"/>
            <a:ext cx="8039100" cy="1325563"/>
          </a:xfrm>
        </p:spPr>
        <p:txBody>
          <a:bodyPr/>
          <a:lstStyle/>
          <a:p>
            <a:r>
              <a:rPr lang="en-US" b="1" dirty="0" smtClean="0"/>
              <a:t>Economics </a:t>
            </a:r>
            <a:r>
              <a:rPr lang="en-US" b="1" dirty="0"/>
              <a:t>as Social Science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2470361"/>
            <a:ext cx="7886700" cy="3778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1050" y="2622761"/>
            <a:ext cx="7886700" cy="3778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76250" y="2413338"/>
            <a:ext cx="7710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Palatino-Roman"/>
              </a:rPr>
              <a:t>Economists try to understand and predict the effects of economic forces by </a:t>
            </a:r>
            <a:r>
              <a:rPr lang="en-US" sz="2400" dirty="0" smtClean="0">
                <a:latin typeface="Palatino-Roman"/>
              </a:rPr>
              <a:t>using the </a:t>
            </a:r>
            <a:r>
              <a:rPr lang="en-US" sz="2800" b="1" i="1" dirty="0">
                <a:solidFill>
                  <a:srgbClr val="FF0000"/>
                </a:solidFill>
                <a:latin typeface="Palatino-Italic"/>
              </a:rPr>
              <a:t>scientific method </a:t>
            </a:r>
            <a:r>
              <a:rPr lang="en-US" sz="2400" dirty="0">
                <a:latin typeface="Palatino-Roman"/>
              </a:rPr>
              <a:t>first developed by physicists. The scientific method is a </a:t>
            </a:r>
            <a:r>
              <a:rPr lang="en-US" sz="2400" dirty="0" smtClean="0">
                <a:latin typeface="Palatino-Roman"/>
              </a:rPr>
              <a:t>commonsense way </a:t>
            </a:r>
            <a:r>
              <a:rPr lang="en-US" sz="2400" dirty="0">
                <a:latin typeface="Palatino-Roman"/>
              </a:rPr>
              <a:t>of systematically checking what works and what doesn’t work</a:t>
            </a:r>
            <a:r>
              <a:rPr lang="en-US" sz="2400" dirty="0" smtClean="0">
                <a:latin typeface="Palatino-Roman"/>
              </a:rPr>
              <a:t>.</a:t>
            </a:r>
          </a:p>
          <a:p>
            <a:endParaRPr lang="en-US" dirty="0" smtClean="0">
              <a:latin typeface="Palatino-Roman"/>
            </a:endParaRPr>
          </a:p>
          <a:p>
            <a:r>
              <a:rPr lang="en-US" dirty="0"/>
              <a:t>A scientist begins with a question or a puzzle about cause and effect arising</a:t>
            </a:r>
          </a:p>
          <a:p>
            <a:r>
              <a:rPr lang="en-US" dirty="0"/>
              <a:t>from some observed facts. An economist might wonder </a:t>
            </a:r>
            <a:r>
              <a:rPr lang="en-US" dirty="0" smtClean="0"/>
              <a:t>why smart phones </a:t>
            </a:r>
            <a:r>
              <a:rPr lang="en-US" dirty="0"/>
              <a:t>are </a:t>
            </a:r>
            <a:r>
              <a:rPr lang="en-US" dirty="0" smtClean="0"/>
              <a:t>getting cheaper </a:t>
            </a:r>
            <a:r>
              <a:rPr lang="en-US" dirty="0"/>
              <a:t>and more </a:t>
            </a:r>
            <a:r>
              <a:rPr lang="en-US" dirty="0" smtClean="0"/>
              <a:t>smart phones </a:t>
            </a:r>
            <a:r>
              <a:rPr lang="en-US" dirty="0"/>
              <a:t>are being used. </a:t>
            </a:r>
          </a:p>
        </p:txBody>
      </p:sp>
    </p:spTree>
    <p:extLst>
      <p:ext uri="{BB962C8B-B14F-4D97-AF65-F5344CB8AC3E}">
        <p14:creationId xmlns:p14="http://schemas.microsoft.com/office/powerpoint/2010/main" val="290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That Are Unrelated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8" y="2183658"/>
            <a:ext cx="7200900" cy="401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98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of a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Slope: </a:t>
            </a:r>
            <a:r>
              <a:rPr lang="en-US" dirty="0" smtClean="0"/>
              <a:t>The </a:t>
            </a:r>
            <a:r>
              <a:rPr lang="en-US" dirty="0"/>
              <a:t>change in the value of </a:t>
            </a:r>
            <a:r>
              <a:rPr lang="en-US" dirty="0" smtClean="0"/>
              <a:t>the variable </a:t>
            </a:r>
            <a:r>
              <a:rPr lang="en-US" dirty="0"/>
              <a:t>measured on the </a:t>
            </a:r>
            <a:r>
              <a:rPr lang="en-US" dirty="0" smtClean="0"/>
              <a:t>y-axis divided </a:t>
            </a:r>
            <a:r>
              <a:rPr lang="en-US" dirty="0"/>
              <a:t>by the change in the value </a:t>
            </a:r>
            <a:r>
              <a:rPr lang="en-US" dirty="0" smtClean="0"/>
              <a:t>of the </a:t>
            </a:r>
            <a:r>
              <a:rPr lang="en-US" dirty="0"/>
              <a:t>variable measured on the x-axis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We use the Greek letter ∆ (delta) to represent “change in.” </a:t>
            </a:r>
            <a:r>
              <a:rPr lang="en-US" dirty="0" smtClean="0"/>
              <a:t>So ∆y means </a:t>
            </a:r>
            <a:r>
              <a:rPr lang="en-US" dirty="0"/>
              <a:t>the change in the value of y, and </a:t>
            </a:r>
            <a:r>
              <a:rPr lang="en-US" dirty="0" smtClean="0"/>
              <a:t>∆X means </a:t>
            </a:r>
            <a:r>
              <a:rPr lang="en-US" dirty="0"/>
              <a:t>the change in the value of x. </a:t>
            </a:r>
          </a:p>
          <a:p>
            <a:pPr marL="0" indent="0">
              <a:buNone/>
            </a:pPr>
            <a:r>
              <a:rPr lang="en-US" dirty="0" smtClean="0"/>
              <a:t>                                 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slope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FF0000"/>
                </a:solidFill>
              </a:rPr>
              <a:t> ∆Y /∆X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1057276"/>
            <a:ext cx="8672511" cy="503484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3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data shows the relationship between two variables x and 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s-ES" dirty="0"/>
              <a:t>x </a:t>
            </a:r>
            <a:r>
              <a:rPr lang="es-ES" dirty="0" smtClean="0"/>
              <a:t>  0     1     2     3    4    5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y </a:t>
            </a:r>
            <a:r>
              <a:rPr lang="es-ES" dirty="0" smtClean="0"/>
              <a:t>  32   31  28  23  16  7</a:t>
            </a:r>
          </a:p>
          <a:p>
            <a:r>
              <a:rPr lang="en-US" dirty="0"/>
              <a:t>Is the relationship between x and y positive or negative? Calculate the </a:t>
            </a:r>
            <a:r>
              <a:rPr lang="en-US" dirty="0" smtClean="0"/>
              <a:t>slope of </a:t>
            </a:r>
            <a:r>
              <a:rPr lang="en-US" dirty="0"/>
              <a:t>the relationship when x equals 2 and when x equals 4. How does </a:t>
            </a:r>
            <a:r>
              <a:rPr lang="en-US" dirty="0" smtClean="0"/>
              <a:t>the slope </a:t>
            </a:r>
            <a:r>
              <a:rPr lang="en-US" dirty="0"/>
              <a:t>change as the value of x increases?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20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Bank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4598"/>
            <a:ext cx="7886700" cy="37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Table 2 provides data on the price of a balloon ride, the temperature, and </a:t>
            </a:r>
            <a:r>
              <a:rPr lang="en-US" sz="2000" dirty="0" smtClean="0"/>
              <a:t>the number </a:t>
            </a:r>
            <a:r>
              <a:rPr lang="en-US" sz="2000" dirty="0"/>
              <a:t>of rides a day. Draw graphs to show the relationship </a:t>
            </a:r>
            <a:r>
              <a:rPr lang="en-US" sz="2000" dirty="0" smtClean="0"/>
              <a:t>between The </a:t>
            </a:r>
            <a:r>
              <a:rPr lang="en-US" sz="2000" dirty="0"/>
              <a:t>price and the number of rides, when the temperature is </a:t>
            </a:r>
            <a:r>
              <a:rPr lang="en-US" sz="2000" dirty="0" smtClean="0"/>
              <a:t>70°F. The </a:t>
            </a:r>
            <a:r>
              <a:rPr lang="en-US" sz="2000" dirty="0"/>
              <a:t>number of rides and the temperature, when the price is $15 a ride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178" y="3309555"/>
            <a:ext cx="2914822" cy="255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9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" b="4319"/>
          <a:stretch/>
        </p:blipFill>
        <p:spPr>
          <a:xfrm>
            <a:off x="1385889" y="157163"/>
            <a:ext cx="6615112" cy="632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3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684338"/>
          </a:xfrm>
        </p:spPr>
        <p:txBody>
          <a:bodyPr>
            <a:noAutofit/>
          </a:bodyPr>
          <a:lstStyle/>
          <a:p>
            <a:r>
              <a:rPr lang="en-US" sz="2800" dirty="0"/>
              <a:t>An </a:t>
            </a:r>
            <a:r>
              <a:rPr lang="en-US" sz="2800" b="1" dirty="0"/>
              <a:t>economic model </a:t>
            </a:r>
            <a:r>
              <a:rPr lang="en-US" sz="2800" dirty="0"/>
              <a:t>is a </a:t>
            </a:r>
            <a:r>
              <a:rPr lang="en-US" sz="2800" dirty="0" smtClean="0"/>
              <a:t>description of </a:t>
            </a:r>
            <a:r>
              <a:rPr lang="en-US" sz="2800" dirty="0"/>
              <a:t>some feature of the economic world that includes only those features </a:t>
            </a:r>
            <a:r>
              <a:rPr lang="en-US" sz="2800" dirty="0" smtClean="0"/>
              <a:t>assumed necessary </a:t>
            </a:r>
            <a:r>
              <a:rPr lang="en-US" sz="2800" dirty="0"/>
              <a:t>to explain the observed facts.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757488"/>
            <a:ext cx="77723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model </a:t>
            </a:r>
            <a:r>
              <a:rPr lang="en-US" sz="2400" dirty="0"/>
              <a:t>is analogous to a map. If you want to know about valleys and </a:t>
            </a:r>
            <a:r>
              <a:rPr lang="en-US" sz="2400" dirty="0" smtClean="0"/>
              <a:t>mountains, you </a:t>
            </a:r>
            <a:r>
              <a:rPr lang="en-US" sz="2400" dirty="0"/>
              <a:t>use a physical map; if you’re studying nations, you use a political </a:t>
            </a:r>
            <a:r>
              <a:rPr lang="en-US" sz="2400" dirty="0" smtClean="0"/>
              <a:t>map. </a:t>
            </a:r>
          </a:p>
          <a:p>
            <a:r>
              <a:rPr lang="en-US" sz="2400" dirty="0" smtClean="0"/>
              <a:t>Sometimes</a:t>
            </a:r>
            <a:r>
              <a:rPr lang="en-US" sz="2400" dirty="0"/>
              <a:t>, in the natural sciences, models are physical objects such as a </a:t>
            </a:r>
            <a:r>
              <a:rPr lang="en-US" sz="2400" dirty="0" smtClean="0"/>
              <a:t>plastic model </a:t>
            </a:r>
            <a:r>
              <a:rPr lang="en-US" sz="2400" dirty="0"/>
              <a:t>of an atom or DNA. But </a:t>
            </a:r>
            <a:r>
              <a:rPr lang="en-US" sz="2400" dirty="0">
                <a:solidFill>
                  <a:srgbClr val="FF0000"/>
                </a:solidFill>
              </a:rPr>
              <a:t>models are also mathematical and often can </a:t>
            </a:r>
            <a:r>
              <a:rPr lang="en-US" sz="2400" dirty="0" smtClean="0">
                <a:solidFill>
                  <a:srgbClr val="FF0000"/>
                </a:solidFill>
              </a:rPr>
              <a:t>be visualized </a:t>
            </a:r>
            <a:r>
              <a:rPr lang="en-US" sz="2400" dirty="0">
                <a:solidFill>
                  <a:srgbClr val="FF0000"/>
                </a:solidFill>
              </a:rPr>
              <a:t>in graphs. </a:t>
            </a:r>
            <a:r>
              <a:rPr lang="en-US" sz="2400" dirty="0" smtClean="0">
                <a:solidFill>
                  <a:srgbClr val="FF0000"/>
                </a:solidFill>
              </a:rPr>
              <a:t> So in economics </a:t>
            </a:r>
            <a:r>
              <a:rPr lang="en-US" sz="2400" dirty="0">
                <a:solidFill>
                  <a:srgbClr val="FF0000"/>
                </a:solidFill>
              </a:rPr>
              <a:t>we </a:t>
            </a:r>
            <a:r>
              <a:rPr lang="en-US" sz="2400" dirty="0" smtClean="0">
                <a:solidFill>
                  <a:srgbClr val="FF0000"/>
                </a:solidFill>
              </a:rPr>
              <a:t>use mathematical </a:t>
            </a:r>
            <a:r>
              <a:rPr lang="en-US" sz="2400" dirty="0">
                <a:solidFill>
                  <a:srgbClr val="FF0000"/>
                </a:solidFill>
              </a:rPr>
              <a:t>and graph-based </a:t>
            </a:r>
            <a:r>
              <a:rPr lang="en-US" sz="2400" dirty="0" smtClean="0">
                <a:solidFill>
                  <a:srgbClr val="FF0000"/>
                </a:solidFill>
              </a:rPr>
              <a:t>models. </a:t>
            </a:r>
          </a:p>
          <a:p>
            <a:r>
              <a:rPr lang="en-US" sz="2400" dirty="0" smtClean="0"/>
              <a:t>For example: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Supply and Demand model and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the Production Possibilities Model</a:t>
            </a:r>
          </a:p>
        </p:txBody>
      </p:sp>
    </p:spTree>
    <p:extLst>
      <p:ext uri="{BB962C8B-B14F-4D97-AF65-F5344CB8AC3E}">
        <p14:creationId xmlns:p14="http://schemas.microsoft.com/office/powerpoint/2010/main" val="365630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10368"/>
            <a:ext cx="7886700" cy="1325563"/>
          </a:xfrm>
        </p:spPr>
        <p:txBody>
          <a:bodyPr/>
          <a:lstStyle/>
          <a:p>
            <a:r>
              <a:rPr lang="en-US" b="1" dirty="0"/>
              <a:t>Check Models Against Facts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4375" y="1735931"/>
            <a:ext cx="771525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check an economic model against the facts, </a:t>
            </a:r>
            <a:r>
              <a:rPr lang="en-US" sz="2400" dirty="0" smtClean="0"/>
              <a:t>economists use </a:t>
            </a:r>
            <a:r>
              <a:rPr lang="en-US" sz="2400" dirty="0"/>
              <a:t>statistical </a:t>
            </a:r>
            <a:r>
              <a:rPr lang="en-US" sz="2400" dirty="0" smtClean="0"/>
              <a:t>investigations </a:t>
            </a:r>
            <a:r>
              <a:rPr lang="en-US" sz="2400" dirty="0"/>
              <a:t>and economic </a:t>
            </a:r>
            <a:r>
              <a:rPr lang="en-US" sz="2400" dirty="0" smtClean="0"/>
              <a:t>experiments (they collect data).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/>
              <a:t>A statistical investigation looks for a </a:t>
            </a:r>
            <a:r>
              <a:rPr lang="en-US" sz="2800" b="1" dirty="0">
                <a:solidFill>
                  <a:srgbClr val="FF0000"/>
                </a:solidFill>
              </a:rPr>
              <a:t>correlation</a:t>
            </a:r>
            <a:r>
              <a:rPr lang="en-US" sz="2400" dirty="0"/>
              <a:t>—a tendency for the </a:t>
            </a:r>
            <a:r>
              <a:rPr lang="en-US" sz="2400" dirty="0" smtClean="0"/>
              <a:t>values of </a:t>
            </a:r>
            <a:r>
              <a:rPr lang="en-US" sz="2400" dirty="0"/>
              <a:t>two variables to move together (either in the same direction or in </a:t>
            </a:r>
            <a:r>
              <a:rPr lang="en-US" sz="2400" dirty="0" smtClean="0"/>
              <a:t>opposite directions</a:t>
            </a:r>
            <a:r>
              <a:rPr lang="en-US" sz="2400" dirty="0"/>
              <a:t>) in a predictable and related way.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dirty="0" smtClean="0"/>
              <a:t>For </a:t>
            </a:r>
            <a:r>
              <a:rPr lang="en-US" dirty="0"/>
              <a:t>example, cigarette smoking </a:t>
            </a:r>
            <a:r>
              <a:rPr lang="en-US" dirty="0" smtClean="0"/>
              <a:t>and lung </a:t>
            </a:r>
            <a:r>
              <a:rPr lang="en-US" dirty="0"/>
              <a:t>cancer are correlated. Sometimes a correlation shows a causal influence </a:t>
            </a:r>
            <a:r>
              <a:rPr lang="en-US" dirty="0" smtClean="0"/>
              <a:t>of one </a:t>
            </a:r>
            <a:r>
              <a:rPr lang="en-US" dirty="0"/>
              <a:t>variable on the other. Smoking does cause lung cancer. But sometimes </a:t>
            </a:r>
            <a:r>
              <a:rPr lang="en-US" dirty="0" smtClean="0"/>
              <a:t>the direction </a:t>
            </a:r>
            <a:r>
              <a:rPr lang="en-US" dirty="0"/>
              <a:t>of causation is hard to determine.</a:t>
            </a:r>
          </a:p>
        </p:txBody>
      </p:sp>
    </p:spTree>
    <p:extLst>
      <p:ext uri="{BB962C8B-B14F-4D97-AF65-F5344CB8AC3E}">
        <p14:creationId xmlns:p14="http://schemas.microsoft.com/office/powerpoint/2010/main" val="280681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28650" y="2470361"/>
            <a:ext cx="7886700" cy="3778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A graph represents a quantity as a distance and enables us to visualize the </a:t>
            </a:r>
            <a:r>
              <a:rPr lang="en-US" sz="3200" dirty="0" smtClean="0"/>
              <a:t>relationship between </a:t>
            </a:r>
            <a:r>
              <a:rPr lang="en-US" sz="3200" dirty="0"/>
              <a:t>two variables. To make a graph, we set two lines called axes </a:t>
            </a:r>
            <a:r>
              <a:rPr lang="en-US" sz="3200" dirty="0" smtClean="0"/>
              <a:t>perpendicular to </a:t>
            </a:r>
            <a:r>
              <a:rPr lang="en-US" sz="3200" dirty="0"/>
              <a:t>each </a:t>
            </a:r>
            <a:r>
              <a:rPr lang="en-US" sz="3200" dirty="0" smtClean="0"/>
              <a:t>other; </a:t>
            </a:r>
          </a:p>
          <a:p>
            <a:pPr marL="514350">
              <a:buFont typeface="Wingdings" panose="05000000000000000000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vertical line is called </a:t>
            </a:r>
            <a:r>
              <a:rPr lang="en-US" sz="2000" dirty="0" smtClean="0"/>
              <a:t>the y-axis;</a:t>
            </a:r>
          </a:p>
          <a:p>
            <a:pPr marL="514350"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/>
              <a:t>the horizontal line is called the x-axis. </a:t>
            </a:r>
            <a:endParaRPr lang="en-US" sz="2000" dirty="0" smtClean="0"/>
          </a:p>
          <a:p>
            <a:pPr marL="514350">
              <a:buFont typeface="Wingdings" panose="05000000000000000000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common zero point is </a:t>
            </a:r>
            <a:r>
              <a:rPr lang="en-US" sz="2000" dirty="0" smtClean="0"/>
              <a:t>called the </a:t>
            </a:r>
            <a:r>
              <a:rPr lang="en-US" sz="2000" dirty="0"/>
              <a:t>origin.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852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359" y="609322"/>
            <a:ext cx="5672138" cy="597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01763"/>
            <a:ext cx="7886700" cy="1325563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To make a graph, we need a value of the variable on the x-axis and a corresponding value of the variable on the y-axis. </a:t>
            </a:r>
            <a:br>
              <a:rPr lang="en-US" sz="28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14874"/>
            <a:ext cx="7886700" cy="3778250"/>
          </a:xfrm>
        </p:spPr>
        <p:txBody>
          <a:bodyPr>
            <a:normAutofit/>
          </a:bodyPr>
          <a:lstStyle/>
          <a:p>
            <a:pPr marL="62865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Temperature is 40°F</a:t>
            </a:r>
            <a:r>
              <a:rPr lang="en-US" dirty="0"/>
              <a:t>, ice cream consumption is 5 gallons a day at point </a:t>
            </a:r>
            <a:r>
              <a:rPr lang="en-US" dirty="0" smtClean="0"/>
              <a:t>A</a:t>
            </a:r>
          </a:p>
          <a:p>
            <a:pPr marL="628650" indent="-342900">
              <a:buFont typeface="Wingdings" panose="05000000000000000000" pitchFamily="2" charset="2"/>
              <a:buChar char="Ø"/>
            </a:pPr>
            <a:r>
              <a:rPr lang="en-US" dirty="0" smtClean="0"/>
              <a:t> If the temperature </a:t>
            </a:r>
            <a:r>
              <a:rPr lang="en-US" dirty="0"/>
              <a:t>is 80°F, ice cream consumption is 20 gallons a day at point </a:t>
            </a:r>
            <a:r>
              <a:rPr lang="en-US" dirty="0" smtClean="0"/>
              <a:t>B</a:t>
            </a:r>
          </a:p>
          <a:p>
            <a:pPr marL="62865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quantitative data </a:t>
            </a:r>
            <a:r>
              <a:rPr lang="en-US" dirty="0"/>
              <a:t>on two variables.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544638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Scatter diagram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3000375"/>
            <a:ext cx="7886700" cy="2571752"/>
          </a:xfrm>
        </p:spPr>
        <p:txBody>
          <a:bodyPr/>
          <a:lstStyle/>
          <a:p>
            <a:r>
              <a:rPr lang="en-US" dirty="0"/>
              <a:t>A graph of the value of one variable</a:t>
            </a:r>
            <a:br>
              <a:rPr lang="en-US" dirty="0"/>
            </a:br>
            <a:r>
              <a:rPr lang="en-US" dirty="0"/>
              <a:t>against the value of another variable.</a:t>
            </a:r>
          </a:p>
          <a:p>
            <a:r>
              <a:rPr lang="en-US" dirty="0" smtClean="0"/>
              <a:t>Figure A1.2(a and b) </a:t>
            </a:r>
            <a:r>
              <a:rPr lang="en-US" dirty="0"/>
              <a:t>shows the relationship between expenditure and income.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Prepared by Ms. Khadija Alaa, FASE, Ishik University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4757"/>
      </p:ext>
    </p:extLst>
  </p:cSld>
  <p:clrMapOvr>
    <a:masterClrMapping/>
  </p:clrMapOvr>
</p:sld>
</file>

<file path=ppt/theme/theme1.xml><?xml version="1.0" encoding="utf-8"?>
<a:theme xmlns:a="http://schemas.openxmlformats.org/drawingml/2006/main" name="Econ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911</Words>
  <Application>Microsoft Office PowerPoint</Application>
  <PresentationFormat>On-screen Show (4:3)</PresentationFormat>
  <Paragraphs>73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Palatino-Italic</vt:lpstr>
      <vt:lpstr>Palatino-Roman</vt:lpstr>
      <vt:lpstr>Wingdings</vt:lpstr>
      <vt:lpstr>Econ Theme</vt:lpstr>
      <vt:lpstr>       Introduction to Economics Chapter 2: Economics and Data Analysis </vt:lpstr>
      <vt:lpstr>Economics as Social Science</vt:lpstr>
      <vt:lpstr>PowerPoint Presentation</vt:lpstr>
      <vt:lpstr>An economic model is a description of some feature of the economic world that includes only those features assumed necessary to explain the observed facts.</vt:lpstr>
      <vt:lpstr>Check Models Against Facts</vt:lpstr>
      <vt:lpstr>Data Analysis </vt:lpstr>
      <vt:lpstr>PowerPoint Presentation</vt:lpstr>
      <vt:lpstr>To make a graph, we need a value of the variable on the x-axis and a corresponding value of the variable on the y-axis.  </vt:lpstr>
      <vt:lpstr>Scatter diagram </vt:lpstr>
      <vt:lpstr>PowerPoint Presentation</vt:lpstr>
      <vt:lpstr>Time-series graph </vt:lpstr>
      <vt:lpstr>PowerPoint Presentation</vt:lpstr>
      <vt:lpstr> Cross-section graph </vt:lpstr>
      <vt:lpstr>PowerPoint Presentation</vt:lpstr>
      <vt:lpstr>Interpreting Graphs</vt:lpstr>
      <vt:lpstr>PowerPoint Presentation</vt:lpstr>
      <vt:lpstr> Negative relationship or inverse relationship </vt:lpstr>
      <vt:lpstr>PowerPoint Presentation</vt:lpstr>
      <vt:lpstr>Maximum and Minimum Points</vt:lpstr>
      <vt:lpstr>Variables That Are Unrelated</vt:lpstr>
      <vt:lpstr>The Slope of a Relationship</vt:lpstr>
      <vt:lpstr>PowerPoint Presentation</vt:lpstr>
      <vt:lpstr>Question Bank</vt:lpstr>
      <vt:lpstr>Question Bank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khadija Alaa</dc:creator>
  <cp:lastModifiedBy>khadija Alaa</cp:lastModifiedBy>
  <cp:revision>85</cp:revision>
  <dcterms:created xsi:type="dcterms:W3CDTF">2018-10-08T09:14:37Z</dcterms:created>
  <dcterms:modified xsi:type="dcterms:W3CDTF">2018-12-06T09:57:05Z</dcterms:modified>
</cp:coreProperties>
</file>