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7" r:id="rId2"/>
    <p:sldId id="377" r:id="rId3"/>
    <p:sldId id="376" r:id="rId4"/>
    <p:sldId id="259" r:id="rId5"/>
    <p:sldId id="260" r:id="rId6"/>
    <p:sldId id="261" r:id="rId7"/>
    <p:sldId id="262" r:id="rId8"/>
    <p:sldId id="263" r:id="rId9"/>
    <p:sldId id="375" r:id="rId10"/>
    <p:sldId id="264" r:id="rId11"/>
    <p:sldId id="265" r:id="rId12"/>
    <p:sldId id="266" r:id="rId13"/>
    <p:sldId id="378" r:id="rId14"/>
    <p:sldId id="267" r:id="rId15"/>
    <p:sldId id="268" r:id="rId16"/>
    <p:sldId id="269" r:id="rId17"/>
    <p:sldId id="270" r:id="rId18"/>
    <p:sldId id="271" r:id="rId19"/>
    <p:sldId id="272" r:id="rId20"/>
    <p:sldId id="273" r:id="rId21"/>
    <p:sldId id="274" r:id="rId22"/>
    <p:sldId id="379" r:id="rId23"/>
    <p:sldId id="275" r:id="rId24"/>
    <p:sldId id="276" r:id="rId25"/>
    <p:sldId id="277" r:id="rId26"/>
    <p:sldId id="278" r:id="rId27"/>
    <p:sldId id="281" r:id="rId28"/>
    <p:sldId id="282" r:id="rId29"/>
    <p:sldId id="283" r:id="rId30"/>
    <p:sldId id="284" r:id="rId31"/>
    <p:sldId id="285" r:id="rId32"/>
    <p:sldId id="286"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96" d="100"/>
          <a:sy n="96" d="100"/>
        </p:scale>
        <p:origin x="86" y="12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6A6BD8-8E23-4443-AB40-2AEEDADCD1C3}" type="datetimeFigureOut">
              <a:rPr lang="en-IN" smtClean="0"/>
              <a:t>14-11-2018</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988774-6CE9-42C5-BAD0-5418FF9231A6}" type="slidenum">
              <a:rPr lang="en-IN" smtClean="0"/>
              <a:t>‹#›</a:t>
            </a:fld>
            <a:endParaRPr lang="en-IN"/>
          </a:p>
        </p:txBody>
      </p:sp>
    </p:spTree>
    <p:extLst>
      <p:ext uri="{BB962C8B-B14F-4D97-AF65-F5344CB8AC3E}">
        <p14:creationId xmlns:p14="http://schemas.microsoft.com/office/powerpoint/2010/main" val="1588454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id="{EFDBA625-6C01-4E75-A2A8-85E7B6388F2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AC60096-7B02-4D73-ACB8-08B90377C2AD}" type="slidenum">
              <a:rPr lang="en-US" altLang="en-US">
                <a:latin typeface="Times New Roman" panose="02020603050405020304" pitchFamily="18" charset="0"/>
              </a:rPr>
              <a:pPr eaLnBrk="1" hangingPunct="1"/>
              <a:t>9</a:t>
            </a:fld>
            <a:endParaRPr lang="en-US" altLang="en-US">
              <a:latin typeface="Times New Roman" panose="02020603050405020304" pitchFamily="18" charset="0"/>
            </a:endParaRPr>
          </a:p>
        </p:txBody>
      </p:sp>
      <p:sp>
        <p:nvSpPr>
          <p:cNvPr id="62467" name="Rectangle 2">
            <a:extLst>
              <a:ext uri="{FF2B5EF4-FFF2-40B4-BE49-F238E27FC236}">
                <a16:creationId xmlns:a16="http://schemas.microsoft.com/office/drawing/2014/main" id="{CF8E1F6E-F229-441F-88B6-DCEC5B609FCF}"/>
              </a:ext>
            </a:extLst>
          </p:cNvPr>
          <p:cNvSpPr>
            <a:spLocks noGrp="1" noRot="1" noChangeAspect="1" noChangeArrowheads="1" noTextEdit="1"/>
          </p:cNvSpPr>
          <p:nvPr>
            <p:ph type="sldImg"/>
          </p:nvPr>
        </p:nvSpPr>
        <p:spPr>
          <a:ln/>
        </p:spPr>
      </p:sp>
      <p:sp>
        <p:nvSpPr>
          <p:cNvPr id="62468" name="Rectangle 3">
            <a:extLst>
              <a:ext uri="{FF2B5EF4-FFF2-40B4-BE49-F238E27FC236}">
                <a16:creationId xmlns:a16="http://schemas.microsoft.com/office/drawing/2014/main" id="{B351D316-838A-4C85-85CD-543678F82C2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IN" altLang="en-US" noProof="1">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81C06-4185-4004-B66A-3D1520962F6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3FA3F6E4-80A7-4210-B484-E2109DDA9C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7CB5EC76-6383-4CA7-B30F-6C632721FD30}"/>
              </a:ext>
            </a:extLst>
          </p:cNvPr>
          <p:cNvSpPr>
            <a:spLocks noGrp="1"/>
          </p:cNvSpPr>
          <p:nvPr>
            <p:ph type="dt" sz="half" idx="10"/>
          </p:nvPr>
        </p:nvSpPr>
        <p:spPr/>
        <p:txBody>
          <a:bodyPr/>
          <a:lstStyle/>
          <a:p>
            <a:fld id="{33C8E86D-F443-4892-A3C7-BD81623B1A5E}" type="datetimeFigureOut">
              <a:rPr lang="en-IN" smtClean="0"/>
              <a:t>14-11-2018</a:t>
            </a:fld>
            <a:endParaRPr lang="en-IN"/>
          </a:p>
        </p:txBody>
      </p:sp>
      <p:sp>
        <p:nvSpPr>
          <p:cNvPr id="5" name="Footer Placeholder 4">
            <a:extLst>
              <a:ext uri="{FF2B5EF4-FFF2-40B4-BE49-F238E27FC236}">
                <a16:creationId xmlns:a16="http://schemas.microsoft.com/office/drawing/2014/main" id="{7F101019-2C94-487A-9A79-E7ABC56216A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EC44148-8390-480F-821E-63908B3359CB}"/>
              </a:ext>
            </a:extLst>
          </p:cNvPr>
          <p:cNvSpPr>
            <a:spLocks noGrp="1"/>
          </p:cNvSpPr>
          <p:nvPr>
            <p:ph type="sldNum" sz="quarter" idx="12"/>
          </p:nvPr>
        </p:nvSpPr>
        <p:spPr/>
        <p:txBody>
          <a:bodyPr/>
          <a:lstStyle/>
          <a:p>
            <a:fld id="{7C5901D9-2BBB-479E-8D3F-C0572A35A772}" type="slidenum">
              <a:rPr lang="en-IN" smtClean="0"/>
              <a:t>‹#›</a:t>
            </a:fld>
            <a:endParaRPr lang="en-IN"/>
          </a:p>
        </p:txBody>
      </p:sp>
    </p:spTree>
    <p:extLst>
      <p:ext uri="{BB962C8B-B14F-4D97-AF65-F5344CB8AC3E}">
        <p14:creationId xmlns:p14="http://schemas.microsoft.com/office/powerpoint/2010/main" val="1054796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59C86-3ABB-4766-AAD7-447D9DBFB61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DD1F86B-665E-4B22-BBF8-8D02525B336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C55E158-56DA-4BFC-9CBE-63F6C7DD686E}"/>
              </a:ext>
            </a:extLst>
          </p:cNvPr>
          <p:cNvSpPr>
            <a:spLocks noGrp="1"/>
          </p:cNvSpPr>
          <p:nvPr>
            <p:ph type="dt" sz="half" idx="10"/>
          </p:nvPr>
        </p:nvSpPr>
        <p:spPr/>
        <p:txBody>
          <a:bodyPr/>
          <a:lstStyle/>
          <a:p>
            <a:fld id="{33C8E86D-F443-4892-A3C7-BD81623B1A5E}" type="datetimeFigureOut">
              <a:rPr lang="en-IN" smtClean="0"/>
              <a:t>14-11-2018</a:t>
            </a:fld>
            <a:endParaRPr lang="en-IN"/>
          </a:p>
        </p:txBody>
      </p:sp>
      <p:sp>
        <p:nvSpPr>
          <p:cNvPr id="5" name="Footer Placeholder 4">
            <a:extLst>
              <a:ext uri="{FF2B5EF4-FFF2-40B4-BE49-F238E27FC236}">
                <a16:creationId xmlns:a16="http://schemas.microsoft.com/office/drawing/2014/main" id="{9CB6A01F-E144-4F8B-9B78-D8AB54CEE97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083D491-241B-4E92-9643-C0DED66BF862}"/>
              </a:ext>
            </a:extLst>
          </p:cNvPr>
          <p:cNvSpPr>
            <a:spLocks noGrp="1"/>
          </p:cNvSpPr>
          <p:nvPr>
            <p:ph type="sldNum" sz="quarter" idx="12"/>
          </p:nvPr>
        </p:nvSpPr>
        <p:spPr/>
        <p:txBody>
          <a:bodyPr/>
          <a:lstStyle/>
          <a:p>
            <a:fld id="{7C5901D9-2BBB-479E-8D3F-C0572A35A772}" type="slidenum">
              <a:rPr lang="en-IN" smtClean="0"/>
              <a:t>‹#›</a:t>
            </a:fld>
            <a:endParaRPr lang="en-IN"/>
          </a:p>
        </p:txBody>
      </p:sp>
    </p:spTree>
    <p:extLst>
      <p:ext uri="{BB962C8B-B14F-4D97-AF65-F5344CB8AC3E}">
        <p14:creationId xmlns:p14="http://schemas.microsoft.com/office/powerpoint/2010/main" val="354979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3AC7E3-F9E9-4052-B1BD-965441F6AD3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F3F71AE-B088-416C-8678-AE00CA16C27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BBAEE1B-F4F2-439A-9F67-7152BB9B0B29}"/>
              </a:ext>
            </a:extLst>
          </p:cNvPr>
          <p:cNvSpPr>
            <a:spLocks noGrp="1"/>
          </p:cNvSpPr>
          <p:nvPr>
            <p:ph type="dt" sz="half" idx="10"/>
          </p:nvPr>
        </p:nvSpPr>
        <p:spPr/>
        <p:txBody>
          <a:bodyPr/>
          <a:lstStyle/>
          <a:p>
            <a:fld id="{33C8E86D-F443-4892-A3C7-BD81623B1A5E}" type="datetimeFigureOut">
              <a:rPr lang="en-IN" smtClean="0"/>
              <a:t>14-11-2018</a:t>
            </a:fld>
            <a:endParaRPr lang="en-IN"/>
          </a:p>
        </p:txBody>
      </p:sp>
      <p:sp>
        <p:nvSpPr>
          <p:cNvPr id="5" name="Footer Placeholder 4">
            <a:extLst>
              <a:ext uri="{FF2B5EF4-FFF2-40B4-BE49-F238E27FC236}">
                <a16:creationId xmlns:a16="http://schemas.microsoft.com/office/drawing/2014/main" id="{E016EC08-4CEA-4D52-A40A-557D5A77CCA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BC9D90B-397D-43D0-8F6D-44A42CFD6873}"/>
              </a:ext>
            </a:extLst>
          </p:cNvPr>
          <p:cNvSpPr>
            <a:spLocks noGrp="1"/>
          </p:cNvSpPr>
          <p:nvPr>
            <p:ph type="sldNum" sz="quarter" idx="12"/>
          </p:nvPr>
        </p:nvSpPr>
        <p:spPr/>
        <p:txBody>
          <a:bodyPr/>
          <a:lstStyle/>
          <a:p>
            <a:fld id="{7C5901D9-2BBB-479E-8D3F-C0572A35A772}" type="slidenum">
              <a:rPr lang="en-IN" smtClean="0"/>
              <a:t>‹#›</a:t>
            </a:fld>
            <a:endParaRPr lang="en-IN"/>
          </a:p>
        </p:txBody>
      </p:sp>
    </p:spTree>
    <p:extLst>
      <p:ext uri="{BB962C8B-B14F-4D97-AF65-F5344CB8AC3E}">
        <p14:creationId xmlns:p14="http://schemas.microsoft.com/office/powerpoint/2010/main" val="1241139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B3362-C8D8-41B6-9D6C-A554D9B88ED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2074BA3-2455-4FF4-A677-77254ED5E6D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EA8D704-4111-46EF-8FD4-B2959BB8F51D}"/>
              </a:ext>
            </a:extLst>
          </p:cNvPr>
          <p:cNvSpPr>
            <a:spLocks noGrp="1"/>
          </p:cNvSpPr>
          <p:nvPr>
            <p:ph type="dt" sz="half" idx="10"/>
          </p:nvPr>
        </p:nvSpPr>
        <p:spPr/>
        <p:txBody>
          <a:bodyPr/>
          <a:lstStyle/>
          <a:p>
            <a:fld id="{33C8E86D-F443-4892-A3C7-BD81623B1A5E}" type="datetimeFigureOut">
              <a:rPr lang="en-IN" smtClean="0"/>
              <a:t>14-11-2018</a:t>
            </a:fld>
            <a:endParaRPr lang="en-IN"/>
          </a:p>
        </p:txBody>
      </p:sp>
      <p:sp>
        <p:nvSpPr>
          <p:cNvPr id="5" name="Footer Placeholder 4">
            <a:extLst>
              <a:ext uri="{FF2B5EF4-FFF2-40B4-BE49-F238E27FC236}">
                <a16:creationId xmlns:a16="http://schemas.microsoft.com/office/drawing/2014/main" id="{2AFD4535-8478-4F57-9B25-B067A6B6888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CDE792F-6D16-403C-A85D-078619D66522}"/>
              </a:ext>
            </a:extLst>
          </p:cNvPr>
          <p:cNvSpPr>
            <a:spLocks noGrp="1"/>
          </p:cNvSpPr>
          <p:nvPr>
            <p:ph type="sldNum" sz="quarter" idx="12"/>
          </p:nvPr>
        </p:nvSpPr>
        <p:spPr/>
        <p:txBody>
          <a:bodyPr/>
          <a:lstStyle/>
          <a:p>
            <a:fld id="{7C5901D9-2BBB-479E-8D3F-C0572A35A772}" type="slidenum">
              <a:rPr lang="en-IN" smtClean="0"/>
              <a:t>‹#›</a:t>
            </a:fld>
            <a:endParaRPr lang="en-IN"/>
          </a:p>
        </p:txBody>
      </p:sp>
    </p:spTree>
    <p:extLst>
      <p:ext uri="{BB962C8B-B14F-4D97-AF65-F5344CB8AC3E}">
        <p14:creationId xmlns:p14="http://schemas.microsoft.com/office/powerpoint/2010/main" val="1315973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22CD4-4710-4309-9658-A17BC673E0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019FB995-F636-4DEA-BAEE-19DB6C7F22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4CE229B-17EE-480F-981D-F88EC79D4FA4}"/>
              </a:ext>
            </a:extLst>
          </p:cNvPr>
          <p:cNvSpPr>
            <a:spLocks noGrp="1"/>
          </p:cNvSpPr>
          <p:nvPr>
            <p:ph type="dt" sz="half" idx="10"/>
          </p:nvPr>
        </p:nvSpPr>
        <p:spPr/>
        <p:txBody>
          <a:bodyPr/>
          <a:lstStyle/>
          <a:p>
            <a:fld id="{33C8E86D-F443-4892-A3C7-BD81623B1A5E}" type="datetimeFigureOut">
              <a:rPr lang="en-IN" smtClean="0"/>
              <a:t>14-11-2018</a:t>
            </a:fld>
            <a:endParaRPr lang="en-IN"/>
          </a:p>
        </p:txBody>
      </p:sp>
      <p:sp>
        <p:nvSpPr>
          <p:cNvPr id="5" name="Footer Placeholder 4">
            <a:extLst>
              <a:ext uri="{FF2B5EF4-FFF2-40B4-BE49-F238E27FC236}">
                <a16:creationId xmlns:a16="http://schemas.microsoft.com/office/drawing/2014/main" id="{498574CE-3CED-449B-9C88-6804BFC59CA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9047E6B-BB5D-44A2-A6BB-78C41BC1329D}"/>
              </a:ext>
            </a:extLst>
          </p:cNvPr>
          <p:cNvSpPr>
            <a:spLocks noGrp="1"/>
          </p:cNvSpPr>
          <p:nvPr>
            <p:ph type="sldNum" sz="quarter" idx="12"/>
          </p:nvPr>
        </p:nvSpPr>
        <p:spPr/>
        <p:txBody>
          <a:bodyPr/>
          <a:lstStyle/>
          <a:p>
            <a:fld id="{7C5901D9-2BBB-479E-8D3F-C0572A35A772}" type="slidenum">
              <a:rPr lang="en-IN" smtClean="0"/>
              <a:t>‹#›</a:t>
            </a:fld>
            <a:endParaRPr lang="en-IN"/>
          </a:p>
        </p:txBody>
      </p:sp>
    </p:spTree>
    <p:extLst>
      <p:ext uri="{BB962C8B-B14F-4D97-AF65-F5344CB8AC3E}">
        <p14:creationId xmlns:p14="http://schemas.microsoft.com/office/powerpoint/2010/main" val="3717862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978C8-3596-4A56-9D6D-527CE3A6388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81E21DA-F5FA-452A-A056-1499E0E4EFE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28919956-4178-4D53-A148-3B3ACBE0C90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5F459C80-44C1-445C-8302-BF5EC2A59B60}"/>
              </a:ext>
            </a:extLst>
          </p:cNvPr>
          <p:cNvSpPr>
            <a:spLocks noGrp="1"/>
          </p:cNvSpPr>
          <p:nvPr>
            <p:ph type="dt" sz="half" idx="10"/>
          </p:nvPr>
        </p:nvSpPr>
        <p:spPr/>
        <p:txBody>
          <a:bodyPr/>
          <a:lstStyle/>
          <a:p>
            <a:fld id="{33C8E86D-F443-4892-A3C7-BD81623B1A5E}" type="datetimeFigureOut">
              <a:rPr lang="en-IN" smtClean="0"/>
              <a:t>14-11-2018</a:t>
            </a:fld>
            <a:endParaRPr lang="en-IN"/>
          </a:p>
        </p:txBody>
      </p:sp>
      <p:sp>
        <p:nvSpPr>
          <p:cNvPr id="6" name="Footer Placeholder 5">
            <a:extLst>
              <a:ext uri="{FF2B5EF4-FFF2-40B4-BE49-F238E27FC236}">
                <a16:creationId xmlns:a16="http://schemas.microsoft.com/office/drawing/2014/main" id="{AF121A47-AD76-4A86-9424-C4ABC36DADC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CF02F60-46F4-4A71-8EDF-ECEB396E0DA1}"/>
              </a:ext>
            </a:extLst>
          </p:cNvPr>
          <p:cNvSpPr>
            <a:spLocks noGrp="1"/>
          </p:cNvSpPr>
          <p:nvPr>
            <p:ph type="sldNum" sz="quarter" idx="12"/>
          </p:nvPr>
        </p:nvSpPr>
        <p:spPr/>
        <p:txBody>
          <a:bodyPr/>
          <a:lstStyle/>
          <a:p>
            <a:fld id="{7C5901D9-2BBB-479E-8D3F-C0572A35A772}" type="slidenum">
              <a:rPr lang="en-IN" smtClean="0"/>
              <a:t>‹#›</a:t>
            </a:fld>
            <a:endParaRPr lang="en-IN"/>
          </a:p>
        </p:txBody>
      </p:sp>
    </p:spTree>
    <p:extLst>
      <p:ext uri="{BB962C8B-B14F-4D97-AF65-F5344CB8AC3E}">
        <p14:creationId xmlns:p14="http://schemas.microsoft.com/office/powerpoint/2010/main" val="3862448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4A9D3-2D1F-49C3-B3B4-8E10737A5170}"/>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6799566-4EAF-4594-9BA2-1E251CF740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A212275-2333-4ADA-A83D-E9227CF3D7B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75F53CE3-13B2-4390-8595-B955AF210D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D548F3A-33FE-4902-9A3D-753A1129872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12CD132A-D734-4438-A0BD-C0B161C1FBB2}"/>
              </a:ext>
            </a:extLst>
          </p:cNvPr>
          <p:cNvSpPr>
            <a:spLocks noGrp="1"/>
          </p:cNvSpPr>
          <p:nvPr>
            <p:ph type="dt" sz="half" idx="10"/>
          </p:nvPr>
        </p:nvSpPr>
        <p:spPr/>
        <p:txBody>
          <a:bodyPr/>
          <a:lstStyle/>
          <a:p>
            <a:fld id="{33C8E86D-F443-4892-A3C7-BD81623B1A5E}" type="datetimeFigureOut">
              <a:rPr lang="en-IN" smtClean="0"/>
              <a:t>14-11-2018</a:t>
            </a:fld>
            <a:endParaRPr lang="en-IN"/>
          </a:p>
        </p:txBody>
      </p:sp>
      <p:sp>
        <p:nvSpPr>
          <p:cNvPr id="8" name="Footer Placeholder 7">
            <a:extLst>
              <a:ext uri="{FF2B5EF4-FFF2-40B4-BE49-F238E27FC236}">
                <a16:creationId xmlns:a16="http://schemas.microsoft.com/office/drawing/2014/main" id="{900C843C-3A15-4D5D-8A8A-388E1C9ED8CF}"/>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AC6267AB-576A-4DF0-ABDD-34D1A34AEBF5}"/>
              </a:ext>
            </a:extLst>
          </p:cNvPr>
          <p:cNvSpPr>
            <a:spLocks noGrp="1"/>
          </p:cNvSpPr>
          <p:nvPr>
            <p:ph type="sldNum" sz="quarter" idx="12"/>
          </p:nvPr>
        </p:nvSpPr>
        <p:spPr/>
        <p:txBody>
          <a:bodyPr/>
          <a:lstStyle/>
          <a:p>
            <a:fld id="{7C5901D9-2BBB-479E-8D3F-C0572A35A772}" type="slidenum">
              <a:rPr lang="en-IN" smtClean="0"/>
              <a:t>‹#›</a:t>
            </a:fld>
            <a:endParaRPr lang="en-IN"/>
          </a:p>
        </p:txBody>
      </p:sp>
    </p:spTree>
    <p:extLst>
      <p:ext uri="{BB962C8B-B14F-4D97-AF65-F5344CB8AC3E}">
        <p14:creationId xmlns:p14="http://schemas.microsoft.com/office/powerpoint/2010/main" val="3136114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B4899-16E0-49D3-A821-D975177FE8BD}"/>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DCA557D8-E16F-4FA7-8C3E-721E9668F86E}"/>
              </a:ext>
            </a:extLst>
          </p:cNvPr>
          <p:cNvSpPr>
            <a:spLocks noGrp="1"/>
          </p:cNvSpPr>
          <p:nvPr>
            <p:ph type="dt" sz="half" idx="10"/>
          </p:nvPr>
        </p:nvSpPr>
        <p:spPr/>
        <p:txBody>
          <a:bodyPr/>
          <a:lstStyle/>
          <a:p>
            <a:fld id="{33C8E86D-F443-4892-A3C7-BD81623B1A5E}" type="datetimeFigureOut">
              <a:rPr lang="en-IN" smtClean="0"/>
              <a:t>14-11-2018</a:t>
            </a:fld>
            <a:endParaRPr lang="en-IN"/>
          </a:p>
        </p:txBody>
      </p:sp>
      <p:sp>
        <p:nvSpPr>
          <p:cNvPr id="4" name="Footer Placeholder 3">
            <a:extLst>
              <a:ext uri="{FF2B5EF4-FFF2-40B4-BE49-F238E27FC236}">
                <a16:creationId xmlns:a16="http://schemas.microsoft.com/office/drawing/2014/main" id="{DC48D8F2-8B2F-474C-8C09-D8A9CEA9F3C1}"/>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8F092733-D8D2-4E6D-80B6-97C82DDE7376}"/>
              </a:ext>
            </a:extLst>
          </p:cNvPr>
          <p:cNvSpPr>
            <a:spLocks noGrp="1"/>
          </p:cNvSpPr>
          <p:nvPr>
            <p:ph type="sldNum" sz="quarter" idx="12"/>
          </p:nvPr>
        </p:nvSpPr>
        <p:spPr/>
        <p:txBody>
          <a:bodyPr/>
          <a:lstStyle/>
          <a:p>
            <a:fld id="{7C5901D9-2BBB-479E-8D3F-C0572A35A772}" type="slidenum">
              <a:rPr lang="en-IN" smtClean="0"/>
              <a:t>‹#›</a:t>
            </a:fld>
            <a:endParaRPr lang="en-IN"/>
          </a:p>
        </p:txBody>
      </p:sp>
    </p:spTree>
    <p:extLst>
      <p:ext uri="{BB962C8B-B14F-4D97-AF65-F5344CB8AC3E}">
        <p14:creationId xmlns:p14="http://schemas.microsoft.com/office/powerpoint/2010/main" val="3325566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A7FFFD-7AE7-4DB3-BE57-1EEDF39C2876}"/>
              </a:ext>
            </a:extLst>
          </p:cNvPr>
          <p:cNvSpPr>
            <a:spLocks noGrp="1"/>
          </p:cNvSpPr>
          <p:nvPr>
            <p:ph type="dt" sz="half" idx="10"/>
          </p:nvPr>
        </p:nvSpPr>
        <p:spPr/>
        <p:txBody>
          <a:bodyPr/>
          <a:lstStyle/>
          <a:p>
            <a:fld id="{33C8E86D-F443-4892-A3C7-BD81623B1A5E}" type="datetimeFigureOut">
              <a:rPr lang="en-IN" smtClean="0"/>
              <a:t>14-11-2018</a:t>
            </a:fld>
            <a:endParaRPr lang="en-IN"/>
          </a:p>
        </p:txBody>
      </p:sp>
      <p:sp>
        <p:nvSpPr>
          <p:cNvPr id="3" name="Footer Placeholder 2">
            <a:extLst>
              <a:ext uri="{FF2B5EF4-FFF2-40B4-BE49-F238E27FC236}">
                <a16:creationId xmlns:a16="http://schemas.microsoft.com/office/drawing/2014/main" id="{62E41437-B7A7-408D-9156-68E09D0B5558}"/>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B9AD0786-E4C2-42FF-9DE5-390BCF225CDC}"/>
              </a:ext>
            </a:extLst>
          </p:cNvPr>
          <p:cNvSpPr>
            <a:spLocks noGrp="1"/>
          </p:cNvSpPr>
          <p:nvPr>
            <p:ph type="sldNum" sz="quarter" idx="12"/>
          </p:nvPr>
        </p:nvSpPr>
        <p:spPr/>
        <p:txBody>
          <a:bodyPr/>
          <a:lstStyle/>
          <a:p>
            <a:fld id="{7C5901D9-2BBB-479E-8D3F-C0572A35A772}" type="slidenum">
              <a:rPr lang="en-IN" smtClean="0"/>
              <a:t>‹#›</a:t>
            </a:fld>
            <a:endParaRPr lang="en-IN"/>
          </a:p>
        </p:txBody>
      </p:sp>
    </p:spTree>
    <p:extLst>
      <p:ext uri="{BB962C8B-B14F-4D97-AF65-F5344CB8AC3E}">
        <p14:creationId xmlns:p14="http://schemas.microsoft.com/office/powerpoint/2010/main" val="6433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E79E2-3B75-4045-B8C1-B5EC12A378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6273098D-B19B-4286-A8B2-A3B67CFB1A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84510D62-A3AA-4C9C-9703-BBFDCCA92E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A25D65F-B0EC-44B3-92DB-D866BAB16CB0}"/>
              </a:ext>
            </a:extLst>
          </p:cNvPr>
          <p:cNvSpPr>
            <a:spLocks noGrp="1"/>
          </p:cNvSpPr>
          <p:nvPr>
            <p:ph type="dt" sz="half" idx="10"/>
          </p:nvPr>
        </p:nvSpPr>
        <p:spPr/>
        <p:txBody>
          <a:bodyPr/>
          <a:lstStyle/>
          <a:p>
            <a:fld id="{33C8E86D-F443-4892-A3C7-BD81623B1A5E}" type="datetimeFigureOut">
              <a:rPr lang="en-IN" smtClean="0"/>
              <a:t>14-11-2018</a:t>
            </a:fld>
            <a:endParaRPr lang="en-IN"/>
          </a:p>
        </p:txBody>
      </p:sp>
      <p:sp>
        <p:nvSpPr>
          <p:cNvPr id="6" name="Footer Placeholder 5">
            <a:extLst>
              <a:ext uri="{FF2B5EF4-FFF2-40B4-BE49-F238E27FC236}">
                <a16:creationId xmlns:a16="http://schemas.microsoft.com/office/drawing/2014/main" id="{379D7B7C-217C-4EFE-979D-DE030EF7E3E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A889B0A-BEEC-4ECC-AFA3-95F5B98C6347}"/>
              </a:ext>
            </a:extLst>
          </p:cNvPr>
          <p:cNvSpPr>
            <a:spLocks noGrp="1"/>
          </p:cNvSpPr>
          <p:nvPr>
            <p:ph type="sldNum" sz="quarter" idx="12"/>
          </p:nvPr>
        </p:nvSpPr>
        <p:spPr/>
        <p:txBody>
          <a:bodyPr/>
          <a:lstStyle/>
          <a:p>
            <a:fld id="{7C5901D9-2BBB-479E-8D3F-C0572A35A772}" type="slidenum">
              <a:rPr lang="en-IN" smtClean="0"/>
              <a:t>‹#›</a:t>
            </a:fld>
            <a:endParaRPr lang="en-IN"/>
          </a:p>
        </p:txBody>
      </p:sp>
    </p:spTree>
    <p:extLst>
      <p:ext uri="{BB962C8B-B14F-4D97-AF65-F5344CB8AC3E}">
        <p14:creationId xmlns:p14="http://schemas.microsoft.com/office/powerpoint/2010/main" val="4010382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9BCAE-F2CD-4645-B9A7-BC082C0A7F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B30B53ED-4A50-43F4-9796-8CC5DA6C3C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7C5B2B1B-9881-472A-B221-A034EAE70E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F57509F-C98B-4801-B0FD-928C19709E2D}"/>
              </a:ext>
            </a:extLst>
          </p:cNvPr>
          <p:cNvSpPr>
            <a:spLocks noGrp="1"/>
          </p:cNvSpPr>
          <p:nvPr>
            <p:ph type="dt" sz="half" idx="10"/>
          </p:nvPr>
        </p:nvSpPr>
        <p:spPr/>
        <p:txBody>
          <a:bodyPr/>
          <a:lstStyle/>
          <a:p>
            <a:fld id="{33C8E86D-F443-4892-A3C7-BD81623B1A5E}" type="datetimeFigureOut">
              <a:rPr lang="en-IN" smtClean="0"/>
              <a:t>14-11-2018</a:t>
            </a:fld>
            <a:endParaRPr lang="en-IN"/>
          </a:p>
        </p:txBody>
      </p:sp>
      <p:sp>
        <p:nvSpPr>
          <p:cNvPr id="6" name="Footer Placeholder 5">
            <a:extLst>
              <a:ext uri="{FF2B5EF4-FFF2-40B4-BE49-F238E27FC236}">
                <a16:creationId xmlns:a16="http://schemas.microsoft.com/office/drawing/2014/main" id="{5520F953-ABD2-4E0D-9136-F5E01611FFC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B61F9F8-E0F8-41FD-AD8F-E83630AFCF2E}"/>
              </a:ext>
            </a:extLst>
          </p:cNvPr>
          <p:cNvSpPr>
            <a:spLocks noGrp="1"/>
          </p:cNvSpPr>
          <p:nvPr>
            <p:ph type="sldNum" sz="quarter" idx="12"/>
          </p:nvPr>
        </p:nvSpPr>
        <p:spPr/>
        <p:txBody>
          <a:bodyPr/>
          <a:lstStyle/>
          <a:p>
            <a:fld id="{7C5901D9-2BBB-479E-8D3F-C0572A35A772}" type="slidenum">
              <a:rPr lang="en-IN" smtClean="0"/>
              <a:t>‹#›</a:t>
            </a:fld>
            <a:endParaRPr lang="en-IN"/>
          </a:p>
        </p:txBody>
      </p:sp>
    </p:spTree>
    <p:extLst>
      <p:ext uri="{BB962C8B-B14F-4D97-AF65-F5344CB8AC3E}">
        <p14:creationId xmlns:p14="http://schemas.microsoft.com/office/powerpoint/2010/main" val="2781343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C1AAB5-6AB1-41FD-A85F-FA06183549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D79969E-FE88-433D-9786-ED17FABCB2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9688202-CD04-40DD-8D81-C6C3301AD2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C8E86D-F443-4892-A3C7-BD81623B1A5E}" type="datetimeFigureOut">
              <a:rPr lang="en-IN" smtClean="0"/>
              <a:t>14-11-2018</a:t>
            </a:fld>
            <a:endParaRPr lang="en-IN"/>
          </a:p>
        </p:txBody>
      </p:sp>
      <p:sp>
        <p:nvSpPr>
          <p:cNvPr id="5" name="Footer Placeholder 4">
            <a:extLst>
              <a:ext uri="{FF2B5EF4-FFF2-40B4-BE49-F238E27FC236}">
                <a16:creationId xmlns:a16="http://schemas.microsoft.com/office/drawing/2014/main" id="{7FDE2BD4-B11A-481B-9E82-E2168F8765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F9D0F028-E9E7-4E07-AD05-5F40A034A3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5901D9-2BBB-479E-8D3F-C0572A35A772}" type="slidenum">
              <a:rPr lang="en-IN" smtClean="0"/>
              <a:t>‹#›</a:t>
            </a:fld>
            <a:endParaRPr lang="en-IN"/>
          </a:p>
        </p:txBody>
      </p:sp>
    </p:spTree>
    <p:extLst>
      <p:ext uri="{BB962C8B-B14F-4D97-AF65-F5344CB8AC3E}">
        <p14:creationId xmlns:p14="http://schemas.microsoft.com/office/powerpoint/2010/main" val="3471620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38D05-A1E3-4601-A86A-405208F8624D}"/>
              </a:ext>
            </a:extLst>
          </p:cNvPr>
          <p:cNvSpPr>
            <a:spLocks noGrp="1"/>
          </p:cNvSpPr>
          <p:nvPr>
            <p:ph type="title"/>
          </p:nvPr>
        </p:nvSpPr>
        <p:spPr/>
        <p:txBody>
          <a:bodyPr/>
          <a:lstStyle/>
          <a:p>
            <a:r>
              <a:rPr lang="en-US" dirty="0"/>
              <a:t>RECRUITMENT AND SELECTION</a:t>
            </a:r>
            <a:br>
              <a:rPr lang="en-US" dirty="0"/>
            </a:br>
            <a:r>
              <a:rPr lang="en-US" dirty="0"/>
              <a:t>               </a:t>
            </a:r>
            <a:endParaRPr lang="en-IN" dirty="0"/>
          </a:p>
        </p:txBody>
      </p:sp>
      <p:sp>
        <p:nvSpPr>
          <p:cNvPr id="3" name="Content Placeholder 2">
            <a:extLst>
              <a:ext uri="{FF2B5EF4-FFF2-40B4-BE49-F238E27FC236}">
                <a16:creationId xmlns:a16="http://schemas.microsoft.com/office/drawing/2014/main" id="{19826385-2DCB-45EE-BFA2-D93B073F441F}"/>
              </a:ext>
            </a:extLst>
          </p:cNvPr>
          <p:cNvSpPr>
            <a:spLocks noGrp="1"/>
          </p:cNvSpPr>
          <p:nvPr>
            <p:ph idx="1"/>
          </p:nvPr>
        </p:nvSpPr>
        <p:spPr/>
        <p:txBody>
          <a:bodyPr/>
          <a:lstStyle/>
          <a:p>
            <a:pPr marL="0" indent="0">
              <a:buNone/>
            </a:pPr>
            <a:r>
              <a:rPr lang="en-US" u="sng" dirty="0"/>
              <a:t>Recruitment</a:t>
            </a:r>
            <a:r>
              <a:rPr lang="en-US" dirty="0"/>
              <a:t> : Recruitment is the process of identifying that the organization needs to employ someone up to the point at which application forms for the post  have arrived at the organization.</a:t>
            </a:r>
          </a:p>
          <a:p>
            <a:pPr marL="0" indent="0">
              <a:buNone/>
            </a:pPr>
            <a:r>
              <a:rPr lang="en-US" dirty="0"/>
              <a:t> </a:t>
            </a:r>
          </a:p>
          <a:p>
            <a:pPr marL="0" indent="0">
              <a:buNone/>
            </a:pPr>
            <a:r>
              <a:rPr lang="en-US" u="sng" dirty="0"/>
              <a:t>Selection</a:t>
            </a:r>
            <a:r>
              <a:rPr lang="en-US" dirty="0"/>
              <a:t> : Selection consists of the processes involved in choosing from applicants a suitable candidate to fill a post.</a:t>
            </a:r>
          </a:p>
          <a:p>
            <a:pPr marL="0" indent="0">
              <a:buNone/>
            </a:pPr>
            <a:endParaRPr lang="en-US" dirty="0"/>
          </a:p>
          <a:p>
            <a:pPr marL="0" indent="0">
              <a:buNone/>
            </a:pPr>
            <a:endParaRPr lang="en-US" dirty="0"/>
          </a:p>
          <a:p>
            <a:pPr marL="0" indent="0">
              <a:buNone/>
            </a:pPr>
            <a:endParaRPr lang="en-IN" dirty="0"/>
          </a:p>
        </p:txBody>
      </p:sp>
    </p:spTree>
    <p:extLst>
      <p:ext uri="{BB962C8B-B14F-4D97-AF65-F5344CB8AC3E}">
        <p14:creationId xmlns:p14="http://schemas.microsoft.com/office/powerpoint/2010/main" val="532760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B2ED5-3CCB-4BB5-B61E-0782F55069F1}"/>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27EF4091-F818-4601-9833-763BB0BB6684}"/>
              </a:ext>
            </a:extLst>
          </p:cNvPr>
          <p:cNvSpPr>
            <a:spLocks noGrp="1"/>
          </p:cNvSpPr>
          <p:nvPr>
            <p:ph idx="1"/>
          </p:nvPr>
        </p:nvSpPr>
        <p:spPr/>
        <p:txBody>
          <a:bodyPr>
            <a:normAutofit lnSpcReduction="10000"/>
          </a:bodyPr>
          <a:lstStyle/>
          <a:p>
            <a:pPr marL="0" indent="0">
              <a:buNone/>
            </a:pPr>
            <a:r>
              <a:rPr lang="en-US" u="sng" dirty="0"/>
              <a:t>EXTERNAL SOURCES OF RECRUITMENT :</a:t>
            </a:r>
          </a:p>
          <a:p>
            <a:pPr marL="0" indent="0">
              <a:buNone/>
            </a:pPr>
            <a:r>
              <a:rPr lang="en-US" dirty="0"/>
              <a:t>Firms can’t always get all the employees they need from their current staff, and sometimes they just don’t want to.</a:t>
            </a:r>
          </a:p>
          <a:p>
            <a:pPr marL="0" indent="0">
              <a:buNone/>
            </a:pPr>
            <a:r>
              <a:rPr lang="en-US" u="sng" dirty="0"/>
              <a:t>Advertising</a:t>
            </a:r>
          </a:p>
          <a:p>
            <a:r>
              <a:rPr lang="en-US" dirty="0"/>
              <a:t>Everyone is familiar with employment ad’s, and most of us have probably responded to one or more.</a:t>
            </a:r>
          </a:p>
          <a:p>
            <a:r>
              <a:rPr lang="en-US" dirty="0"/>
              <a:t>While Web-based recruiting is replacing help wanted ads to some extent, a quick look at almost any paper or business or professional magazine will confirm that two issues : the advertising medium and the ad’s construction.</a:t>
            </a:r>
            <a:endParaRPr lang="en-IN" dirty="0"/>
          </a:p>
        </p:txBody>
      </p:sp>
    </p:spTree>
    <p:extLst>
      <p:ext uri="{BB962C8B-B14F-4D97-AF65-F5344CB8AC3E}">
        <p14:creationId xmlns:p14="http://schemas.microsoft.com/office/powerpoint/2010/main" val="1580536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B296C-203A-45F3-9101-C07FA45F465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0D18E95-9E25-4419-A092-58EBBB7EBCA6}"/>
              </a:ext>
            </a:extLst>
          </p:cNvPr>
          <p:cNvSpPr>
            <a:spLocks noGrp="1"/>
          </p:cNvSpPr>
          <p:nvPr>
            <p:ph idx="1"/>
          </p:nvPr>
        </p:nvSpPr>
        <p:spPr/>
        <p:txBody>
          <a:bodyPr>
            <a:normAutofit lnSpcReduction="10000"/>
          </a:bodyPr>
          <a:lstStyle/>
          <a:p>
            <a:pPr marL="0" indent="0">
              <a:buNone/>
            </a:pPr>
            <a:r>
              <a:rPr lang="en-US" u="sng" dirty="0"/>
              <a:t>The Media </a:t>
            </a:r>
            <a:r>
              <a:rPr lang="en-US" dirty="0"/>
              <a:t>:</a:t>
            </a:r>
          </a:p>
          <a:p>
            <a:r>
              <a:rPr lang="en-US" dirty="0"/>
              <a:t>The selection of the best medium  - be it the local paper, the Wall Street Journal, TV or Internet – depends on the position for which you are recruiting</a:t>
            </a:r>
          </a:p>
          <a:p>
            <a:r>
              <a:rPr lang="en-US" dirty="0"/>
              <a:t>For example, the local newspaper is usually the best source for blue –collar help, clerical employees, and lower – level administrative employees.</a:t>
            </a:r>
          </a:p>
          <a:p>
            <a:r>
              <a:rPr lang="en-US" dirty="0"/>
              <a:t>For specialized  employees, you can advertise in trade and professional journals like “American Psychologist, Sales Management, Chemical Engineering, Electronics News, Travel Trade, and Women Wear Daily.</a:t>
            </a:r>
            <a:endParaRPr lang="en-IN" dirty="0"/>
          </a:p>
        </p:txBody>
      </p:sp>
    </p:spTree>
    <p:extLst>
      <p:ext uri="{BB962C8B-B14F-4D97-AF65-F5344CB8AC3E}">
        <p14:creationId xmlns:p14="http://schemas.microsoft.com/office/powerpoint/2010/main" val="1260891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F356D-0EE6-4BA9-8CE4-18492D2DA91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B6F1E8B-43D1-4621-A69E-A751671F72C7}"/>
              </a:ext>
            </a:extLst>
          </p:cNvPr>
          <p:cNvSpPr>
            <a:spLocks noGrp="1"/>
          </p:cNvSpPr>
          <p:nvPr>
            <p:ph idx="1"/>
          </p:nvPr>
        </p:nvSpPr>
        <p:spPr/>
        <p:txBody>
          <a:bodyPr>
            <a:normAutofit fontScale="92500"/>
          </a:bodyPr>
          <a:lstStyle/>
          <a:p>
            <a:pPr marL="0" indent="0">
              <a:buNone/>
            </a:pPr>
            <a:r>
              <a:rPr lang="en-US" u="sng" dirty="0"/>
              <a:t>Constructing the Ad </a:t>
            </a:r>
            <a:r>
              <a:rPr lang="en-US" dirty="0"/>
              <a:t>:</a:t>
            </a:r>
          </a:p>
          <a:p>
            <a:r>
              <a:rPr lang="en-US" dirty="0"/>
              <a:t>Experienced advertisers use a four – point guide called AIDA ( attention, Interest, desire, action ) to construct ad’s.</a:t>
            </a:r>
          </a:p>
          <a:p>
            <a:r>
              <a:rPr lang="en-US" dirty="0"/>
              <a:t>Employers usually advertise key positions in separate display ad’s.</a:t>
            </a:r>
          </a:p>
          <a:p>
            <a:r>
              <a:rPr lang="en-US" dirty="0"/>
              <a:t>Develop interest in the job. You can create interest by the nature of the job itself, with lines such as “ outstanding opportunities for advancement”.</a:t>
            </a:r>
          </a:p>
          <a:p>
            <a:r>
              <a:rPr lang="en-US" dirty="0"/>
              <a:t>Create desire by spotlighting the job’s interest factors with words such as ‘travel or challenge’. Keep your target  audience in mind. For example, having a graduate school nearby may appeal to engineers and professional people.</a:t>
            </a:r>
            <a:endParaRPr lang="en-IN" dirty="0"/>
          </a:p>
        </p:txBody>
      </p:sp>
    </p:spTree>
    <p:extLst>
      <p:ext uri="{BB962C8B-B14F-4D97-AF65-F5344CB8AC3E}">
        <p14:creationId xmlns:p14="http://schemas.microsoft.com/office/powerpoint/2010/main" val="2777949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DBF6C-66D8-4572-8CE8-D658612FD042}"/>
              </a:ext>
            </a:extLst>
          </p:cNvPr>
          <p:cNvSpPr>
            <a:spLocks noGrp="1"/>
          </p:cNvSpPr>
          <p:nvPr>
            <p:ph type="title"/>
          </p:nvPr>
        </p:nvSpPr>
        <p:spPr/>
        <p:txBody>
          <a:bodyPr/>
          <a:lstStyle/>
          <a:p>
            <a:endParaRPr lang="en-IN"/>
          </a:p>
        </p:txBody>
      </p:sp>
      <p:pic>
        <p:nvPicPr>
          <p:cNvPr id="5" name="Content Placeholder 4">
            <a:extLst>
              <a:ext uri="{FF2B5EF4-FFF2-40B4-BE49-F238E27FC236}">
                <a16:creationId xmlns:a16="http://schemas.microsoft.com/office/drawing/2014/main" id="{CF7CE728-CA8D-4988-8A47-57F2A856E56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71200" y="1825625"/>
            <a:ext cx="3449600" cy="4351338"/>
          </a:xfrm>
        </p:spPr>
      </p:pic>
    </p:spTree>
    <p:extLst>
      <p:ext uri="{BB962C8B-B14F-4D97-AF65-F5344CB8AC3E}">
        <p14:creationId xmlns:p14="http://schemas.microsoft.com/office/powerpoint/2010/main" val="1851262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77B84-5306-43FD-9357-9FCC01FAB78A}"/>
              </a:ext>
            </a:extLst>
          </p:cNvPr>
          <p:cNvSpPr>
            <a:spLocks noGrp="1"/>
          </p:cNvSpPr>
          <p:nvPr>
            <p:ph type="title"/>
          </p:nvPr>
        </p:nvSpPr>
        <p:spPr/>
        <p:txBody>
          <a:bodyPr/>
          <a:lstStyle/>
          <a:p>
            <a:r>
              <a:rPr lang="en-US" dirty="0"/>
              <a:t>Employment Agencies</a:t>
            </a:r>
            <a:endParaRPr lang="en-IN" dirty="0"/>
          </a:p>
        </p:txBody>
      </p:sp>
      <p:sp>
        <p:nvSpPr>
          <p:cNvPr id="3" name="Content Placeholder 2">
            <a:extLst>
              <a:ext uri="{FF2B5EF4-FFF2-40B4-BE49-F238E27FC236}">
                <a16:creationId xmlns:a16="http://schemas.microsoft.com/office/drawing/2014/main" id="{D149EEB8-9B65-4463-A19A-97AD656CA947}"/>
              </a:ext>
            </a:extLst>
          </p:cNvPr>
          <p:cNvSpPr>
            <a:spLocks noGrp="1"/>
          </p:cNvSpPr>
          <p:nvPr>
            <p:ph idx="1"/>
          </p:nvPr>
        </p:nvSpPr>
        <p:spPr/>
        <p:txBody>
          <a:bodyPr/>
          <a:lstStyle/>
          <a:p>
            <a:pPr marL="0" indent="0">
              <a:buNone/>
            </a:pPr>
            <a:r>
              <a:rPr lang="en-US" dirty="0"/>
              <a:t>There are three main types of employment agencies: </a:t>
            </a:r>
          </a:p>
          <a:p>
            <a:pPr marL="514350" indent="-514350">
              <a:buFont typeface="+mj-lt"/>
              <a:buAutoNum type="arabicPeriod"/>
            </a:pPr>
            <a:r>
              <a:rPr lang="en-US" dirty="0"/>
              <a:t>Public Agencies operated by federal, state or local governments,</a:t>
            </a:r>
          </a:p>
          <a:p>
            <a:pPr marL="514350" indent="-514350">
              <a:buFont typeface="+mj-lt"/>
              <a:buAutoNum type="arabicPeriod"/>
            </a:pPr>
            <a:r>
              <a:rPr lang="en-US" dirty="0"/>
              <a:t>Agencies associated with non profit organizations, and </a:t>
            </a:r>
          </a:p>
          <a:p>
            <a:pPr marL="514350" indent="-514350">
              <a:buFont typeface="+mj-lt"/>
              <a:buAutoNum type="arabicPeriod"/>
            </a:pPr>
            <a:r>
              <a:rPr lang="en-US" dirty="0"/>
              <a:t>Private owned agencies.</a:t>
            </a:r>
          </a:p>
          <a:p>
            <a:pPr marL="514350" indent="-514350">
              <a:buFont typeface="+mj-lt"/>
              <a:buAutoNum type="arabicPeriod"/>
            </a:pPr>
            <a:endParaRPr lang="en-IN" dirty="0"/>
          </a:p>
        </p:txBody>
      </p:sp>
    </p:spTree>
    <p:extLst>
      <p:ext uri="{BB962C8B-B14F-4D97-AF65-F5344CB8AC3E}">
        <p14:creationId xmlns:p14="http://schemas.microsoft.com/office/powerpoint/2010/main" val="1304333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5D896-8C47-4D8B-AF71-AC881757F22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F6C6339-3EFB-42F9-AA37-C114C644402B}"/>
              </a:ext>
            </a:extLst>
          </p:cNvPr>
          <p:cNvSpPr>
            <a:spLocks noGrp="1"/>
          </p:cNvSpPr>
          <p:nvPr>
            <p:ph idx="1"/>
          </p:nvPr>
        </p:nvSpPr>
        <p:spPr/>
        <p:txBody>
          <a:bodyPr/>
          <a:lstStyle/>
          <a:p>
            <a:pPr marL="0" indent="0">
              <a:buNone/>
            </a:pPr>
            <a:r>
              <a:rPr lang="en-US" u="sng"/>
              <a:t>PUBLIC </a:t>
            </a:r>
            <a:r>
              <a:rPr lang="en-US" u="sng" dirty="0"/>
              <a:t>AND NON PROFIT AGENCIES </a:t>
            </a:r>
            <a:r>
              <a:rPr lang="en-US" dirty="0"/>
              <a:t>:</a:t>
            </a:r>
          </a:p>
          <a:p>
            <a:r>
              <a:rPr lang="en-US" dirty="0"/>
              <a:t>Every state has a public, state – run employment service agency.</a:t>
            </a:r>
          </a:p>
          <a:p>
            <a:r>
              <a:rPr lang="en-US" dirty="0"/>
              <a:t>The U.S Dept of labor supports these agencies, through grants and through other assistance such as nationwide computerized job bank. </a:t>
            </a:r>
          </a:p>
          <a:p>
            <a:r>
              <a:rPr lang="en-US" dirty="0"/>
              <a:t>Most (non profit) professional and technical societies, such as the institute for Electrical and Electronic Engineers (IEEE), have units that help members find jobs, </a:t>
            </a:r>
          </a:p>
          <a:p>
            <a:pPr marL="0" indent="0">
              <a:buNone/>
            </a:pPr>
            <a:endParaRPr lang="en-IN" dirty="0"/>
          </a:p>
        </p:txBody>
      </p:sp>
    </p:spTree>
    <p:extLst>
      <p:ext uri="{BB962C8B-B14F-4D97-AF65-F5344CB8AC3E}">
        <p14:creationId xmlns:p14="http://schemas.microsoft.com/office/powerpoint/2010/main" val="8730477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B9BEF-0B8D-4E85-8EA6-EE62508EFE9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56C42A0-186D-45D5-A9C2-A15C35711605}"/>
              </a:ext>
            </a:extLst>
          </p:cNvPr>
          <p:cNvSpPr>
            <a:spLocks noGrp="1"/>
          </p:cNvSpPr>
          <p:nvPr>
            <p:ph idx="1"/>
          </p:nvPr>
        </p:nvSpPr>
        <p:spPr/>
        <p:txBody>
          <a:bodyPr>
            <a:normAutofit lnSpcReduction="10000"/>
          </a:bodyPr>
          <a:lstStyle/>
          <a:p>
            <a:pPr marL="0" indent="0">
              <a:buNone/>
            </a:pPr>
            <a:r>
              <a:rPr lang="en-US" u="sng" dirty="0"/>
              <a:t>PRIVATE AGENCIES </a:t>
            </a:r>
            <a:r>
              <a:rPr lang="en-US" dirty="0"/>
              <a:t>:</a:t>
            </a:r>
          </a:p>
          <a:p>
            <a:r>
              <a:rPr lang="en-US" dirty="0"/>
              <a:t>Private employment agencies are important sources of clerical, white- collar, and managerial personnel.</a:t>
            </a:r>
          </a:p>
          <a:p>
            <a:r>
              <a:rPr lang="en-US"/>
              <a:t>They charge </a:t>
            </a:r>
            <a:r>
              <a:rPr lang="en-US" dirty="0"/>
              <a:t>fees (set by state law and posted in their offices) for each applicant they place. Most are “fee – paid’’ jobs, in which the employer pays the fee.</a:t>
            </a:r>
          </a:p>
          <a:p>
            <a:pPr marL="0" indent="0">
              <a:buNone/>
            </a:pPr>
            <a:r>
              <a:rPr lang="en-US" dirty="0"/>
              <a:t>                 Why use an agency ? Reasons include:</a:t>
            </a:r>
          </a:p>
          <a:p>
            <a:r>
              <a:rPr lang="en-US" dirty="0"/>
              <a:t>Your firm doesn’t have its own human resources department and feels it can’t do a good job recruiting and screening.</a:t>
            </a:r>
          </a:p>
          <a:p>
            <a:r>
              <a:rPr lang="en-US" dirty="0"/>
              <a:t>You want to reduce the time you are devoting to recruiting.</a:t>
            </a:r>
          </a:p>
          <a:p>
            <a:endParaRPr lang="en-IN" dirty="0"/>
          </a:p>
        </p:txBody>
      </p:sp>
    </p:spTree>
    <p:extLst>
      <p:ext uri="{BB962C8B-B14F-4D97-AF65-F5344CB8AC3E}">
        <p14:creationId xmlns:p14="http://schemas.microsoft.com/office/powerpoint/2010/main" val="1556628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DCD3C-4155-4503-9004-0605E2D6478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8B17D62-1A60-4A6C-8059-DC9EC787C718}"/>
              </a:ext>
            </a:extLst>
          </p:cNvPr>
          <p:cNvSpPr>
            <a:spLocks noGrp="1"/>
          </p:cNvSpPr>
          <p:nvPr>
            <p:ph idx="1"/>
          </p:nvPr>
        </p:nvSpPr>
        <p:spPr/>
        <p:txBody>
          <a:bodyPr/>
          <a:lstStyle/>
          <a:p>
            <a:pPr marL="0" indent="0">
              <a:buNone/>
            </a:pPr>
            <a:r>
              <a:rPr lang="en-US" u="sng" dirty="0"/>
              <a:t>TEMPORARY AGENCIES AND ALTERNATIVE STAFFING </a:t>
            </a:r>
            <a:r>
              <a:rPr lang="en-US" dirty="0"/>
              <a:t>:</a:t>
            </a:r>
          </a:p>
          <a:p>
            <a:r>
              <a:rPr lang="en-US" dirty="0"/>
              <a:t>Employers increasingly supplement their permanent workforces by hiring contingent or temporary workers, often through temporary help employment agencies. Also known as part – time or just-in-time workers, the contingent workforce is big and growing.</a:t>
            </a:r>
          </a:p>
          <a:p>
            <a:r>
              <a:rPr lang="en-US" dirty="0"/>
              <a:t>The contingent workforce is not limited to clerical or maintenance staff.</a:t>
            </a:r>
          </a:p>
          <a:p>
            <a:r>
              <a:rPr lang="en-US" dirty="0"/>
              <a:t>It includes thousands of engineering, science,  or  management support occupations, such as temporary chief financial officers, human resource managers, and chief executive officers.  </a:t>
            </a:r>
            <a:endParaRPr lang="en-IN" dirty="0"/>
          </a:p>
        </p:txBody>
      </p:sp>
    </p:spTree>
    <p:extLst>
      <p:ext uri="{BB962C8B-B14F-4D97-AF65-F5344CB8AC3E}">
        <p14:creationId xmlns:p14="http://schemas.microsoft.com/office/powerpoint/2010/main" val="37242174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A9F26-3722-4B2F-8D65-D24F44153B6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B8737D9-9D1A-4F36-8174-06398F80DBA4}"/>
              </a:ext>
            </a:extLst>
          </p:cNvPr>
          <p:cNvSpPr>
            <a:spLocks noGrp="1"/>
          </p:cNvSpPr>
          <p:nvPr>
            <p:ph idx="1"/>
          </p:nvPr>
        </p:nvSpPr>
        <p:spPr/>
        <p:txBody>
          <a:bodyPr/>
          <a:lstStyle/>
          <a:p>
            <a:pPr marL="0" indent="0">
              <a:buNone/>
            </a:pPr>
            <a:r>
              <a:rPr lang="en-US" dirty="0"/>
              <a:t>Temporary agencies and alternative staffing – Pros and cons :</a:t>
            </a:r>
          </a:p>
          <a:p>
            <a:r>
              <a:rPr lang="en-US" dirty="0"/>
              <a:t>Employers have long used ‘’temps’’ to fill in for permanent employees who were  out sick or on vacation.</a:t>
            </a:r>
          </a:p>
          <a:p>
            <a:r>
              <a:rPr lang="en-US" dirty="0"/>
              <a:t>But todays desire for ever- higher productivity also contributes to temps workers growing popularity.</a:t>
            </a:r>
          </a:p>
          <a:p>
            <a:r>
              <a:rPr lang="en-US" dirty="0"/>
              <a:t>Productivity is measured in terms of out put per hour paid for, and temps are generally paid only when they are working – not for days off, in other words. </a:t>
            </a:r>
            <a:endParaRPr lang="en-IN" dirty="0"/>
          </a:p>
        </p:txBody>
      </p:sp>
    </p:spTree>
    <p:extLst>
      <p:ext uri="{BB962C8B-B14F-4D97-AF65-F5344CB8AC3E}">
        <p14:creationId xmlns:p14="http://schemas.microsoft.com/office/powerpoint/2010/main" val="39748449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DFDB4-75D5-4A88-A3B3-13FF716F28EC}"/>
              </a:ext>
            </a:extLst>
          </p:cNvPr>
          <p:cNvSpPr>
            <a:spLocks noGrp="1"/>
          </p:cNvSpPr>
          <p:nvPr>
            <p:ph type="title"/>
          </p:nvPr>
        </p:nvSpPr>
        <p:spPr/>
        <p:txBody>
          <a:bodyPr/>
          <a:lstStyle/>
          <a:p>
            <a:r>
              <a:rPr lang="en-US" dirty="0"/>
              <a:t>                                SELECTION</a:t>
            </a:r>
            <a:endParaRPr lang="en-IN" dirty="0"/>
          </a:p>
        </p:txBody>
      </p:sp>
      <p:sp>
        <p:nvSpPr>
          <p:cNvPr id="3" name="Content Placeholder 2">
            <a:extLst>
              <a:ext uri="{FF2B5EF4-FFF2-40B4-BE49-F238E27FC236}">
                <a16:creationId xmlns:a16="http://schemas.microsoft.com/office/drawing/2014/main" id="{D77EEC39-E66A-4AF8-954D-92DE7CBF90A1}"/>
              </a:ext>
            </a:extLst>
          </p:cNvPr>
          <p:cNvSpPr>
            <a:spLocks noGrp="1"/>
          </p:cNvSpPr>
          <p:nvPr>
            <p:ph idx="1"/>
          </p:nvPr>
        </p:nvSpPr>
        <p:spPr/>
        <p:txBody>
          <a:bodyPr/>
          <a:lstStyle/>
          <a:p>
            <a:pPr marL="0" indent="0">
              <a:buNone/>
            </a:pPr>
            <a:r>
              <a:rPr lang="en-US" dirty="0"/>
              <a:t> </a:t>
            </a:r>
          </a:p>
          <a:p>
            <a:pPr marL="0" indent="0">
              <a:buNone/>
            </a:pPr>
            <a:endParaRPr lang="en-US" dirty="0"/>
          </a:p>
          <a:p>
            <a:pPr marL="0" indent="0">
              <a:buNone/>
            </a:pPr>
            <a:r>
              <a:rPr lang="en-US" dirty="0"/>
              <a:t>Introduction :</a:t>
            </a:r>
          </a:p>
          <a:p>
            <a:r>
              <a:rPr lang="en-US" dirty="0"/>
              <a:t>With  pool of applicants, the next step is to select the best candidates for the job.</a:t>
            </a:r>
          </a:p>
          <a:p>
            <a:r>
              <a:rPr lang="en-US" dirty="0"/>
              <a:t>The prospective supervisor can interview likely candidates and decide who to hire.</a:t>
            </a:r>
          </a:p>
          <a:p>
            <a:pPr marL="0" indent="0">
              <a:buNone/>
            </a:pPr>
            <a:endParaRPr lang="en-IN" dirty="0"/>
          </a:p>
        </p:txBody>
      </p:sp>
    </p:spTree>
    <p:extLst>
      <p:ext uri="{BB962C8B-B14F-4D97-AF65-F5344CB8AC3E}">
        <p14:creationId xmlns:p14="http://schemas.microsoft.com/office/powerpoint/2010/main" val="2197106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575E4-3BAE-4B77-9F5E-3CE3F33C0208}"/>
              </a:ext>
            </a:extLst>
          </p:cNvPr>
          <p:cNvSpPr>
            <a:spLocks noGrp="1"/>
          </p:cNvSpPr>
          <p:nvPr>
            <p:ph type="title"/>
          </p:nvPr>
        </p:nvSpPr>
        <p:spPr/>
        <p:txBody>
          <a:bodyPr/>
          <a:lstStyle/>
          <a:p>
            <a:endParaRPr lang="en-IN"/>
          </a:p>
        </p:txBody>
      </p:sp>
      <p:pic>
        <p:nvPicPr>
          <p:cNvPr id="5" name="Content Placeholder 4">
            <a:extLst>
              <a:ext uri="{FF2B5EF4-FFF2-40B4-BE49-F238E27FC236}">
                <a16:creationId xmlns:a16="http://schemas.microsoft.com/office/drawing/2014/main" id="{9E2D8E93-48AF-4EA4-B3EB-E1E9A42755A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1200" y="2265763"/>
            <a:ext cx="8229600" cy="3471062"/>
          </a:xfrm>
        </p:spPr>
      </p:pic>
    </p:spTree>
    <p:extLst>
      <p:ext uri="{BB962C8B-B14F-4D97-AF65-F5344CB8AC3E}">
        <p14:creationId xmlns:p14="http://schemas.microsoft.com/office/powerpoint/2010/main" val="39941106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BD315-0E50-45C3-B4F8-6B90D3CA169C}"/>
              </a:ext>
            </a:extLst>
          </p:cNvPr>
          <p:cNvSpPr>
            <a:spLocks noGrp="1"/>
          </p:cNvSpPr>
          <p:nvPr>
            <p:ph type="title"/>
          </p:nvPr>
        </p:nvSpPr>
        <p:spPr/>
        <p:txBody>
          <a:bodyPr/>
          <a:lstStyle/>
          <a:p>
            <a:r>
              <a:rPr lang="en-US" dirty="0"/>
              <a:t>Careful Selection is Important</a:t>
            </a:r>
            <a:endParaRPr lang="en-IN" dirty="0"/>
          </a:p>
        </p:txBody>
      </p:sp>
      <p:sp>
        <p:nvSpPr>
          <p:cNvPr id="3" name="Content Placeholder 2">
            <a:extLst>
              <a:ext uri="{FF2B5EF4-FFF2-40B4-BE49-F238E27FC236}">
                <a16:creationId xmlns:a16="http://schemas.microsoft.com/office/drawing/2014/main" id="{17A1EF25-0110-42A8-96D8-F0695E70D083}"/>
              </a:ext>
            </a:extLst>
          </p:cNvPr>
          <p:cNvSpPr>
            <a:spLocks noGrp="1"/>
          </p:cNvSpPr>
          <p:nvPr>
            <p:ph idx="1"/>
          </p:nvPr>
        </p:nvSpPr>
        <p:spPr/>
        <p:txBody>
          <a:bodyPr>
            <a:normAutofit lnSpcReduction="10000"/>
          </a:bodyPr>
          <a:lstStyle/>
          <a:p>
            <a:pPr marL="0" indent="0">
              <a:buNone/>
            </a:pPr>
            <a:r>
              <a:rPr lang="en-US" dirty="0"/>
              <a:t>Selecting the right employees is important for three main reason.</a:t>
            </a:r>
          </a:p>
          <a:p>
            <a:r>
              <a:rPr lang="en-US" dirty="0"/>
              <a:t>Employees with the right skills and attributes will do a better job for you and the company. Employees without these skill or who are abrasive or obstructionist won’t perform effectively , and your own performance and the firms will suffer. The time to screen out undesirables is before they are in the door, not after.</a:t>
            </a:r>
          </a:p>
          <a:p>
            <a:r>
              <a:rPr lang="en-US" dirty="0"/>
              <a:t>Second, it is important because its costly to recruit and hire employees. Hiring and training even a clerk can cost $5000 or more in fees and supervisory time. The total cost of hiring a manager could easily be 10 times as high once you add search fees, interviewing time, reference checking, and travel and moving expenses. </a:t>
            </a:r>
            <a:endParaRPr lang="en-IN" dirty="0"/>
          </a:p>
        </p:txBody>
      </p:sp>
    </p:spTree>
    <p:extLst>
      <p:ext uri="{BB962C8B-B14F-4D97-AF65-F5344CB8AC3E}">
        <p14:creationId xmlns:p14="http://schemas.microsoft.com/office/powerpoint/2010/main" val="26835556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7C1DC-3C42-4AC2-908D-8E3C286280D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FD58CE8-0635-4BA6-A5C2-3E6072EABA64}"/>
              </a:ext>
            </a:extLst>
          </p:cNvPr>
          <p:cNvSpPr>
            <a:spLocks noGrp="1"/>
          </p:cNvSpPr>
          <p:nvPr>
            <p:ph idx="1"/>
          </p:nvPr>
        </p:nvSpPr>
        <p:spPr/>
        <p:txBody>
          <a:bodyPr/>
          <a:lstStyle/>
          <a:p>
            <a:r>
              <a:rPr lang="en-US" dirty="0"/>
              <a:t>Third, Its important because of the legal implications of incompetent hiring. For one thing, EEO laws and court decisions require nondiscriminatory selection procedures for protected groups.</a:t>
            </a:r>
            <a:endParaRPr lang="en-IN" dirty="0"/>
          </a:p>
        </p:txBody>
      </p:sp>
    </p:spTree>
    <p:extLst>
      <p:ext uri="{BB962C8B-B14F-4D97-AF65-F5344CB8AC3E}">
        <p14:creationId xmlns:p14="http://schemas.microsoft.com/office/powerpoint/2010/main" val="1706163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5E007-F84D-476E-992F-2A8BCE72E376}"/>
              </a:ext>
            </a:extLst>
          </p:cNvPr>
          <p:cNvSpPr>
            <a:spLocks noGrp="1"/>
          </p:cNvSpPr>
          <p:nvPr>
            <p:ph type="title"/>
          </p:nvPr>
        </p:nvSpPr>
        <p:spPr/>
        <p:txBody>
          <a:bodyPr/>
          <a:lstStyle/>
          <a:p>
            <a:r>
              <a:rPr lang="en-US" dirty="0"/>
              <a:t>The Selection Process</a:t>
            </a:r>
            <a:endParaRPr lang="en-IN" dirty="0"/>
          </a:p>
        </p:txBody>
      </p:sp>
      <p:pic>
        <p:nvPicPr>
          <p:cNvPr id="4" name="image7.jpeg">
            <a:extLst>
              <a:ext uri="{FF2B5EF4-FFF2-40B4-BE49-F238E27FC236}">
                <a16:creationId xmlns:a16="http://schemas.microsoft.com/office/drawing/2014/main" id="{BB48747A-E8C7-40E9-BC2E-5D52FA4DA7A7}"/>
              </a:ext>
            </a:extLst>
          </p:cNvPr>
          <p:cNvPicPr>
            <a:picLocks noGrp="1"/>
          </p:cNvPicPr>
          <p:nvPr>
            <p:ph idx="1"/>
          </p:nvPr>
        </p:nvPicPr>
        <p:blipFill>
          <a:blip r:embed="rId2" cstate="print"/>
          <a:stretch>
            <a:fillRect/>
          </a:stretch>
        </p:blipFill>
        <p:spPr>
          <a:xfrm>
            <a:off x="2724665" y="1825625"/>
            <a:ext cx="6742670" cy="4351338"/>
          </a:xfrm>
          <a:prstGeom prst="rect">
            <a:avLst/>
          </a:prstGeom>
        </p:spPr>
      </p:pic>
    </p:spTree>
    <p:extLst>
      <p:ext uri="{BB962C8B-B14F-4D97-AF65-F5344CB8AC3E}">
        <p14:creationId xmlns:p14="http://schemas.microsoft.com/office/powerpoint/2010/main" val="446476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3B821-DC3C-493A-AD76-E26EFD212B72}"/>
              </a:ext>
            </a:extLst>
          </p:cNvPr>
          <p:cNvSpPr>
            <a:spLocks noGrp="1"/>
          </p:cNvSpPr>
          <p:nvPr>
            <p:ph type="title"/>
          </p:nvPr>
        </p:nvSpPr>
        <p:spPr/>
        <p:txBody>
          <a:bodyPr/>
          <a:lstStyle/>
          <a:p>
            <a:r>
              <a:rPr lang="en-US" dirty="0"/>
              <a:t>The Selection Process</a:t>
            </a:r>
            <a:endParaRPr lang="en-IN" dirty="0"/>
          </a:p>
        </p:txBody>
      </p:sp>
      <p:sp>
        <p:nvSpPr>
          <p:cNvPr id="3" name="Content Placeholder 2">
            <a:extLst>
              <a:ext uri="{FF2B5EF4-FFF2-40B4-BE49-F238E27FC236}">
                <a16:creationId xmlns:a16="http://schemas.microsoft.com/office/drawing/2014/main" id="{75065C2B-7019-47E6-A88E-A95F7E77F01A}"/>
              </a:ext>
            </a:extLst>
          </p:cNvPr>
          <p:cNvSpPr>
            <a:spLocks noGrp="1"/>
          </p:cNvSpPr>
          <p:nvPr>
            <p:ph idx="1"/>
          </p:nvPr>
        </p:nvSpPr>
        <p:spPr/>
        <p:txBody>
          <a:bodyPr/>
          <a:lstStyle/>
          <a:p>
            <a:pPr marL="0" indent="0">
              <a:buNone/>
            </a:pPr>
            <a:r>
              <a:rPr lang="en-US" dirty="0"/>
              <a:t>INTRODUCTION :</a:t>
            </a:r>
          </a:p>
          <a:p>
            <a:pPr marL="0" indent="0">
              <a:buNone/>
            </a:pPr>
            <a:r>
              <a:rPr lang="en-US" dirty="0"/>
              <a:t>Selection activities follow a standard pattern, beginning with an initial screening interview and concluding with the final employment decision. The Selection process typically consists of eight steps : </a:t>
            </a:r>
          </a:p>
          <a:p>
            <a:pPr marL="0" indent="0">
              <a:buNone/>
            </a:pPr>
            <a:r>
              <a:rPr lang="en-US" dirty="0"/>
              <a:t>1.INITIAL SCREENING : The initial screening is, in  effect, a two step procedure </a:t>
            </a:r>
          </a:p>
          <a:p>
            <a:pPr marL="514350" indent="-514350">
              <a:buAutoNum type="alphaLcParenR"/>
            </a:pPr>
            <a:r>
              <a:rPr lang="en-US" dirty="0"/>
              <a:t>Screening Inquiries and </a:t>
            </a:r>
          </a:p>
          <a:p>
            <a:pPr marL="514350" indent="-514350">
              <a:buAutoNum type="alphaLcParenR"/>
            </a:pPr>
            <a:r>
              <a:rPr lang="en-US" dirty="0"/>
              <a:t>Screening interviews. </a:t>
            </a:r>
            <a:endParaRPr lang="en-IN" dirty="0"/>
          </a:p>
        </p:txBody>
      </p:sp>
    </p:spTree>
    <p:extLst>
      <p:ext uri="{BB962C8B-B14F-4D97-AF65-F5344CB8AC3E}">
        <p14:creationId xmlns:p14="http://schemas.microsoft.com/office/powerpoint/2010/main" val="29913272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A9610-0347-4415-BEAA-13E4EE39331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E728190-799E-4B90-9281-CF7043CED88B}"/>
              </a:ext>
            </a:extLst>
          </p:cNvPr>
          <p:cNvSpPr>
            <a:spLocks noGrp="1"/>
          </p:cNvSpPr>
          <p:nvPr>
            <p:ph idx="1"/>
          </p:nvPr>
        </p:nvSpPr>
        <p:spPr/>
        <p:txBody>
          <a:bodyPr/>
          <a:lstStyle/>
          <a:p>
            <a:pPr marL="0" indent="0">
              <a:buNone/>
            </a:pPr>
            <a:r>
              <a:rPr lang="en-US" dirty="0"/>
              <a:t>a) Screening Inquiries : </a:t>
            </a:r>
          </a:p>
          <a:p>
            <a:r>
              <a:rPr lang="en-US" dirty="0"/>
              <a:t>If the company’s recruiting effort has been successful, they will have a pool of potential applicants.</a:t>
            </a:r>
          </a:p>
          <a:p>
            <a:r>
              <a:rPr lang="en-US" dirty="0"/>
              <a:t>The organization can eliminate some of these respondents based on the job description and job specification.</a:t>
            </a:r>
          </a:p>
          <a:p>
            <a:pPr marL="0" indent="0">
              <a:buNone/>
            </a:pPr>
            <a:r>
              <a:rPr lang="en-US" dirty="0"/>
              <a:t>b) Screening Interviews :</a:t>
            </a:r>
          </a:p>
          <a:p>
            <a:r>
              <a:rPr lang="en-US" dirty="0"/>
              <a:t>The screening interview is also an excellent opportunity for HRM to describe the job in detail so the candidates can consider if they are really serious about applying. </a:t>
            </a:r>
            <a:endParaRPr lang="en-IN" dirty="0"/>
          </a:p>
        </p:txBody>
      </p:sp>
    </p:spTree>
    <p:extLst>
      <p:ext uri="{BB962C8B-B14F-4D97-AF65-F5344CB8AC3E}">
        <p14:creationId xmlns:p14="http://schemas.microsoft.com/office/powerpoint/2010/main" val="5471595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0A35B-61F3-42E1-8CF9-5E8A93859AF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CA1BBE5-62ED-41AA-91AF-9C03B8CF5B45}"/>
              </a:ext>
            </a:extLst>
          </p:cNvPr>
          <p:cNvSpPr>
            <a:spLocks noGrp="1"/>
          </p:cNvSpPr>
          <p:nvPr>
            <p:ph idx="1"/>
          </p:nvPr>
        </p:nvSpPr>
        <p:spPr/>
        <p:txBody>
          <a:bodyPr/>
          <a:lstStyle/>
          <a:p>
            <a:r>
              <a:rPr lang="en-US" dirty="0"/>
              <a:t>Phone interviews are efficient ways to hold screening interviews.</a:t>
            </a:r>
          </a:p>
          <a:p>
            <a:r>
              <a:rPr lang="en-US" dirty="0"/>
              <a:t>Listen for energy and enthusiasm in their voice, and remember to project the company culture or employment ‘’brand”. The candidate is evaluating you and the organization too.</a:t>
            </a:r>
          </a:p>
          <a:p>
            <a:r>
              <a:rPr lang="en-US" dirty="0"/>
              <a:t>Be sure to tell them when the next step will occur and what to expect.</a:t>
            </a:r>
          </a:p>
          <a:p>
            <a:endParaRPr lang="en-IN" dirty="0"/>
          </a:p>
        </p:txBody>
      </p:sp>
    </p:spTree>
    <p:extLst>
      <p:ext uri="{BB962C8B-B14F-4D97-AF65-F5344CB8AC3E}">
        <p14:creationId xmlns:p14="http://schemas.microsoft.com/office/powerpoint/2010/main" val="10046454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8FCE9-C6A5-48EA-9DE1-2EBB28736FA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0DE65E3-C5F0-4F49-BA24-2481E9C0E66C}"/>
              </a:ext>
            </a:extLst>
          </p:cNvPr>
          <p:cNvSpPr>
            <a:spLocks noGrp="1"/>
          </p:cNvSpPr>
          <p:nvPr>
            <p:ph idx="1"/>
          </p:nvPr>
        </p:nvSpPr>
        <p:spPr/>
        <p:txBody>
          <a:bodyPr/>
          <a:lstStyle/>
          <a:p>
            <a:pPr marL="0" indent="0">
              <a:buNone/>
            </a:pPr>
            <a:r>
              <a:rPr lang="en-US" dirty="0"/>
              <a:t>2. COMPLETING THE APPLICATION FORM : After the phone screening interview, applicants may be asked to complete the organizations application form. </a:t>
            </a:r>
          </a:p>
          <a:p>
            <a:r>
              <a:rPr lang="en-US" dirty="0"/>
              <a:t>Briefing only the applicants name, address, and telephone number.</a:t>
            </a:r>
          </a:p>
          <a:p>
            <a:r>
              <a:rPr lang="en-US" dirty="0"/>
              <a:t>Most organizations, on the other hand, may want a more comprehensive employment profile.</a:t>
            </a:r>
          </a:p>
          <a:p>
            <a:r>
              <a:rPr lang="en-US" dirty="0"/>
              <a:t> In general terms, the application form gives a job-performance related synopsis of applicants life, skills and accomplishments.   </a:t>
            </a:r>
          </a:p>
        </p:txBody>
      </p:sp>
    </p:spTree>
    <p:extLst>
      <p:ext uri="{BB962C8B-B14F-4D97-AF65-F5344CB8AC3E}">
        <p14:creationId xmlns:p14="http://schemas.microsoft.com/office/powerpoint/2010/main" val="30918087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B2421-18D9-4A27-8F27-6972B862D33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8B29FA0-D9A2-4143-9F13-E8072B6D1884}"/>
              </a:ext>
            </a:extLst>
          </p:cNvPr>
          <p:cNvSpPr>
            <a:spLocks noGrp="1"/>
          </p:cNvSpPr>
          <p:nvPr>
            <p:ph idx="1"/>
          </p:nvPr>
        </p:nvSpPr>
        <p:spPr/>
        <p:txBody>
          <a:bodyPr/>
          <a:lstStyle/>
          <a:p>
            <a:pPr marL="0" indent="0">
              <a:buNone/>
            </a:pPr>
            <a:r>
              <a:rPr lang="en-US" dirty="0"/>
              <a:t>3. PRE EMPLOYMENT TESTING : </a:t>
            </a:r>
          </a:p>
          <a:p>
            <a:r>
              <a:rPr lang="en-US" dirty="0"/>
              <a:t>Preemployment tests are quite helpful in predicting who will be successful on the job.</a:t>
            </a:r>
          </a:p>
          <a:p>
            <a:r>
              <a:rPr lang="en-US" dirty="0"/>
              <a:t>Literally hundreds of tests can serve as selection tools.</a:t>
            </a:r>
          </a:p>
          <a:p>
            <a:r>
              <a:rPr lang="en-US" dirty="0"/>
              <a:t>They can measure intellect, spatial ability ( the capacity to understand, reason and remember the relations among objects or space), perception skills, mechanical comprehensions, motor ability or personal traits.</a:t>
            </a:r>
          </a:p>
          <a:p>
            <a:pPr marL="0" indent="0">
              <a:buNone/>
            </a:pPr>
            <a:endParaRPr lang="en-IN" dirty="0"/>
          </a:p>
        </p:txBody>
      </p:sp>
    </p:spTree>
    <p:extLst>
      <p:ext uri="{BB962C8B-B14F-4D97-AF65-F5344CB8AC3E}">
        <p14:creationId xmlns:p14="http://schemas.microsoft.com/office/powerpoint/2010/main" val="40474067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1DC6A-2ACF-43AD-8EAC-C832BC0D41C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549FDC5-2A9C-4667-B37E-97D01260FB87}"/>
              </a:ext>
            </a:extLst>
          </p:cNvPr>
          <p:cNvSpPr>
            <a:spLocks noGrp="1"/>
          </p:cNvSpPr>
          <p:nvPr>
            <p:ph idx="1"/>
          </p:nvPr>
        </p:nvSpPr>
        <p:spPr/>
        <p:txBody>
          <a:bodyPr/>
          <a:lstStyle/>
          <a:p>
            <a:pPr marL="0" indent="0">
              <a:buNone/>
            </a:pPr>
            <a:r>
              <a:rPr lang="en-US" dirty="0"/>
              <a:t>4. COMPREHENSIVE INTERVIEWS :</a:t>
            </a:r>
          </a:p>
          <a:p>
            <a:r>
              <a:rPr lang="en-US" dirty="0"/>
              <a:t>A Selection device used to obtain in depth information about a candidate.</a:t>
            </a:r>
          </a:p>
          <a:p>
            <a:r>
              <a:rPr lang="en-US" dirty="0"/>
              <a:t>Applicants who pass the initial screening, application form, and required tests typically receive a comprehensive interview.</a:t>
            </a:r>
          </a:p>
          <a:p>
            <a:r>
              <a:rPr lang="en-US" dirty="0"/>
              <a:t>The comprehensive interview is designed to probe areas not easily addressed by the application form or tests, such as assessing a candidates motivation, values, ability to work under pressure, attitude, and ability to ‘’fit in’’ with the organization culture.  </a:t>
            </a:r>
            <a:endParaRPr lang="en-IN" dirty="0"/>
          </a:p>
          <a:p>
            <a:endParaRPr lang="en-IN" dirty="0"/>
          </a:p>
        </p:txBody>
      </p:sp>
    </p:spTree>
    <p:extLst>
      <p:ext uri="{BB962C8B-B14F-4D97-AF65-F5344CB8AC3E}">
        <p14:creationId xmlns:p14="http://schemas.microsoft.com/office/powerpoint/2010/main" val="38159174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65180-2388-4842-8E7F-2EA05585CDC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2FC6C06-811F-4E40-BE0A-D86D0E1D6BB5}"/>
              </a:ext>
            </a:extLst>
          </p:cNvPr>
          <p:cNvSpPr>
            <a:spLocks noGrp="1"/>
          </p:cNvSpPr>
          <p:nvPr>
            <p:ph idx="1"/>
          </p:nvPr>
        </p:nvSpPr>
        <p:spPr/>
        <p:txBody>
          <a:bodyPr/>
          <a:lstStyle/>
          <a:p>
            <a:pPr marL="0" indent="0">
              <a:buNone/>
            </a:pPr>
            <a:r>
              <a:rPr lang="en-US" dirty="0"/>
              <a:t>5. CONDITIONAL JOB OFFER : </a:t>
            </a:r>
          </a:p>
          <a:p>
            <a:r>
              <a:rPr lang="en-US" dirty="0"/>
              <a:t>If a job applicant has passed each step of the selection process so far, a conditional job offer is usually made.</a:t>
            </a:r>
          </a:p>
          <a:p>
            <a:r>
              <a:rPr lang="en-US" dirty="0"/>
              <a:t>Conditional job offer usually comes from an HRM representative.</a:t>
            </a:r>
          </a:p>
          <a:p>
            <a:r>
              <a:rPr lang="en-US" dirty="0"/>
              <a:t>In essence, the conditional job offer implies that if everything checkouts – such as passing a certain medical, physical or substance abuse test – the conditional nature of the job offer will be removed and the offer will be permanent. </a:t>
            </a:r>
            <a:endParaRPr lang="en-IN" dirty="0"/>
          </a:p>
          <a:p>
            <a:endParaRPr lang="en-IN" dirty="0"/>
          </a:p>
        </p:txBody>
      </p:sp>
    </p:spTree>
    <p:extLst>
      <p:ext uri="{BB962C8B-B14F-4D97-AF65-F5344CB8AC3E}">
        <p14:creationId xmlns:p14="http://schemas.microsoft.com/office/powerpoint/2010/main" val="3483587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8E8D5-7535-44BE-8144-1C9BDA9658AF}"/>
              </a:ext>
            </a:extLst>
          </p:cNvPr>
          <p:cNvSpPr>
            <a:spLocks noGrp="1"/>
          </p:cNvSpPr>
          <p:nvPr>
            <p:ph type="title"/>
          </p:nvPr>
        </p:nvSpPr>
        <p:spPr/>
        <p:txBody>
          <a:bodyPr/>
          <a:lstStyle/>
          <a:p>
            <a:endParaRPr lang="en-IN"/>
          </a:p>
        </p:txBody>
      </p:sp>
      <p:pic>
        <p:nvPicPr>
          <p:cNvPr id="5" name="Content Placeholder 4">
            <a:extLst>
              <a:ext uri="{FF2B5EF4-FFF2-40B4-BE49-F238E27FC236}">
                <a16:creationId xmlns:a16="http://schemas.microsoft.com/office/drawing/2014/main" id="{F9883D04-568B-4B32-ADC3-10908417E36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1200" y="1923777"/>
            <a:ext cx="8229600" cy="4155034"/>
          </a:xfrm>
        </p:spPr>
      </p:pic>
    </p:spTree>
    <p:extLst>
      <p:ext uri="{BB962C8B-B14F-4D97-AF65-F5344CB8AC3E}">
        <p14:creationId xmlns:p14="http://schemas.microsoft.com/office/powerpoint/2010/main" val="17117835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16B34-AF2A-4D77-A928-245543B2BEA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91C2B0B-81C6-46FE-B207-AEF44DB8DDF6}"/>
              </a:ext>
            </a:extLst>
          </p:cNvPr>
          <p:cNvSpPr>
            <a:spLocks noGrp="1"/>
          </p:cNvSpPr>
          <p:nvPr>
            <p:ph idx="1"/>
          </p:nvPr>
        </p:nvSpPr>
        <p:spPr/>
        <p:txBody>
          <a:bodyPr/>
          <a:lstStyle/>
          <a:p>
            <a:pPr marL="0" indent="0">
              <a:buNone/>
            </a:pPr>
            <a:r>
              <a:rPr lang="en-US" dirty="0"/>
              <a:t>6. BACKGROUND INVESTIGATION : </a:t>
            </a:r>
          </a:p>
          <a:p>
            <a:r>
              <a:rPr lang="en-US" dirty="0"/>
              <a:t>Back ground investigations, or reference checks, are intended to verify that information on the application is correct and accurate.</a:t>
            </a:r>
          </a:p>
          <a:p>
            <a:r>
              <a:rPr lang="en-US" dirty="0"/>
              <a:t>Sometimes just notifying applicants that the firm will check all references and former employers is enough to keep them from falsifying any information.</a:t>
            </a:r>
          </a:p>
          <a:p>
            <a:r>
              <a:rPr lang="en-US" dirty="0"/>
              <a:t>HRM must always remember to ask the candidate to sign a waiver giving the organization permission to check court records, references, former employers and education.  </a:t>
            </a:r>
            <a:endParaRPr lang="en-IN" dirty="0"/>
          </a:p>
        </p:txBody>
      </p:sp>
    </p:spTree>
    <p:extLst>
      <p:ext uri="{BB962C8B-B14F-4D97-AF65-F5344CB8AC3E}">
        <p14:creationId xmlns:p14="http://schemas.microsoft.com/office/powerpoint/2010/main" val="3015038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94E9C-11B0-4CEE-842A-3D94806E374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FB3C2EA-BBD3-4659-8791-ED1AD8C35D28}"/>
              </a:ext>
            </a:extLst>
          </p:cNvPr>
          <p:cNvSpPr>
            <a:spLocks noGrp="1"/>
          </p:cNvSpPr>
          <p:nvPr>
            <p:ph idx="1"/>
          </p:nvPr>
        </p:nvSpPr>
        <p:spPr/>
        <p:txBody>
          <a:bodyPr/>
          <a:lstStyle/>
          <a:p>
            <a:pPr marL="0" indent="0">
              <a:buNone/>
            </a:pPr>
            <a:r>
              <a:rPr lang="en-US" dirty="0"/>
              <a:t>7. MEDICAL/PHYSICAL EXAMINATION : </a:t>
            </a:r>
          </a:p>
          <a:p>
            <a:r>
              <a:rPr lang="en-US" dirty="0"/>
              <a:t>An examination to determine an applicants physical fitness for essential job performance.</a:t>
            </a:r>
          </a:p>
          <a:p>
            <a:r>
              <a:rPr lang="en-US" dirty="0"/>
              <a:t>Physical exams can only be used as a selection device to screen out individuals who are unable to physically comply with the requirements of a job.</a:t>
            </a:r>
          </a:p>
          <a:p>
            <a:r>
              <a:rPr lang="en-US" dirty="0"/>
              <a:t>For example, fire fighters must perform activities that require a certain physical condition. Whether it is climbing a ladder, lugging a water- filled four-inch hose, or carrying an injured victim, these individuals must demonstrate that they are fit for the job.   </a:t>
            </a:r>
            <a:endParaRPr lang="en-IN" dirty="0"/>
          </a:p>
        </p:txBody>
      </p:sp>
    </p:spTree>
    <p:extLst>
      <p:ext uri="{BB962C8B-B14F-4D97-AF65-F5344CB8AC3E}">
        <p14:creationId xmlns:p14="http://schemas.microsoft.com/office/powerpoint/2010/main" val="17895295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703E5-7F67-4218-B832-8131C5BDDF7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2409C04-D79C-4860-8354-B1D36B3216F5}"/>
              </a:ext>
            </a:extLst>
          </p:cNvPr>
          <p:cNvSpPr>
            <a:spLocks noGrp="1"/>
          </p:cNvSpPr>
          <p:nvPr>
            <p:ph idx="1"/>
          </p:nvPr>
        </p:nvSpPr>
        <p:spPr/>
        <p:txBody>
          <a:bodyPr/>
          <a:lstStyle/>
          <a:p>
            <a:pPr marL="0" indent="0">
              <a:buNone/>
            </a:pPr>
            <a:r>
              <a:rPr lang="en-US" dirty="0"/>
              <a:t>8. JOB OFFERS : </a:t>
            </a:r>
          </a:p>
          <a:p>
            <a:r>
              <a:rPr lang="en-US" dirty="0"/>
              <a:t>Individuals who perform successfully in the preceding steps are now considered eligible to receive the employment offer. </a:t>
            </a:r>
          </a:p>
          <a:p>
            <a:r>
              <a:rPr lang="en-US" dirty="0"/>
              <a:t>The offer  typically is made by an HRM representative.</a:t>
            </a:r>
            <a:endParaRPr lang="en-IN" dirty="0"/>
          </a:p>
        </p:txBody>
      </p:sp>
    </p:spTree>
    <p:extLst>
      <p:ext uri="{BB962C8B-B14F-4D97-AF65-F5344CB8AC3E}">
        <p14:creationId xmlns:p14="http://schemas.microsoft.com/office/powerpoint/2010/main" val="1344040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0D32C-B23C-4FD1-A1F1-98D3F3FFCD71}"/>
              </a:ext>
            </a:extLst>
          </p:cNvPr>
          <p:cNvSpPr>
            <a:spLocks noGrp="1"/>
          </p:cNvSpPr>
          <p:nvPr>
            <p:ph type="title"/>
          </p:nvPr>
        </p:nvSpPr>
        <p:spPr/>
        <p:txBody>
          <a:bodyPr/>
          <a:lstStyle/>
          <a:p>
            <a:r>
              <a:rPr lang="en-US" dirty="0"/>
              <a:t>Sources of Recruitment</a:t>
            </a:r>
            <a:endParaRPr lang="en-IN" dirty="0"/>
          </a:p>
        </p:txBody>
      </p:sp>
      <p:sp>
        <p:nvSpPr>
          <p:cNvPr id="3" name="Content Placeholder 2">
            <a:extLst>
              <a:ext uri="{FF2B5EF4-FFF2-40B4-BE49-F238E27FC236}">
                <a16:creationId xmlns:a16="http://schemas.microsoft.com/office/drawing/2014/main" id="{F0C12082-A420-4924-81E6-5B8D6B2764E4}"/>
              </a:ext>
            </a:extLst>
          </p:cNvPr>
          <p:cNvSpPr>
            <a:spLocks noGrp="1"/>
          </p:cNvSpPr>
          <p:nvPr>
            <p:ph idx="1"/>
          </p:nvPr>
        </p:nvSpPr>
        <p:spPr/>
        <p:txBody>
          <a:bodyPr>
            <a:normAutofit lnSpcReduction="10000"/>
          </a:bodyPr>
          <a:lstStyle/>
          <a:p>
            <a:pPr marL="0" indent="0">
              <a:buNone/>
            </a:pPr>
            <a:r>
              <a:rPr lang="en-US" dirty="0"/>
              <a:t>Recruitment has two types of sources :</a:t>
            </a:r>
          </a:p>
          <a:p>
            <a:pPr marL="514350" indent="-514350">
              <a:buAutoNum type="arabicPeriod"/>
            </a:pPr>
            <a:r>
              <a:rPr lang="en-US" dirty="0"/>
              <a:t>Internal sources of Recruitment.</a:t>
            </a:r>
          </a:p>
          <a:p>
            <a:pPr marL="514350" indent="-514350">
              <a:buAutoNum type="arabicPeriod"/>
            </a:pPr>
            <a:r>
              <a:rPr lang="en-US" dirty="0"/>
              <a:t>External sources of Recruitment. </a:t>
            </a:r>
          </a:p>
          <a:p>
            <a:pPr marL="0" indent="0">
              <a:buNone/>
            </a:pPr>
            <a:r>
              <a:rPr lang="en-US" dirty="0"/>
              <a:t>       Let we study detail on the above sources of recruitment:</a:t>
            </a:r>
          </a:p>
          <a:p>
            <a:pPr marL="0" indent="0">
              <a:buNone/>
            </a:pPr>
            <a:r>
              <a:rPr lang="en-US" u="sng" dirty="0"/>
              <a:t>INTERNAL SOURCES OF RECRUITMENT </a:t>
            </a:r>
            <a:r>
              <a:rPr lang="en-US" dirty="0"/>
              <a:t>: </a:t>
            </a:r>
          </a:p>
          <a:p>
            <a:pPr marL="0" indent="0">
              <a:buNone/>
            </a:pPr>
            <a:r>
              <a:rPr lang="en-US" dirty="0"/>
              <a:t>Introduction :</a:t>
            </a:r>
          </a:p>
          <a:p>
            <a:r>
              <a:rPr lang="en-US" dirty="0"/>
              <a:t>Recruiting may bring to mind employment agencies and classified ads, but current employees are often the best source of candidates.</a:t>
            </a:r>
          </a:p>
          <a:p>
            <a:pPr marL="0" indent="0">
              <a:buNone/>
            </a:pPr>
            <a:r>
              <a:rPr lang="en-US" dirty="0"/>
              <a:t>   </a:t>
            </a:r>
            <a:endParaRPr lang="en-IN" dirty="0"/>
          </a:p>
        </p:txBody>
      </p:sp>
    </p:spTree>
    <p:extLst>
      <p:ext uri="{BB962C8B-B14F-4D97-AF65-F5344CB8AC3E}">
        <p14:creationId xmlns:p14="http://schemas.microsoft.com/office/powerpoint/2010/main" val="2971837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1102A-1FB1-4256-9F47-DAB77B91F58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084F314-7BD8-4CF8-9DF4-735FD6A3495F}"/>
              </a:ext>
            </a:extLst>
          </p:cNvPr>
          <p:cNvSpPr>
            <a:spLocks noGrp="1"/>
          </p:cNvSpPr>
          <p:nvPr>
            <p:ph idx="1"/>
          </p:nvPr>
        </p:nvSpPr>
        <p:spPr/>
        <p:txBody>
          <a:bodyPr>
            <a:normAutofit lnSpcReduction="10000"/>
          </a:bodyPr>
          <a:lstStyle/>
          <a:p>
            <a:r>
              <a:rPr lang="en-US" dirty="0"/>
              <a:t>Filling open positions with inside candidates has many benefits.</a:t>
            </a:r>
          </a:p>
          <a:p>
            <a:r>
              <a:rPr lang="en-US" dirty="0"/>
              <a:t>First, there is really no substitutes for knowing a candidates strengths and weaknesses. It is often therefore safer to promote employees from within, since your are likely to have a more accurate view of the persons skills. </a:t>
            </a:r>
          </a:p>
          <a:p>
            <a:r>
              <a:rPr lang="en-US" dirty="0"/>
              <a:t>Inside  candidates may also be more committed to the company.</a:t>
            </a:r>
          </a:p>
          <a:p>
            <a:r>
              <a:rPr lang="en-US" dirty="0"/>
              <a:t>Morale may rise if employees see promotions as rewards for loyalty and competence.</a:t>
            </a:r>
          </a:p>
          <a:p>
            <a:r>
              <a:rPr lang="en-US" dirty="0"/>
              <a:t>Inside candidates may also require less orientation and training than outsiders. </a:t>
            </a:r>
            <a:endParaRPr lang="en-IN" dirty="0"/>
          </a:p>
        </p:txBody>
      </p:sp>
    </p:spTree>
    <p:extLst>
      <p:ext uri="{BB962C8B-B14F-4D97-AF65-F5344CB8AC3E}">
        <p14:creationId xmlns:p14="http://schemas.microsoft.com/office/powerpoint/2010/main" val="823083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91303-9420-4C4F-86E9-174045FAFD3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8C2D9CE-1E2A-4FB1-B0F3-BB4473F3BFB8}"/>
              </a:ext>
            </a:extLst>
          </p:cNvPr>
          <p:cNvSpPr>
            <a:spLocks noGrp="1"/>
          </p:cNvSpPr>
          <p:nvPr>
            <p:ph idx="1"/>
          </p:nvPr>
        </p:nvSpPr>
        <p:spPr/>
        <p:txBody>
          <a:bodyPr>
            <a:normAutofit fontScale="92500" lnSpcReduction="10000"/>
          </a:bodyPr>
          <a:lstStyle/>
          <a:p>
            <a:pPr marL="0" indent="0">
              <a:buNone/>
            </a:pPr>
            <a:r>
              <a:rPr lang="en-US" u="sng" dirty="0"/>
              <a:t>Finding Internal Candidates </a:t>
            </a:r>
            <a:r>
              <a:rPr lang="en-US" dirty="0"/>
              <a:t>:</a:t>
            </a:r>
          </a:p>
          <a:p>
            <a:r>
              <a:rPr lang="en-US" dirty="0"/>
              <a:t>To be effective, promotion within requires using job posting , personnel records, and skills banks.</a:t>
            </a:r>
          </a:p>
          <a:p>
            <a:r>
              <a:rPr lang="en-US" dirty="0"/>
              <a:t>Job posting means publicizing the open job to employees (often by literally posting it on bulleting boards or intranets) and listing the jobs attributes ,like qualifications, supervisor, work schedule, and pay rate.</a:t>
            </a:r>
          </a:p>
          <a:p>
            <a:r>
              <a:rPr lang="en-US" dirty="0"/>
              <a:t>Qualifications personnel  inventory tools like those described earlier ( such as computerized skills banks ) are also important.</a:t>
            </a:r>
          </a:p>
          <a:p>
            <a:r>
              <a:rPr lang="en-US" dirty="0"/>
              <a:t>An examination of personnel records may reveal employees who are working in jobs below their educational or skill levels.</a:t>
            </a:r>
          </a:p>
          <a:p>
            <a:pPr marL="0" indent="0">
              <a:buNone/>
            </a:pPr>
            <a:r>
              <a:rPr lang="en-US" dirty="0"/>
              <a:t>	</a:t>
            </a:r>
            <a:endParaRPr lang="en-IN" dirty="0"/>
          </a:p>
        </p:txBody>
      </p:sp>
    </p:spTree>
    <p:extLst>
      <p:ext uri="{BB962C8B-B14F-4D97-AF65-F5344CB8AC3E}">
        <p14:creationId xmlns:p14="http://schemas.microsoft.com/office/powerpoint/2010/main" val="669877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15233-1024-4B17-B68F-937870E345F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E06EB3C-60B2-4C2E-A16E-BA50ADB1D74B}"/>
              </a:ext>
            </a:extLst>
          </p:cNvPr>
          <p:cNvSpPr>
            <a:spLocks noGrp="1"/>
          </p:cNvSpPr>
          <p:nvPr>
            <p:ph idx="1"/>
          </p:nvPr>
        </p:nvSpPr>
        <p:spPr/>
        <p:txBody>
          <a:bodyPr>
            <a:normAutofit lnSpcReduction="10000"/>
          </a:bodyPr>
          <a:lstStyle/>
          <a:p>
            <a:r>
              <a:rPr lang="en-US" dirty="0"/>
              <a:t>It may also reveal persons who have potential for further training or who already have the right background for the open job.</a:t>
            </a:r>
          </a:p>
          <a:p>
            <a:r>
              <a:rPr lang="en-US" dirty="0"/>
              <a:t>Computerized records systems can help ensure that you consider qualified inside candidates for the opening.</a:t>
            </a:r>
          </a:p>
          <a:p>
            <a:pPr marL="0" indent="0">
              <a:buNone/>
            </a:pPr>
            <a:endParaRPr lang="en-US" dirty="0"/>
          </a:p>
          <a:p>
            <a:pPr marL="0" indent="0">
              <a:buNone/>
            </a:pPr>
            <a:r>
              <a:rPr lang="en-US" u="sng" dirty="0"/>
              <a:t>Rehiring</a:t>
            </a:r>
            <a:r>
              <a:rPr lang="en-US" dirty="0"/>
              <a:t>:</a:t>
            </a:r>
          </a:p>
          <a:p>
            <a:r>
              <a:rPr lang="en-US" dirty="0"/>
              <a:t>Rehiring former employees has its pros and cons.</a:t>
            </a:r>
          </a:p>
          <a:p>
            <a:pPr marL="0" indent="0">
              <a:buNone/>
            </a:pPr>
            <a:r>
              <a:rPr lang="en-US" dirty="0"/>
              <a:t>On the plus side, former employees are known quantities  (more or less), and are already familiar with the company’s culture, style, and ways of doing things.</a:t>
            </a:r>
            <a:endParaRPr lang="en-IN" dirty="0"/>
          </a:p>
        </p:txBody>
      </p:sp>
    </p:spTree>
    <p:extLst>
      <p:ext uri="{BB962C8B-B14F-4D97-AF65-F5344CB8AC3E}">
        <p14:creationId xmlns:p14="http://schemas.microsoft.com/office/powerpoint/2010/main" val="15316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B8A84-C931-461B-AD7B-02904474653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EE419B4-D203-4523-AB4C-CF2A6FCD12A9}"/>
              </a:ext>
            </a:extLst>
          </p:cNvPr>
          <p:cNvSpPr>
            <a:spLocks noGrp="1"/>
          </p:cNvSpPr>
          <p:nvPr>
            <p:ph idx="1"/>
          </p:nvPr>
        </p:nvSpPr>
        <p:spPr/>
        <p:txBody>
          <a:bodyPr>
            <a:normAutofit lnSpcReduction="10000"/>
          </a:bodyPr>
          <a:lstStyle/>
          <a:p>
            <a:r>
              <a:rPr lang="en-US" dirty="0"/>
              <a:t>On the other hand, employees who were let go may return with less – than- positive attitudes. </a:t>
            </a:r>
          </a:p>
          <a:p>
            <a:r>
              <a:rPr lang="en-US" dirty="0"/>
              <a:t>And hiring former employees who left for greener pastures back into better positions may signal your current employees that the best way to get ahead is to leave the firm.</a:t>
            </a:r>
          </a:p>
          <a:p>
            <a:pPr marL="0" indent="0">
              <a:buNone/>
            </a:pPr>
            <a:r>
              <a:rPr lang="en-US" u="sng" dirty="0"/>
              <a:t>Succession Planning </a:t>
            </a:r>
            <a:r>
              <a:rPr lang="en-US" dirty="0"/>
              <a:t>: </a:t>
            </a:r>
          </a:p>
          <a:p>
            <a:pPr marL="0" indent="0">
              <a:buNone/>
            </a:pPr>
            <a:r>
              <a:rPr lang="en-US" dirty="0"/>
              <a:t>Succession planning entails three steps :</a:t>
            </a:r>
          </a:p>
          <a:p>
            <a:pPr marL="0" indent="0">
              <a:buNone/>
            </a:pPr>
            <a:r>
              <a:rPr lang="en-US" dirty="0"/>
              <a:t>1.Identifying and analyzing key jobs,</a:t>
            </a:r>
          </a:p>
          <a:p>
            <a:pPr marL="0" indent="0">
              <a:buNone/>
            </a:pPr>
            <a:r>
              <a:rPr lang="en-US" dirty="0"/>
              <a:t>2.Creating and assessing candidates and</a:t>
            </a:r>
          </a:p>
          <a:p>
            <a:pPr marL="0" indent="0">
              <a:buNone/>
            </a:pPr>
            <a:r>
              <a:rPr lang="en-US" dirty="0"/>
              <a:t>3.Selecting those who will fill the key positions. </a:t>
            </a:r>
          </a:p>
          <a:p>
            <a:pPr marL="0" indent="0">
              <a:buNone/>
            </a:pPr>
            <a:endParaRPr lang="en-IN" dirty="0"/>
          </a:p>
        </p:txBody>
      </p:sp>
    </p:spTree>
    <p:extLst>
      <p:ext uri="{BB962C8B-B14F-4D97-AF65-F5344CB8AC3E}">
        <p14:creationId xmlns:p14="http://schemas.microsoft.com/office/powerpoint/2010/main" val="3540564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 name="Footer Placeholder 1">
            <a:extLst>
              <a:ext uri="{FF2B5EF4-FFF2-40B4-BE49-F238E27FC236}">
                <a16:creationId xmlns:a16="http://schemas.microsoft.com/office/drawing/2014/main" id="{B7F7B2FE-8A83-46BC-8017-EE4E3D8EBB24}"/>
              </a:ext>
            </a:extLst>
          </p:cNvPr>
          <p:cNvSpPr>
            <a:spLocks noGrp="1"/>
          </p:cNvSpPr>
          <p:nvPr>
            <p:ph type="ftr" sz="quarter" idx="10"/>
          </p:nvPr>
        </p:nvSpPr>
        <p:spPr/>
        <p:txBody>
          <a:bodyPr/>
          <a:lstStyle/>
          <a:p>
            <a:r>
              <a:rPr lang="en-US" altLang="en-US"/>
              <a:t>Copyright </a:t>
            </a:r>
            <a:r>
              <a:rPr lang="en-US" altLang="en-US">
                <a:cs typeface="Arial" panose="020B0604020202020204" pitchFamily="34" charset="0"/>
              </a:rPr>
              <a:t>© </a:t>
            </a:r>
            <a:r>
              <a:rPr lang="en-US" altLang="en-US"/>
              <a:t>2012 by Cengage Learning. All rights reserved.</a:t>
            </a:r>
          </a:p>
        </p:txBody>
      </p:sp>
      <p:sp>
        <p:nvSpPr>
          <p:cNvPr id="15" name="Slide Number Placeholder 2">
            <a:extLst>
              <a:ext uri="{FF2B5EF4-FFF2-40B4-BE49-F238E27FC236}">
                <a16:creationId xmlns:a16="http://schemas.microsoft.com/office/drawing/2014/main" id="{F5C99F55-23E6-495A-9CEC-3ECBE42310BF}"/>
              </a:ext>
            </a:extLst>
          </p:cNvPr>
          <p:cNvSpPr>
            <a:spLocks noGrp="1"/>
          </p:cNvSpPr>
          <p:nvPr>
            <p:ph type="sldNum" sz="quarter" idx="11"/>
          </p:nvPr>
        </p:nvSpPr>
        <p:spPr/>
        <p:txBody>
          <a:bodyPr/>
          <a:lstStyle/>
          <a:p>
            <a:r>
              <a:rPr lang="en-US" altLang="en-US"/>
              <a:t>7- </a:t>
            </a:r>
            <a:fld id="{B94DC7C6-CEE0-4C42-97BD-8E21E8562979}" type="slidenum">
              <a:rPr lang="en-US" altLang="en-US"/>
              <a:pPr/>
              <a:t>9</a:t>
            </a:fld>
            <a:endParaRPr lang="en-US" altLang="en-US"/>
          </a:p>
        </p:txBody>
      </p:sp>
      <p:sp>
        <p:nvSpPr>
          <p:cNvPr id="14338" name="Rectangle 2">
            <a:extLst>
              <a:ext uri="{FF2B5EF4-FFF2-40B4-BE49-F238E27FC236}">
                <a16:creationId xmlns:a16="http://schemas.microsoft.com/office/drawing/2014/main" id="{9278E82A-DEB2-4192-8D62-97C9AF5CF382}"/>
              </a:ext>
            </a:extLst>
          </p:cNvPr>
          <p:cNvSpPr>
            <a:spLocks noGrp="1" noChangeArrowheads="1"/>
          </p:cNvSpPr>
          <p:nvPr>
            <p:ph type="title" idx="4294967295"/>
          </p:nvPr>
        </p:nvSpPr>
        <p:spPr>
          <a:xfrm>
            <a:off x="1968501" y="103188"/>
            <a:ext cx="8226425" cy="1143000"/>
          </a:xfrm>
        </p:spPr>
        <p:txBody>
          <a:bodyPr/>
          <a:lstStyle/>
          <a:p>
            <a:pPr>
              <a:spcBef>
                <a:spcPct val="20000"/>
              </a:spcBef>
            </a:pPr>
            <a:r>
              <a:rPr lang="en-US" altLang="en-US" dirty="0"/>
              <a:t> External Sources of Recruiting</a:t>
            </a:r>
            <a:r>
              <a:rPr lang="en-US" altLang="en-US" sz="2400" dirty="0"/>
              <a:t> </a:t>
            </a:r>
          </a:p>
        </p:txBody>
      </p:sp>
      <p:sp>
        <p:nvSpPr>
          <p:cNvPr id="446468" name="Text Box 4">
            <a:extLst>
              <a:ext uri="{FF2B5EF4-FFF2-40B4-BE49-F238E27FC236}">
                <a16:creationId xmlns:a16="http://schemas.microsoft.com/office/drawing/2014/main" id="{B2B0CE1C-923E-4E4B-BB25-D4C93194A3A4}"/>
              </a:ext>
            </a:extLst>
          </p:cNvPr>
          <p:cNvSpPr txBox="1">
            <a:spLocks noChangeArrowheads="1"/>
          </p:cNvSpPr>
          <p:nvPr/>
        </p:nvSpPr>
        <p:spPr bwMode="auto">
          <a:xfrm>
            <a:off x="1905001" y="1676401"/>
            <a:ext cx="2479675" cy="835025"/>
          </a:xfrm>
          <a:prstGeom prst="rect">
            <a:avLst/>
          </a:prstGeom>
          <a:solidFill>
            <a:schemeClr val="accent1"/>
          </a:solidFill>
          <a:ln w="12700">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t>Word of </a:t>
            </a:r>
            <a:br>
              <a:rPr lang="en-US" altLang="en-US" sz="2400"/>
            </a:br>
            <a:r>
              <a:rPr lang="en-US" altLang="en-US" sz="2400"/>
              <a:t>mouth</a:t>
            </a:r>
          </a:p>
        </p:txBody>
      </p:sp>
      <p:sp>
        <p:nvSpPr>
          <p:cNvPr id="446469" name="Text Box 5">
            <a:extLst>
              <a:ext uri="{FF2B5EF4-FFF2-40B4-BE49-F238E27FC236}">
                <a16:creationId xmlns:a16="http://schemas.microsoft.com/office/drawing/2014/main" id="{FA4074BE-22C0-4B2E-BA8B-BD0CFE9C5292}"/>
              </a:ext>
            </a:extLst>
          </p:cNvPr>
          <p:cNvSpPr txBox="1">
            <a:spLocks noChangeArrowheads="1"/>
          </p:cNvSpPr>
          <p:nvPr/>
        </p:nvSpPr>
        <p:spPr bwMode="auto">
          <a:xfrm>
            <a:off x="4800600" y="1676401"/>
            <a:ext cx="2298700" cy="836613"/>
          </a:xfrm>
          <a:prstGeom prst="rect">
            <a:avLst/>
          </a:prstGeom>
          <a:solidFill>
            <a:schemeClr val="accent1"/>
          </a:solidFill>
          <a:ln w="12700">
            <a:solidFill>
              <a:schemeClr val="tx1"/>
            </a:solidFill>
            <a:miter lim="800000"/>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t>Advertisements</a:t>
            </a:r>
          </a:p>
        </p:txBody>
      </p:sp>
      <p:sp>
        <p:nvSpPr>
          <p:cNvPr id="446470" name="Text Box 6">
            <a:extLst>
              <a:ext uri="{FF2B5EF4-FFF2-40B4-BE49-F238E27FC236}">
                <a16:creationId xmlns:a16="http://schemas.microsoft.com/office/drawing/2014/main" id="{0233801D-5632-48DB-A2B2-A1155A716946}"/>
              </a:ext>
            </a:extLst>
          </p:cNvPr>
          <p:cNvSpPr txBox="1">
            <a:spLocks noChangeArrowheads="1"/>
          </p:cNvSpPr>
          <p:nvPr/>
        </p:nvSpPr>
        <p:spPr bwMode="auto">
          <a:xfrm>
            <a:off x="7543800" y="1676401"/>
            <a:ext cx="2895600" cy="1628775"/>
          </a:xfrm>
          <a:prstGeom prst="rect">
            <a:avLst/>
          </a:prstGeom>
          <a:solidFill>
            <a:schemeClr val="accent1"/>
          </a:solidFill>
          <a:ln w="12700">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algn="l" eaLnBrk="1" hangingPunct="1"/>
            <a:r>
              <a:rPr lang="en-US" altLang="en-US" sz="2000"/>
              <a:t>Employment agencies</a:t>
            </a:r>
          </a:p>
          <a:p>
            <a:pPr algn="l" eaLnBrk="1" hangingPunct="1">
              <a:buFontTx/>
              <a:buChar char="•"/>
            </a:pPr>
            <a:r>
              <a:rPr lang="en-US" altLang="en-US" sz="2000"/>
              <a:t>Private</a:t>
            </a:r>
          </a:p>
          <a:p>
            <a:pPr algn="l" eaLnBrk="1" hangingPunct="1">
              <a:buFontTx/>
              <a:buChar char="•"/>
            </a:pPr>
            <a:r>
              <a:rPr lang="en-US" altLang="en-US" sz="2000"/>
              <a:t>Public</a:t>
            </a:r>
          </a:p>
          <a:p>
            <a:pPr algn="l" eaLnBrk="1" hangingPunct="1">
              <a:buFontTx/>
              <a:buChar char="•"/>
            </a:pPr>
            <a:r>
              <a:rPr lang="en-US" altLang="en-US" sz="2000"/>
              <a:t>Executive search firms/headhunters</a:t>
            </a:r>
          </a:p>
        </p:txBody>
      </p:sp>
      <p:sp>
        <p:nvSpPr>
          <p:cNvPr id="446473" name="Text Box 9">
            <a:extLst>
              <a:ext uri="{FF2B5EF4-FFF2-40B4-BE49-F238E27FC236}">
                <a16:creationId xmlns:a16="http://schemas.microsoft.com/office/drawing/2014/main" id="{FB1D403C-A07E-4A75-A3AD-83234880C1A4}"/>
              </a:ext>
            </a:extLst>
          </p:cNvPr>
          <p:cNvSpPr txBox="1">
            <a:spLocks noChangeArrowheads="1"/>
          </p:cNvSpPr>
          <p:nvPr/>
        </p:nvSpPr>
        <p:spPr bwMode="auto">
          <a:xfrm>
            <a:off x="2133601" y="4648200"/>
            <a:ext cx="1604963" cy="1200150"/>
          </a:xfrm>
          <a:prstGeom prst="rect">
            <a:avLst/>
          </a:prstGeom>
          <a:solidFill>
            <a:schemeClr val="accent1"/>
          </a:solidFill>
          <a:ln w="12700">
            <a:solidFill>
              <a:schemeClr val="tx1"/>
            </a:solidFill>
            <a:miter lim="800000"/>
            <a:headEnd/>
            <a:tailEnd/>
          </a:ln>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t>College </a:t>
            </a:r>
            <a:br>
              <a:rPr lang="en-US" altLang="en-US" sz="2400"/>
            </a:br>
            <a:r>
              <a:rPr lang="en-US" altLang="en-US" sz="2400"/>
              <a:t>placement</a:t>
            </a:r>
          </a:p>
          <a:p>
            <a:pPr eaLnBrk="1" hangingPunct="1"/>
            <a:r>
              <a:rPr lang="en-US" altLang="en-US" sz="2400"/>
              <a:t>offices</a:t>
            </a:r>
          </a:p>
        </p:txBody>
      </p:sp>
      <p:sp>
        <p:nvSpPr>
          <p:cNvPr id="446474" name="Text Box 10">
            <a:extLst>
              <a:ext uri="{FF2B5EF4-FFF2-40B4-BE49-F238E27FC236}">
                <a16:creationId xmlns:a16="http://schemas.microsoft.com/office/drawing/2014/main" id="{40C9D085-8D3C-4290-9C1B-01D4F9438B6C}"/>
              </a:ext>
            </a:extLst>
          </p:cNvPr>
          <p:cNvSpPr txBox="1">
            <a:spLocks noChangeArrowheads="1"/>
          </p:cNvSpPr>
          <p:nvPr/>
        </p:nvSpPr>
        <p:spPr bwMode="auto">
          <a:xfrm>
            <a:off x="8229600" y="4648201"/>
            <a:ext cx="1752600" cy="1190625"/>
          </a:xfrm>
          <a:prstGeom prst="rect">
            <a:avLst/>
          </a:prstGeom>
          <a:solidFill>
            <a:schemeClr val="accent1"/>
          </a:solidFill>
          <a:ln w="12700">
            <a:solidFill>
              <a:schemeClr val="tx1"/>
            </a:solidFill>
            <a:miter lim="800000"/>
            <a:headEnd/>
            <a:tailEnd/>
          </a:ln>
        </p:spPr>
        <p:txBody>
          <a:bodyPr wrap="none"/>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br>
              <a:rPr lang="en-US" altLang="en-US" sz="1000"/>
            </a:br>
            <a:r>
              <a:rPr lang="en-US" altLang="en-US" sz="2400"/>
              <a:t>Electronic </a:t>
            </a:r>
            <a:br>
              <a:rPr lang="en-US" altLang="en-US" sz="2400"/>
            </a:br>
            <a:r>
              <a:rPr lang="en-US" altLang="en-US" sz="2400"/>
              <a:t>recruiting</a:t>
            </a:r>
            <a:br>
              <a:rPr lang="en-US" altLang="en-US" sz="2400"/>
            </a:br>
            <a:endParaRPr lang="en-US" altLang="en-US" sz="1000"/>
          </a:p>
        </p:txBody>
      </p:sp>
      <p:sp>
        <p:nvSpPr>
          <p:cNvPr id="14346" name="Line 11">
            <a:extLst>
              <a:ext uri="{FF2B5EF4-FFF2-40B4-BE49-F238E27FC236}">
                <a16:creationId xmlns:a16="http://schemas.microsoft.com/office/drawing/2014/main" id="{E3FEA1BD-A419-4BFF-83C9-A9432C17BB9E}"/>
              </a:ext>
            </a:extLst>
          </p:cNvPr>
          <p:cNvSpPr>
            <a:spLocks noChangeShapeType="1"/>
          </p:cNvSpPr>
          <p:nvPr/>
        </p:nvSpPr>
        <p:spPr bwMode="auto">
          <a:xfrm flipH="1" flipV="1">
            <a:off x="3962401" y="2590800"/>
            <a:ext cx="1128713" cy="8001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14347" name="Line 12">
            <a:extLst>
              <a:ext uri="{FF2B5EF4-FFF2-40B4-BE49-F238E27FC236}">
                <a16:creationId xmlns:a16="http://schemas.microsoft.com/office/drawing/2014/main" id="{0CBEB4F3-130C-414E-8285-5EE3FA0BB6E7}"/>
              </a:ext>
            </a:extLst>
          </p:cNvPr>
          <p:cNvSpPr>
            <a:spLocks noChangeShapeType="1"/>
          </p:cNvSpPr>
          <p:nvPr/>
        </p:nvSpPr>
        <p:spPr bwMode="auto">
          <a:xfrm flipH="1" flipV="1">
            <a:off x="5943601" y="2590801"/>
            <a:ext cx="61913" cy="633413"/>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14348" name="Line 13">
            <a:extLst>
              <a:ext uri="{FF2B5EF4-FFF2-40B4-BE49-F238E27FC236}">
                <a16:creationId xmlns:a16="http://schemas.microsoft.com/office/drawing/2014/main" id="{4743562C-625E-4FCB-8FE1-080C25CB510B}"/>
              </a:ext>
            </a:extLst>
          </p:cNvPr>
          <p:cNvSpPr>
            <a:spLocks noChangeShapeType="1"/>
          </p:cNvSpPr>
          <p:nvPr/>
        </p:nvSpPr>
        <p:spPr bwMode="auto">
          <a:xfrm flipV="1">
            <a:off x="6781800" y="2667000"/>
            <a:ext cx="609600" cy="6858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14351" name="Line 16">
            <a:extLst>
              <a:ext uri="{FF2B5EF4-FFF2-40B4-BE49-F238E27FC236}">
                <a16:creationId xmlns:a16="http://schemas.microsoft.com/office/drawing/2014/main" id="{8F45EF40-571E-4748-B982-B7534C4A7373}"/>
              </a:ext>
            </a:extLst>
          </p:cNvPr>
          <p:cNvSpPr>
            <a:spLocks noChangeShapeType="1"/>
          </p:cNvSpPr>
          <p:nvPr/>
        </p:nvSpPr>
        <p:spPr bwMode="auto">
          <a:xfrm flipH="1">
            <a:off x="3962401" y="4381501"/>
            <a:ext cx="1585913" cy="75247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14352" name="Line 17">
            <a:extLst>
              <a:ext uri="{FF2B5EF4-FFF2-40B4-BE49-F238E27FC236}">
                <a16:creationId xmlns:a16="http://schemas.microsoft.com/office/drawing/2014/main" id="{E7FFF0A9-5FBB-4C22-AF87-270D5B02E4CE}"/>
              </a:ext>
            </a:extLst>
          </p:cNvPr>
          <p:cNvSpPr>
            <a:spLocks noChangeShapeType="1"/>
          </p:cNvSpPr>
          <p:nvPr/>
        </p:nvSpPr>
        <p:spPr bwMode="auto">
          <a:xfrm>
            <a:off x="6615114" y="4457701"/>
            <a:ext cx="1538287" cy="67627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446467" name="Oval 3">
            <a:extLst>
              <a:ext uri="{FF2B5EF4-FFF2-40B4-BE49-F238E27FC236}">
                <a16:creationId xmlns:a16="http://schemas.microsoft.com/office/drawing/2014/main" id="{5EF0E1E7-E1FF-46C3-A7B0-369E188DCD48}"/>
              </a:ext>
            </a:extLst>
          </p:cNvPr>
          <p:cNvSpPr>
            <a:spLocks noChangeArrowheads="1"/>
          </p:cNvSpPr>
          <p:nvPr/>
        </p:nvSpPr>
        <p:spPr bwMode="auto">
          <a:xfrm>
            <a:off x="4953000" y="3276600"/>
            <a:ext cx="1981200" cy="1371600"/>
          </a:xfrm>
          <a:prstGeom prst="ellipse">
            <a:avLst/>
          </a:prstGeom>
          <a:solidFill>
            <a:srgbClr val="CED98D"/>
          </a:solidFill>
          <a:ln w="9525">
            <a:round/>
            <a:headEnd/>
            <a:tailEnd/>
          </a:ln>
          <a:scene3d>
            <a:camera prst="legacyObliqueTopLeft"/>
            <a:lightRig rig="legacyFlat3" dir="t"/>
          </a:scene3d>
          <a:sp3d extrusionH="430200" prstMaterial="legacyMatte">
            <a:bevelT w="13500" h="13500" prst="angle"/>
            <a:bevelB w="13500" h="13500" prst="angle"/>
            <a:extrusionClr>
              <a:srgbClr val="00CCFF"/>
            </a:extrusionClr>
            <a:contourClr>
              <a:srgbClr val="CED98D"/>
            </a:contourClr>
          </a:sp3d>
        </p:spPr>
        <p:txBody>
          <a:bodyPr wrap="none" anchor="ctr">
            <a:flatTx/>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solidFill>
                  <a:schemeClr val="bg1"/>
                </a:solidFill>
              </a:rPr>
              <a:t>Techniques</a:t>
            </a:r>
          </a:p>
          <a:p>
            <a:pPr eaLnBrk="1" hangingPunct="1"/>
            <a:r>
              <a:rPr lang="en-US" altLang="en-US" sz="2000" b="1">
                <a:solidFill>
                  <a:schemeClr val="bg1"/>
                </a:solidFill>
              </a:rPr>
              <a:t>for </a:t>
            </a:r>
          </a:p>
          <a:p>
            <a:pPr eaLnBrk="1" hangingPunct="1"/>
            <a:r>
              <a:rPr lang="en-US" altLang="en-US" sz="2000" b="1">
                <a:solidFill>
                  <a:schemeClr val="bg1"/>
                </a:solidFill>
              </a:rPr>
              <a:t>Recruiting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46467"/>
                                        </p:tgtEl>
                                        <p:attrNameLst>
                                          <p:attrName>style.visibility</p:attrName>
                                        </p:attrNameLst>
                                      </p:cBhvr>
                                      <p:to>
                                        <p:strVal val="visible"/>
                                      </p:to>
                                    </p:set>
                                    <p:animEffect transition="in" filter="box(in)">
                                      <p:cBhvr>
                                        <p:cTn id="7" dur="500"/>
                                        <p:tgtEl>
                                          <p:spTgt spid="4464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46469"/>
                                        </p:tgtEl>
                                        <p:attrNameLst>
                                          <p:attrName>style.visibility</p:attrName>
                                        </p:attrNameLst>
                                      </p:cBhvr>
                                      <p:to>
                                        <p:strVal val="visible"/>
                                      </p:to>
                                    </p:set>
                                    <p:animEffect transition="in" filter="box(in)">
                                      <p:cBhvr>
                                        <p:cTn id="12" dur="500"/>
                                        <p:tgtEl>
                                          <p:spTgt spid="44646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46470"/>
                                        </p:tgtEl>
                                        <p:attrNameLst>
                                          <p:attrName>style.visibility</p:attrName>
                                        </p:attrNameLst>
                                      </p:cBhvr>
                                      <p:to>
                                        <p:strVal val="visible"/>
                                      </p:to>
                                    </p:set>
                                    <p:animEffect transition="in" filter="box(in)">
                                      <p:cBhvr>
                                        <p:cTn id="17" dur="500"/>
                                        <p:tgtEl>
                                          <p:spTgt spid="44647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46474"/>
                                        </p:tgtEl>
                                        <p:attrNameLst>
                                          <p:attrName>style.visibility</p:attrName>
                                        </p:attrNameLst>
                                      </p:cBhvr>
                                      <p:to>
                                        <p:strVal val="visible"/>
                                      </p:to>
                                    </p:set>
                                    <p:animEffect transition="in" filter="box(in)">
                                      <p:cBhvr>
                                        <p:cTn id="22" dur="500"/>
                                        <p:tgtEl>
                                          <p:spTgt spid="44647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46473"/>
                                        </p:tgtEl>
                                        <p:attrNameLst>
                                          <p:attrName>style.visibility</p:attrName>
                                        </p:attrNameLst>
                                      </p:cBhvr>
                                      <p:to>
                                        <p:strVal val="visible"/>
                                      </p:to>
                                    </p:set>
                                    <p:animEffect transition="in" filter="box(in)">
                                      <p:cBhvr>
                                        <p:cTn id="27" dur="500"/>
                                        <p:tgtEl>
                                          <p:spTgt spid="44647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46468"/>
                                        </p:tgtEl>
                                        <p:attrNameLst>
                                          <p:attrName>style.visibility</p:attrName>
                                        </p:attrNameLst>
                                      </p:cBhvr>
                                      <p:to>
                                        <p:strVal val="visible"/>
                                      </p:to>
                                    </p:set>
                                    <p:animEffect transition="in" filter="box(in)">
                                      <p:cBhvr>
                                        <p:cTn id="32" dur="500"/>
                                        <p:tgtEl>
                                          <p:spTgt spid="446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6468" grpId="0" animBg="1"/>
      <p:bldP spid="446469" grpId="0" animBg="1"/>
      <p:bldP spid="446470" grpId="0" animBg="1"/>
      <p:bldP spid="446473" grpId="0" animBg="1"/>
      <p:bldP spid="446474" grpId="0" animBg="1"/>
      <p:bldP spid="44646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2069</Words>
  <Application>Microsoft Office PowerPoint</Application>
  <PresentationFormat>Widescreen</PresentationFormat>
  <Paragraphs>144</Paragraphs>
  <Slides>32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Calibri Light</vt:lpstr>
      <vt:lpstr>Times New Roman</vt:lpstr>
      <vt:lpstr>Office Theme</vt:lpstr>
      <vt:lpstr>RECRUITMENT AND SELECTION                </vt:lpstr>
      <vt:lpstr>PowerPoint Presentation</vt:lpstr>
      <vt:lpstr>PowerPoint Presentation</vt:lpstr>
      <vt:lpstr>Sources of Recruitment</vt:lpstr>
      <vt:lpstr>PowerPoint Presentation</vt:lpstr>
      <vt:lpstr>PowerPoint Presentation</vt:lpstr>
      <vt:lpstr>PowerPoint Presentation</vt:lpstr>
      <vt:lpstr>PowerPoint Presentation</vt:lpstr>
      <vt:lpstr> External Sources of Recruiting </vt:lpstr>
      <vt:lpstr>PowerPoint Presentation</vt:lpstr>
      <vt:lpstr>PowerPoint Presentation</vt:lpstr>
      <vt:lpstr>PowerPoint Presentation</vt:lpstr>
      <vt:lpstr>PowerPoint Presentation</vt:lpstr>
      <vt:lpstr>Employment Agencies</vt:lpstr>
      <vt:lpstr>PowerPoint Presentation</vt:lpstr>
      <vt:lpstr>PowerPoint Presentation</vt:lpstr>
      <vt:lpstr>PowerPoint Presentation</vt:lpstr>
      <vt:lpstr>PowerPoint Presentation</vt:lpstr>
      <vt:lpstr>                                SELECTION</vt:lpstr>
      <vt:lpstr>Careful Selection is Important</vt:lpstr>
      <vt:lpstr>PowerPoint Presentation</vt:lpstr>
      <vt:lpstr>The Selection Process</vt:lpstr>
      <vt:lpstr>The Selection Process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Bhaskar Nalla</dc:creator>
  <cp:lastModifiedBy>Bhaskar Nalla</cp:lastModifiedBy>
  <cp:revision>64</cp:revision>
  <dcterms:created xsi:type="dcterms:W3CDTF">2018-10-27T14:48:36Z</dcterms:created>
  <dcterms:modified xsi:type="dcterms:W3CDTF">2018-11-14T13:52:45Z</dcterms:modified>
</cp:coreProperties>
</file>