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0" r:id="rId3"/>
    <p:sldId id="258" r:id="rId4"/>
    <p:sldId id="280" r:id="rId5"/>
    <p:sldId id="281" r:id="rId6"/>
    <p:sldId id="259" r:id="rId7"/>
    <p:sldId id="279" r:id="rId8"/>
    <p:sldId id="283" r:id="rId9"/>
    <p:sldId id="262" r:id="rId10"/>
    <p:sldId id="264" r:id="rId11"/>
    <p:sldId id="263" r:id="rId12"/>
    <p:sldId id="268" r:id="rId13"/>
    <p:sldId id="269" r:id="rId14"/>
    <p:sldId id="266" r:id="rId15"/>
    <p:sldId id="261" r:id="rId16"/>
    <p:sldId id="275" r:id="rId17"/>
    <p:sldId id="27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E429AF-885E-46DA-B196-52CABA221647}" type="doc">
      <dgm:prSet loTypeId="urn:microsoft.com/office/officeart/2005/8/layout/pyramid2" loCatId="pyramid" qsTypeId="urn:microsoft.com/office/officeart/2005/8/quickstyle/3d2#1" qsCatId="3D" csTypeId="urn:microsoft.com/office/officeart/2005/8/colors/accent1_2" csCatId="accent1" phldr="1"/>
      <dgm:spPr/>
      <dgm:t>
        <a:bodyPr/>
        <a:lstStyle/>
        <a:p>
          <a:endParaRPr lang="en-US"/>
        </a:p>
      </dgm:t>
    </dgm:pt>
    <dgm:pt modelId="{20CA04B9-82D9-4F72-B494-A451DC0AE59F}">
      <dgm:prSet phldrT="[Text]"/>
      <dgm:spPr/>
      <dgm:t>
        <a:bodyPr/>
        <a:lstStyle/>
        <a:p>
          <a:r>
            <a:rPr lang="en-US" dirty="0" smtClean="0">
              <a:solidFill>
                <a:schemeClr val="accent4">
                  <a:lumMod val="10000"/>
                </a:schemeClr>
              </a:solidFill>
            </a:rPr>
            <a:t>Psychology</a:t>
          </a:r>
          <a:endParaRPr lang="en-US" dirty="0">
            <a:solidFill>
              <a:schemeClr val="accent4">
                <a:lumMod val="10000"/>
              </a:schemeClr>
            </a:solidFill>
          </a:endParaRPr>
        </a:p>
      </dgm:t>
    </dgm:pt>
    <dgm:pt modelId="{343C5EB0-75D0-4674-B092-308DC979D3AC}" type="parTrans" cxnId="{69437AF1-691C-434E-AEF7-E2ECA37D11BE}">
      <dgm:prSet/>
      <dgm:spPr/>
      <dgm:t>
        <a:bodyPr/>
        <a:lstStyle/>
        <a:p>
          <a:endParaRPr lang="en-US"/>
        </a:p>
      </dgm:t>
    </dgm:pt>
    <dgm:pt modelId="{1279BE5D-61D2-4740-AE32-E922D3CC0294}" type="sibTrans" cxnId="{69437AF1-691C-434E-AEF7-E2ECA37D11BE}">
      <dgm:prSet/>
      <dgm:spPr/>
      <dgm:t>
        <a:bodyPr/>
        <a:lstStyle/>
        <a:p>
          <a:endParaRPr lang="en-US"/>
        </a:p>
      </dgm:t>
    </dgm:pt>
    <dgm:pt modelId="{6F314376-4250-4AB8-8507-752650C27511}">
      <dgm:prSet phldrT="[Text]"/>
      <dgm:spPr/>
      <dgm:t>
        <a:bodyPr/>
        <a:lstStyle/>
        <a:p>
          <a:r>
            <a:rPr lang="en-US" dirty="0" smtClean="0">
              <a:solidFill>
                <a:schemeClr val="accent4">
                  <a:lumMod val="10000"/>
                </a:schemeClr>
              </a:solidFill>
            </a:rPr>
            <a:t>Sociology</a:t>
          </a:r>
          <a:endParaRPr lang="en-US" dirty="0">
            <a:solidFill>
              <a:schemeClr val="accent4">
                <a:lumMod val="10000"/>
              </a:schemeClr>
            </a:solidFill>
          </a:endParaRPr>
        </a:p>
      </dgm:t>
    </dgm:pt>
    <dgm:pt modelId="{A3D4A267-15F1-4C76-9D3F-BCE72D9397B5}" type="parTrans" cxnId="{8C4AD14F-BCCF-49F5-B00E-2CF1C9973A49}">
      <dgm:prSet/>
      <dgm:spPr/>
      <dgm:t>
        <a:bodyPr/>
        <a:lstStyle/>
        <a:p>
          <a:endParaRPr lang="en-US"/>
        </a:p>
      </dgm:t>
    </dgm:pt>
    <dgm:pt modelId="{B877A2FC-5ED6-4663-9CC7-FEC7B7EDF682}" type="sibTrans" cxnId="{8C4AD14F-BCCF-49F5-B00E-2CF1C9973A49}">
      <dgm:prSet/>
      <dgm:spPr/>
      <dgm:t>
        <a:bodyPr/>
        <a:lstStyle/>
        <a:p>
          <a:endParaRPr lang="en-US"/>
        </a:p>
      </dgm:t>
    </dgm:pt>
    <dgm:pt modelId="{D9D0A833-2175-4549-88D0-32BBDA80E83F}">
      <dgm:prSet phldrT="[Text]"/>
      <dgm:spPr/>
      <dgm:t>
        <a:bodyPr/>
        <a:lstStyle/>
        <a:p>
          <a:r>
            <a:rPr lang="en-US" dirty="0" smtClean="0">
              <a:solidFill>
                <a:schemeClr val="accent4">
                  <a:lumMod val="10000"/>
                </a:schemeClr>
              </a:solidFill>
            </a:rPr>
            <a:t>Anthropology</a:t>
          </a:r>
          <a:endParaRPr lang="en-US" dirty="0">
            <a:solidFill>
              <a:schemeClr val="accent4">
                <a:lumMod val="10000"/>
              </a:schemeClr>
            </a:solidFill>
          </a:endParaRPr>
        </a:p>
      </dgm:t>
    </dgm:pt>
    <dgm:pt modelId="{8DFEE2AD-015F-446A-8E40-9E35AA880A18}" type="parTrans" cxnId="{78E29A70-E22D-4AB7-9244-C7E1826D7192}">
      <dgm:prSet/>
      <dgm:spPr/>
      <dgm:t>
        <a:bodyPr/>
        <a:lstStyle/>
        <a:p>
          <a:endParaRPr lang="en-US"/>
        </a:p>
      </dgm:t>
    </dgm:pt>
    <dgm:pt modelId="{629DBCFC-7599-4159-8188-CDEB2697A9BE}" type="sibTrans" cxnId="{78E29A70-E22D-4AB7-9244-C7E1826D7192}">
      <dgm:prSet/>
      <dgm:spPr/>
      <dgm:t>
        <a:bodyPr/>
        <a:lstStyle/>
        <a:p>
          <a:endParaRPr lang="en-US"/>
        </a:p>
      </dgm:t>
    </dgm:pt>
    <dgm:pt modelId="{7DEA61EB-6D19-4D2F-ADBB-59BB9124C289}" type="pres">
      <dgm:prSet presAssocID="{ABE429AF-885E-46DA-B196-52CABA221647}" presName="compositeShape" presStyleCnt="0">
        <dgm:presLayoutVars>
          <dgm:dir/>
          <dgm:resizeHandles/>
        </dgm:presLayoutVars>
      </dgm:prSet>
      <dgm:spPr/>
      <dgm:t>
        <a:bodyPr/>
        <a:lstStyle/>
        <a:p>
          <a:endParaRPr lang="en-US"/>
        </a:p>
      </dgm:t>
    </dgm:pt>
    <dgm:pt modelId="{F66DD18E-47D1-44D3-8D4A-A2CDA230782E}" type="pres">
      <dgm:prSet presAssocID="{ABE429AF-885E-46DA-B196-52CABA221647}" presName="pyramid" presStyleLbl="node1" presStyleIdx="0" presStyleCnt="1" custScaleX="70876" custScaleY="88350" custLinFactNeighborX="2644" custLinFactNeighborY="-971"/>
      <dgm:spPr>
        <a:gradFill rotWithShape="0">
          <a:gsLst>
            <a:gs pos="0">
              <a:srgbClr val="FFFF00"/>
            </a:gs>
            <a:gs pos="100000">
              <a:srgbClr val="C00000"/>
            </a:gs>
          </a:gsLst>
          <a:lin ang="5400000" scaled="1"/>
        </a:gradFill>
        <a:ln>
          <a:solidFill>
            <a:schemeClr val="accent4">
              <a:lumMod val="10000"/>
            </a:schemeClr>
          </a:solidFill>
        </a:ln>
      </dgm:spPr>
    </dgm:pt>
    <dgm:pt modelId="{8B52E20C-E8B4-4206-A746-05A453C2E27D}" type="pres">
      <dgm:prSet presAssocID="{ABE429AF-885E-46DA-B196-52CABA221647}" presName="theList" presStyleCnt="0"/>
      <dgm:spPr/>
    </dgm:pt>
    <dgm:pt modelId="{6C11411C-F389-4BA8-8906-AA7BB10204E5}" type="pres">
      <dgm:prSet presAssocID="{20CA04B9-82D9-4F72-B494-A451DC0AE59F}" presName="aNode" presStyleLbl="fgAcc1" presStyleIdx="0" presStyleCnt="3" custLinFactNeighborX="7878">
        <dgm:presLayoutVars>
          <dgm:bulletEnabled val="1"/>
        </dgm:presLayoutVars>
      </dgm:prSet>
      <dgm:spPr/>
      <dgm:t>
        <a:bodyPr/>
        <a:lstStyle/>
        <a:p>
          <a:endParaRPr lang="en-US"/>
        </a:p>
      </dgm:t>
    </dgm:pt>
    <dgm:pt modelId="{ECFA8EE4-C417-445F-AC4C-C4434D0D5695}" type="pres">
      <dgm:prSet presAssocID="{20CA04B9-82D9-4F72-B494-A451DC0AE59F}" presName="aSpace" presStyleCnt="0"/>
      <dgm:spPr/>
    </dgm:pt>
    <dgm:pt modelId="{0CBE8BEC-11A2-42B5-81C5-CA6F4D17E23F}" type="pres">
      <dgm:prSet presAssocID="{6F314376-4250-4AB8-8507-752650C27511}" presName="aNode" presStyleLbl="fgAcc1" presStyleIdx="1" presStyleCnt="3" custLinFactNeighborX="7878">
        <dgm:presLayoutVars>
          <dgm:bulletEnabled val="1"/>
        </dgm:presLayoutVars>
      </dgm:prSet>
      <dgm:spPr/>
      <dgm:t>
        <a:bodyPr/>
        <a:lstStyle/>
        <a:p>
          <a:endParaRPr lang="en-US"/>
        </a:p>
      </dgm:t>
    </dgm:pt>
    <dgm:pt modelId="{120BBB43-4614-4089-A458-A694E0628B91}" type="pres">
      <dgm:prSet presAssocID="{6F314376-4250-4AB8-8507-752650C27511}" presName="aSpace" presStyleCnt="0"/>
      <dgm:spPr/>
    </dgm:pt>
    <dgm:pt modelId="{7475B95B-DB2B-4AD3-8733-70B373705118}" type="pres">
      <dgm:prSet presAssocID="{D9D0A833-2175-4549-88D0-32BBDA80E83F}" presName="aNode" presStyleLbl="fgAcc1" presStyleIdx="2" presStyleCnt="3" custLinFactNeighborX="7878">
        <dgm:presLayoutVars>
          <dgm:bulletEnabled val="1"/>
        </dgm:presLayoutVars>
      </dgm:prSet>
      <dgm:spPr/>
      <dgm:t>
        <a:bodyPr/>
        <a:lstStyle/>
        <a:p>
          <a:endParaRPr lang="en-US"/>
        </a:p>
      </dgm:t>
    </dgm:pt>
    <dgm:pt modelId="{FCC42F36-7E63-4A26-A5CD-D696B569C867}" type="pres">
      <dgm:prSet presAssocID="{D9D0A833-2175-4549-88D0-32BBDA80E83F}" presName="aSpace" presStyleCnt="0"/>
      <dgm:spPr/>
    </dgm:pt>
  </dgm:ptLst>
  <dgm:cxnLst>
    <dgm:cxn modelId="{0736BDD1-D1FE-4523-9B10-B90DDEE59AB9}" type="presOf" srcId="{ABE429AF-885E-46DA-B196-52CABA221647}" destId="{7DEA61EB-6D19-4D2F-ADBB-59BB9124C289}" srcOrd="0" destOrd="0" presId="urn:microsoft.com/office/officeart/2005/8/layout/pyramid2"/>
    <dgm:cxn modelId="{8C4AD14F-BCCF-49F5-B00E-2CF1C9973A49}" srcId="{ABE429AF-885E-46DA-B196-52CABA221647}" destId="{6F314376-4250-4AB8-8507-752650C27511}" srcOrd="1" destOrd="0" parTransId="{A3D4A267-15F1-4C76-9D3F-BCE72D9397B5}" sibTransId="{B877A2FC-5ED6-4663-9CC7-FEC7B7EDF682}"/>
    <dgm:cxn modelId="{4AC6EEA1-D884-434B-A89B-3138CCC6D13D}" type="presOf" srcId="{6F314376-4250-4AB8-8507-752650C27511}" destId="{0CBE8BEC-11A2-42B5-81C5-CA6F4D17E23F}" srcOrd="0" destOrd="0" presId="urn:microsoft.com/office/officeart/2005/8/layout/pyramid2"/>
    <dgm:cxn modelId="{30821671-B80E-48FB-ABFE-2BC328ED0305}" type="presOf" srcId="{D9D0A833-2175-4549-88D0-32BBDA80E83F}" destId="{7475B95B-DB2B-4AD3-8733-70B373705118}" srcOrd="0" destOrd="0" presId="urn:microsoft.com/office/officeart/2005/8/layout/pyramid2"/>
    <dgm:cxn modelId="{69437AF1-691C-434E-AEF7-E2ECA37D11BE}" srcId="{ABE429AF-885E-46DA-B196-52CABA221647}" destId="{20CA04B9-82D9-4F72-B494-A451DC0AE59F}" srcOrd="0" destOrd="0" parTransId="{343C5EB0-75D0-4674-B092-308DC979D3AC}" sibTransId="{1279BE5D-61D2-4740-AE32-E922D3CC0294}"/>
    <dgm:cxn modelId="{BF881A05-D15B-4416-BAEB-D4E3D2C19138}" type="presOf" srcId="{20CA04B9-82D9-4F72-B494-A451DC0AE59F}" destId="{6C11411C-F389-4BA8-8906-AA7BB10204E5}" srcOrd="0" destOrd="0" presId="urn:microsoft.com/office/officeart/2005/8/layout/pyramid2"/>
    <dgm:cxn modelId="{78E29A70-E22D-4AB7-9244-C7E1826D7192}" srcId="{ABE429AF-885E-46DA-B196-52CABA221647}" destId="{D9D0A833-2175-4549-88D0-32BBDA80E83F}" srcOrd="2" destOrd="0" parTransId="{8DFEE2AD-015F-446A-8E40-9E35AA880A18}" sibTransId="{629DBCFC-7599-4159-8188-CDEB2697A9BE}"/>
    <dgm:cxn modelId="{D456F4CA-7921-4B62-A41A-C12F84B7B811}" type="presParOf" srcId="{7DEA61EB-6D19-4D2F-ADBB-59BB9124C289}" destId="{F66DD18E-47D1-44D3-8D4A-A2CDA230782E}" srcOrd="0" destOrd="0" presId="urn:microsoft.com/office/officeart/2005/8/layout/pyramid2"/>
    <dgm:cxn modelId="{79FF5E7B-383F-4109-9213-D0619A26412A}" type="presParOf" srcId="{7DEA61EB-6D19-4D2F-ADBB-59BB9124C289}" destId="{8B52E20C-E8B4-4206-A746-05A453C2E27D}" srcOrd="1" destOrd="0" presId="urn:microsoft.com/office/officeart/2005/8/layout/pyramid2"/>
    <dgm:cxn modelId="{0607B196-A569-41D6-A670-CA1687CC9F31}" type="presParOf" srcId="{8B52E20C-E8B4-4206-A746-05A453C2E27D}" destId="{6C11411C-F389-4BA8-8906-AA7BB10204E5}" srcOrd="0" destOrd="0" presId="urn:microsoft.com/office/officeart/2005/8/layout/pyramid2"/>
    <dgm:cxn modelId="{51C763D8-6481-449E-980A-BE28890CBB82}" type="presParOf" srcId="{8B52E20C-E8B4-4206-A746-05A453C2E27D}" destId="{ECFA8EE4-C417-445F-AC4C-C4434D0D5695}" srcOrd="1" destOrd="0" presId="urn:microsoft.com/office/officeart/2005/8/layout/pyramid2"/>
    <dgm:cxn modelId="{DDB9EF41-374A-43B0-A9C0-F8FA258011A7}" type="presParOf" srcId="{8B52E20C-E8B4-4206-A746-05A453C2E27D}" destId="{0CBE8BEC-11A2-42B5-81C5-CA6F4D17E23F}" srcOrd="2" destOrd="0" presId="urn:microsoft.com/office/officeart/2005/8/layout/pyramid2"/>
    <dgm:cxn modelId="{58B9A1F0-C277-43D0-8F18-54663EFD5761}" type="presParOf" srcId="{8B52E20C-E8B4-4206-A746-05A453C2E27D}" destId="{120BBB43-4614-4089-A458-A694E0628B91}" srcOrd="3" destOrd="0" presId="urn:microsoft.com/office/officeart/2005/8/layout/pyramid2"/>
    <dgm:cxn modelId="{D8B64D39-6C7A-4A17-A2EC-44E825E33AD8}" type="presParOf" srcId="{8B52E20C-E8B4-4206-A746-05A453C2E27D}" destId="{7475B95B-DB2B-4AD3-8733-70B373705118}" srcOrd="4" destOrd="0" presId="urn:microsoft.com/office/officeart/2005/8/layout/pyramid2"/>
    <dgm:cxn modelId="{6CF7BC0D-3F1B-4639-8FA4-03DCD82FA5E7}" type="presParOf" srcId="{8B52E20C-E8B4-4206-A746-05A453C2E27D}" destId="{FCC42F36-7E63-4A26-A5CD-D696B569C867}"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6DD18E-47D1-44D3-8D4A-A2CDA230782E}">
      <dsp:nvSpPr>
        <dsp:cNvPr id="0" name=""/>
        <dsp:cNvSpPr/>
      </dsp:nvSpPr>
      <dsp:spPr>
        <a:xfrm>
          <a:off x="1092085" y="253980"/>
          <a:ext cx="3708515" cy="4622825"/>
        </a:xfrm>
        <a:prstGeom prst="triangle">
          <a:avLst/>
        </a:prstGeom>
        <a:gradFill rotWithShape="0">
          <a:gsLst>
            <a:gs pos="0">
              <a:srgbClr val="FFFF00"/>
            </a:gs>
            <a:gs pos="100000">
              <a:srgbClr val="C00000"/>
            </a:gs>
          </a:gsLst>
          <a:lin ang="5400000" scaled="1"/>
        </a:gradFill>
        <a:ln>
          <a:solidFill>
            <a:schemeClr val="accent4">
              <a:lumMod val="10000"/>
            </a:schemeClr>
          </a:solid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6C11411C-F389-4BA8-8906-AA7BB10204E5}">
      <dsp:nvSpPr>
        <dsp:cNvPr id="0" name=""/>
        <dsp:cNvSpPr/>
      </dsp:nvSpPr>
      <dsp:spPr>
        <a:xfrm>
          <a:off x="3075934" y="526050"/>
          <a:ext cx="3401060" cy="1238607"/>
        </a:xfrm>
        <a:prstGeom prst="round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kern="1200" dirty="0" smtClean="0">
              <a:solidFill>
                <a:schemeClr val="accent4">
                  <a:lumMod val="10000"/>
                </a:schemeClr>
              </a:solidFill>
            </a:rPr>
            <a:t>Psychology</a:t>
          </a:r>
          <a:endParaRPr lang="en-US" sz="3900" kern="1200" dirty="0">
            <a:solidFill>
              <a:schemeClr val="accent4">
                <a:lumMod val="10000"/>
              </a:schemeClr>
            </a:solidFill>
          </a:endParaRPr>
        </a:p>
      </dsp:txBody>
      <dsp:txXfrm>
        <a:off x="3136398" y="586514"/>
        <a:ext cx="3280132" cy="1117679"/>
      </dsp:txXfrm>
    </dsp:sp>
    <dsp:sp modelId="{0CBE8BEC-11A2-42B5-81C5-CA6F4D17E23F}">
      <dsp:nvSpPr>
        <dsp:cNvPr id="0" name=""/>
        <dsp:cNvSpPr/>
      </dsp:nvSpPr>
      <dsp:spPr>
        <a:xfrm>
          <a:off x="3075934" y="1919483"/>
          <a:ext cx="3401060" cy="1238607"/>
        </a:xfrm>
        <a:prstGeom prst="round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kern="1200" dirty="0" smtClean="0">
              <a:solidFill>
                <a:schemeClr val="accent4">
                  <a:lumMod val="10000"/>
                </a:schemeClr>
              </a:solidFill>
            </a:rPr>
            <a:t>Sociology</a:t>
          </a:r>
          <a:endParaRPr lang="en-US" sz="3900" kern="1200" dirty="0">
            <a:solidFill>
              <a:schemeClr val="accent4">
                <a:lumMod val="10000"/>
              </a:schemeClr>
            </a:solidFill>
          </a:endParaRPr>
        </a:p>
      </dsp:txBody>
      <dsp:txXfrm>
        <a:off x="3136398" y="1979947"/>
        <a:ext cx="3280132" cy="1117679"/>
      </dsp:txXfrm>
    </dsp:sp>
    <dsp:sp modelId="{7475B95B-DB2B-4AD3-8733-70B373705118}">
      <dsp:nvSpPr>
        <dsp:cNvPr id="0" name=""/>
        <dsp:cNvSpPr/>
      </dsp:nvSpPr>
      <dsp:spPr>
        <a:xfrm>
          <a:off x="3075934" y="3312916"/>
          <a:ext cx="3401060" cy="1238607"/>
        </a:xfrm>
        <a:prstGeom prst="round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kern="1200" dirty="0" smtClean="0">
              <a:solidFill>
                <a:schemeClr val="accent4">
                  <a:lumMod val="10000"/>
                </a:schemeClr>
              </a:solidFill>
            </a:rPr>
            <a:t>Anthropology</a:t>
          </a:r>
          <a:endParaRPr lang="en-US" sz="3900" kern="1200" dirty="0">
            <a:solidFill>
              <a:schemeClr val="accent4">
                <a:lumMod val="10000"/>
              </a:schemeClr>
            </a:solidFill>
          </a:endParaRPr>
        </a:p>
      </dsp:txBody>
      <dsp:txXfrm>
        <a:off x="3136398" y="3373380"/>
        <a:ext cx="3280132" cy="1117679"/>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CFF82C-3118-4FDD-A8D5-1F4D9BC83092}"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1866325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CFF82C-3118-4FDD-A8D5-1F4D9BC83092}"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3449788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CFF82C-3118-4FDD-A8D5-1F4D9BC83092}"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4100953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CFF82C-3118-4FDD-A8D5-1F4D9BC83092}"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2150545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BCFF82C-3118-4FDD-A8D5-1F4D9BC83092}"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3127382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CFF82C-3118-4FDD-A8D5-1F4D9BC83092}"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1805362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CFF82C-3118-4FDD-A8D5-1F4D9BC83092}"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2977396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CFF82C-3118-4FDD-A8D5-1F4D9BC83092}"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95245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CFF82C-3118-4FDD-A8D5-1F4D9BC83092}"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1477866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BCFF82C-3118-4FDD-A8D5-1F4D9BC83092}"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2830325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BCFF82C-3118-4FDD-A8D5-1F4D9BC83092}"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468283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CFF82C-3118-4FDD-A8D5-1F4D9BC83092}"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C4EFCF-924F-4361-8559-97ABDE2223E4}" type="slidenum">
              <a:rPr lang="en-US" smtClean="0"/>
              <a:t>‹#›</a:t>
            </a:fld>
            <a:endParaRPr lang="en-US"/>
          </a:p>
        </p:txBody>
      </p:sp>
    </p:spTree>
    <p:extLst>
      <p:ext uri="{BB962C8B-B14F-4D97-AF65-F5344CB8AC3E}">
        <p14:creationId xmlns:p14="http://schemas.microsoft.com/office/powerpoint/2010/main" val="516467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5527" y="1011526"/>
            <a:ext cx="9144000" cy="2770764"/>
          </a:xfrm>
        </p:spPr>
        <p:txBody>
          <a:bodyPr>
            <a:normAutofit fontScale="90000"/>
          </a:bodyPr>
          <a:lstStyle/>
          <a:p>
            <a:r>
              <a:rPr lang="en-US" dirty="0" smtClean="0"/>
              <a:t/>
            </a:r>
            <a:br>
              <a:rPr lang="en-US" dirty="0" smtClean="0"/>
            </a:br>
            <a:r>
              <a:rPr lang="en-US" dirty="0"/>
              <a:t/>
            </a:r>
            <a:br>
              <a:rPr lang="en-US" dirty="0"/>
            </a:br>
            <a:r>
              <a:rPr lang="en-US" dirty="0"/>
              <a:t/>
            </a:r>
            <a:br>
              <a:rPr lang="en-US" dirty="0"/>
            </a:br>
            <a:r>
              <a:rPr lang="en-US" dirty="0">
                <a:solidFill>
                  <a:schemeClr val="accent5">
                    <a:lumMod val="50000"/>
                  </a:schemeClr>
                </a:solidFill>
              </a:rPr>
              <a:t>Chapter 1 </a:t>
            </a:r>
            <a:r>
              <a:rPr lang="en-US" dirty="0"/>
              <a:t/>
            </a:r>
            <a:br>
              <a:rPr lang="en-US" dirty="0"/>
            </a:br>
            <a:r>
              <a:rPr lang="en-US" dirty="0">
                <a:solidFill>
                  <a:srgbClr val="00B0F0"/>
                </a:solidFill>
              </a:rPr>
              <a:t>Introduction to </a:t>
            </a:r>
            <a:br>
              <a:rPr lang="en-US" dirty="0">
                <a:solidFill>
                  <a:srgbClr val="00B0F0"/>
                </a:solidFill>
              </a:rPr>
            </a:br>
            <a:r>
              <a:rPr lang="en-US" dirty="0">
                <a:solidFill>
                  <a:srgbClr val="00B0F0"/>
                </a:solidFill>
              </a:rPr>
              <a:t>Organizational Behavior</a:t>
            </a:r>
          </a:p>
        </p:txBody>
      </p:sp>
      <p:sp>
        <p:nvSpPr>
          <p:cNvPr id="3" name="Subtitle 2"/>
          <p:cNvSpPr>
            <a:spLocks noGrp="1"/>
          </p:cNvSpPr>
          <p:nvPr>
            <p:ph type="subTitle" idx="1"/>
          </p:nvPr>
        </p:nvSpPr>
        <p:spPr>
          <a:xfrm>
            <a:off x="2382983" y="4197927"/>
            <a:ext cx="9144000" cy="1974273"/>
          </a:xfrm>
        </p:spPr>
        <p:txBody>
          <a:bodyPr>
            <a:noAutofit/>
          </a:bodyPr>
          <a:lstStyle/>
          <a:p>
            <a:pPr algn="r">
              <a:lnSpc>
                <a:spcPct val="110000"/>
              </a:lnSpc>
              <a:spcBef>
                <a:spcPts val="0"/>
              </a:spcBef>
            </a:pPr>
            <a:r>
              <a:rPr lang="en-US" sz="3600" dirty="0">
                <a:solidFill>
                  <a:schemeClr val="accent5">
                    <a:lumMod val="50000"/>
                  </a:schemeClr>
                </a:solidFill>
                <a:latin typeface="+mj-lt"/>
                <a:ea typeface="+mj-ea"/>
                <a:cs typeface="+mj-cs"/>
              </a:rPr>
              <a:t>Dr. </a:t>
            </a:r>
            <a:r>
              <a:rPr lang="en-US" sz="3600" dirty="0" err="1">
                <a:solidFill>
                  <a:schemeClr val="accent5">
                    <a:lumMod val="50000"/>
                  </a:schemeClr>
                </a:solidFill>
                <a:latin typeface="+mj-lt"/>
                <a:ea typeface="+mj-ea"/>
                <a:cs typeface="+mj-cs"/>
              </a:rPr>
              <a:t>Mohsin</a:t>
            </a:r>
            <a:r>
              <a:rPr lang="en-US" sz="3600" dirty="0">
                <a:solidFill>
                  <a:schemeClr val="accent5">
                    <a:lumMod val="50000"/>
                  </a:schemeClr>
                </a:solidFill>
                <a:latin typeface="+mj-lt"/>
                <a:ea typeface="+mj-ea"/>
                <a:cs typeface="+mj-cs"/>
              </a:rPr>
              <a:t> </a:t>
            </a:r>
            <a:r>
              <a:rPr lang="en-US" sz="3600" dirty="0" smtClean="0">
                <a:solidFill>
                  <a:schemeClr val="accent5">
                    <a:lumMod val="50000"/>
                  </a:schemeClr>
                </a:solidFill>
                <a:latin typeface="+mj-lt"/>
                <a:ea typeface="+mj-ea"/>
                <a:cs typeface="+mj-cs"/>
              </a:rPr>
              <a:t>Uddin</a:t>
            </a:r>
          </a:p>
          <a:p>
            <a:pPr algn="r">
              <a:lnSpc>
                <a:spcPct val="110000"/>
              </a:lnSpc>
              <a:spcBef>
                <a:spcPts val="0"/>
              </a:spcBef>
            </a:pPr>
            <a:r>
              <a:rPr lang="en-US" sz="2800" dirty="0" smtClean="0">
                <a:solidFill>
                  <a:schemeClr val="accent5">
                    <a:lumMod val="50000"/>
                  </a:schemeClr>
                </a:solidFill>
                <a:latin typeface="+mj-lt"/>
                <a:ea typeface="+mj-ea"/>
                <a:cs typeface="+mj-cs"/>
              </a:rPr>
              <a:t>Department of Accounting</a:t>
            </a:r>
          </a:p>
          <a:p>
            <a:pPr algn="r">
              <a:lnSpc>
                <a:spcPct val="110000"/>
              </a:lnSpc>
              <a:spcBef>
                <a:spcPts val="0"/>
              </a:spcBef>
            </a:pPr>
            <a:r>
              <a:rPr lang="en-US" sz="2800" dirty="0" smtClean="0">
                <a:solidFill>
                  <a:schemeClr val="accent5">
                    <a:lumMod val="50000"/>
                  </a:schemeClr>
                </a:solidFill>
                <a:latin typeface="+mj-lt"/>
                <a:ea typeface="+mj-ea"/>
                <a:cs typeface="+mj-cs"/>
              </a:rPr>
              <a:t>Faculty of Economics and Administrative Sciences</a:t>
            </a:r>
            <a:endParaRPr lang="en-US" sz="2800" dirty="0">
              <a:solidFill>
                <a:schemeClr val="accent5">
                  <a:lumMod val="50000"/>
                </a:schemeClr>
              </a:solidFill>
              <a:latin typeface="+mj-lt"/>
              <a:ea typeface="+mj-ea"/>
              <a:cs typeface="+mj-cs"/>
            </a:endParaRPr>
          </a:p>
          <a:p>
            <a:pPr algn="r">
              <a:lnSpc>
                <a:spcPct val="110000"/>
              </a:lnSpc>
              <a:spcBef>
                <a:spcPts val="0"/>
              </a:spcBef>
            </a:pPr>
            <a:r>
              <a:rPr lang="en-US" sz="2800" dirty="0" err="1" smtClean="0">
                <a:solidFill>
                  <a:schemeClr val="accent5">
                    <a:lumMod val="50000"/>
                  </a:schemeClr>
                </a:solidFill>
                <a:latin typeface="+mj-lt"/>
                <a:ea typeface="+mj-ea"/>
                <a:cs typeface="+mj-cs"/>
              </a:rPr>
              <a:t>Ishik</a:t>
            </a:r>
            <a:r>
              <a:rPr lang="en-US" sz="2800" dirty="0" smtClean="0">
                <a:solidFill>
                  <a:schemeClr val="accent5">
                    <a:lumMod val="50000"/>
                  </a:schemeClr>
                </a:solidFill>
                <a:latin typeface="+mj-lt"/>
                <a:ea typeface="+mj-ea"/>
                <a:cs typeface="+mj-cs"/>
              </a:rPr>
              <a:t> </a:t>
            </a:r>
            <a:r>
              <a:rPr lang="en-US" sz="2800" dirty="0">
                <a:solidFill>
                  <a:schemeClr val="accent5">
                    <a:lumMod val="50000"/>
                  </a:schemeClr>
                </a:solidFill>
                <a:latin typeface="+mj-lt"/>
                <a:ea typeface="+mj-ea"/>
                <a:cs typeface="+mj-cs"/>
              </a:rPr>
              <a:t>University, Erbil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0" y="0"/>
            <a:ext cx="1524000" cy="1162050"/>
          </a:xfrm>
          <a:prstGeom prst="rect">
            <a:avLst/>
          </a:prstGeom>
        </p:spPr>
      </p:pic>
    </p:spTree>
    <p:extLst>
      <p:ext uri="{BB962C8B-B14F-4D97-AF65-F5344CB8AC3E}">
        <p14:creationId xmlns:p14="http://schemas.microsoft.com/office/powerpoint/2010/main" val="3886322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Definition</a:t>
            </a:r>
            <a:endParaRPr lang="en-US" b="1" dirty="0"/>
          </a:p>
        </p:txBody>
      </p:sp>
      <p:sp>
        <p:nvSpPr>
          <p:cNvPr id="3" name="Content Placeholder 2"/>
          <p:cNvSpPr>
            <a:spLocks noGrp="1"/>
          </p:cNvSpPr>
          <p:nvPr>
            <p:ph idx="1"/>
          </p:nvPr>
        </p:nvSpPr>
        <p:spPr/>
        <p:txBody>
          <a:bodyPr/>
          <a:lstStyle/>
          <a:p>
            <a:pPr algn="just"/>
            <a:r>
              <a:rPr lang="en-US" dirty="0" smtClean="0">
                <a:solidFill>
                  <a:schemeClr val="accent5">
                    <a:lumMod val="75000"/>
                  </a:schemeClr>
                </a:solidFill>
              </a:rPr>
              <a:t>A systematic study that investigates the impact that individuals, groups and structure have on behavior within organizations, for the purpose of applying such knowledge towards improving an organization effectiveness(Stephen P. Robbins,2008). </a:t>
            </a:r>
          </a:p>
          <a:p>
            <a:pPr marL="0" indent="0" algn="just">
              <a:buNone/>
            </a:pPr>
            <a:endParaRPr lang="en-US" dirty="0" smtClean="0">
              <a:solidFill>
                <a:schemeClr val="accent5">
                  <a:lumMod val="75000"/>
                </a:schemeClr>
              </a:solidFill>
            </a:endParaRPr>
          </a:p>
          <a:p>
            <a:pPr algn="just">
              <a:lnSpc>
                <a:spcPct val="100000"/>
              </a:lnSpc>
            </a:pPr>
            <a:r>
              <a:rPr lang="en-US" dirty="0"/>
              <a:t>Organizational </a:t>
            </a:r>
            <a:r>
              <a:rPr lang="en-US" dirty="0" err="1"/>
              <a:t>Behaviour</a:t>
            </a:r>
            <a:r>
              <a:rPr lang="en-US" dirty="0"/>
              <a:t> can be defined as the </a:t>
            </a:r>
            <a:r>
              <a:rPr lang="en-US" dirty="0" smtClean="0"/>
              <a:t>understanding,</a:t>
            </a:r>
            <a:endParaRPr lang="en-US" dirty="0"/>
          </a:p>
          <a:p>
            <a:pPr marL="0" indent="0" algn="just">
              <a:lnSpc>
                <a:spcPct val="100000"/>
              </a:lnSpc>
              <a:buFont typeface="Arial" panose="020B0604020202020204" pitchFamily="34" charset="0"/>
              <a:buNone/>
            </a:pPr>
            <a:r>
              <a:rPr lang="en-US" dirty="0"/>
              <a:t>prediction and control of human behavior in organization (Fred Luthans,2002).</a:t>
            </a:r>
          </a:p>
          <a:p>
            <a:pPr algn="just"/>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0" y="0"/>
            <a:ext cx="1524000" cy="1162050"/>
          </a:xfrm>
          <a:prstGeom prst="rect">
            <a:avLst/>
          </a:prstGeom>
        </p:spPr>
      </p:pic>
    </p:spTree>
    <p:extLst>
      <p:ext uri="{BB962C8B-B14F-4D97-AF65-F5344CB8AC3E}">
        <p14:creationId xmlns:p14="http://schemas.microsoft.com/office/powerpoint/2010/main" val="19028268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418" y="697634"/>
            <a:ext cx="10515600" cy="1325563"/>
          </a:xfrm>
        </p:spPr>
        <p:txBody>
          <a:bodyPr>
            <a:normAutofit/>
          </a:bodyPr>
          <a:lstStyle/>
          <a:p>
            <a:r>
              <a:rPr lang="en-US" dirty="0" smtClean="0">
                <a:solidFill>
                  <a:srgbClr val="00B0F0"/>
                </a:solidFill>
              </a:rPr>
              <a:t>Characteristics of Organizational </a:t>
            </a:r>
            <a:r>
              <a:rPr lang="en-US" dirty="0" err="1" smtClean="0">
                <a:solidFill>
                  <a:srgbClr val="00B0F0"/>
                </a:solidFill>
              </a:rPr>
              <a:t>Behaviour</a:t>
            </a:r>
            <a:endParaRPr lang="en-US" dirty="0">
              <a:solidFill>
                <a:srgbClr val="00B0F0"/>
              </a:solidFill>
            </a:endParaRPr>
          </a:p>
        </p:txBody>
      </p:sp>
      <p:sp>
        <p:nvSpPr>
          <p:cNvPr id="3" name="Content Placeholder 2"/>
          <p:cNvSpPr>
            <a:spLocks noGrp="1"/>
          </p:cNvSpPr>
          <p:nvPr>
            <p:ph idx="1"/>
          </p:nvPr>
        </p:nvSpPr>
        <p:spPr>
          <a:xfrm>
            <a:off x="1828800" y="1825625"/>
            <a:ext cx="6525491" cy="4351338"/>
          </a:xfrm>
        </p:spPr>
        <p:txBody>
          <a:bodyPr>
            <a:normAutofit/>
          </a:bodyPr>
          <a:lstStyle/>
          <a:p>
            <a:r>
              <a:rPr lang="en-US" sz="4000" dirty="0">
                <a:solidFill>
                  <a:srgbClr val="2F2FF7"/>
                </a:solidFill>
                <a:latin typeface="+mj-lt"/>
                <a:ea typeface="+mj-ea"/>
                <a:cs typeface="+mj-cs"/>
              </a:rPr>
              <a:t>People </a:t>
            </a:r>
          </a:p>
          <a:p>
            <a:r>
              <a:rPr lang="en-US" sz="4000" dirty="0">
                <a:solidFill>
                  <a:srgbClr val="2F2FF7"/>
                </a:solidFill>
                <a:latin typeface="+mj-lt"/>
                <a:ea typeface="+mj-ea"/>
                <a:cs typeface="+mj-cs"/>
              </a:rPr>
              <a:t>Structure </a:t>
            </a:r>
          </a:p>
          <a:p>
            <a:r>
              <a:rPr lang="en-US" sz="4000" dirty="0">
                <a:solidFill>
                  <a:srgbClr val="2F2FF7"/>
                </a:solidFill>
                <a:latin typeface="+mj-lt"/>
                <a:ea typeface="+mj-ea"/>
                <a:cs typeface="+mj-cs"/>
              </a:rPr>
              <a:t>Technology</a:t>
            </a:r>
          </a:p>
          <a:p>
            <a:r>
              <a:rPr lang="en-US" sz="4000" dirty="0">
                <a:solidFill>
                  <a:srgbClr val="2F2FF7"/>
                </a:solidFill>
                <a:latin typeface="+mj-lt"/>
                <a:ea typeface="+mj-ea"/>
                <a:cs typeface="+mj-cs"/>
              </a:rPr>
              <a:t>Social system</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0" y="0"/>
            <a:ext cx="1524000" cy="1162050"/>
          </a:xfrm>
          <a:prstGeom prst="rect">
            <a:avLst/>
          </a:prstGeom>
        </p:spPr>
      </p:pic>
    </p:spTree>
    <p:extLst>
      <p:ext uri="{BB962C8B-B14F-4D97-AF65-F5344CB8AC3E}">
        <p14:creationId xmlns:p14="http://schemas.microsoft.com/office/powerpoint/2010/main" val="14144788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5">
                    <a:lumMod val="50000"/>
                  </a:schemeClr>
                </a:solidFill>
              </a:rPr>
              <a:t>Nature of OB</a:t>
            </a:r>
            <a:endParaRPr lang="en-US" dirty="0">
              <a:solidFill>
                <a:schemeClr val="accent5">
                  <a:lumMod val="50000"/>
                </a:schemeClr>
              </a:solidFill>
            </a:endParaRPr>
          </a:p>
        </p:txBody>
      </p:sp>
      <p:sp>
        <p:nvSpPr>
          <p:cNvPr id="3" name="Content Placeholder 2"/>
          <p:cNvSpPr>
            <a:spLocks noGrp="1"/>
          </p:cNvSpPr>
          <p:nvPr>
            <p:ph idx="1"/>
          </p:nvPr>
        </p:nvSpPr>
        <p:spPr/>
        <p:txBody>
          <a:bodyPr/>
          <a:lstStyle/>
          <a:p>
            <a:r>
              <a:rPr lang="en-US" dirty="0" smtClean="0"/>
              <a:t>OB is subject to change from time to time, place to place, situation to situation, environment to environment. </a:t>
            </a:r>
          </a:p>
          <a:p>
            <a:r>
              <a:rPr lang="en-US" dirty="0" smtClean="0"/>
              <a:t>It is nether psychology, sociology nor anthropology but it is a combination of all.</a:t>
            </a:r>
          </a:p>
          <a:p>
            <a:r>
              <a:rPr lang="en-US" dirty="0" smtClean="0"/>
              <a:t>It is governed by social </a:t>
            </a:r>
            <a:r>
              <a:rPr lang="en-US" dirty="0" err="1" smtClean="0"/>
              <a:t>lawas</a:t>
            </a:r>
            <a:r>
              <a:rPr lang="en-US" dirty="0" smtClean="0"/>
              <a:t>, ethical values and procedures</a:t>
            </a:r>
            <a:endParaRPr lang="en-US" dirty="0"/>
          </a:p>
        </p:txBody>
      </p:sp>
    </p:spTree>
    <p:extLst>
      <p:ext uri="{BB962C8B-B14F-4D97-AF65-F5344CB8AC3E}">
        <p14:creationId xmlns:p14="http://schemas.microsoft.com/office/powerpoint/2010/main" val="1165698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and Important of </a:t>
            </a:r>
            <a:r>
              <a:rPr lang="en-US" dirty="0"/>
              <a:t>OB</a:t>
            </a:r>
            <a:r>
              <a:rPr lang="en-US" dirty="0" smtClean="0"/>
              <a:t> </a:t>
            </a:r>
            <a:endParaRPr lang="en-US" dirty="0"/>
          </a:p>
        </p:txBody>
      </p:sp>
      <p:sp>
        <p:nvSpPr>
          <p:cNvPr id="3" name="Content Placeholder 2"/>
          <p:cNvSpPr>
            <a:spLocks noGrp="1"/>
          </p:cNvSpPr>
          <p:nvPr>
            <p:ph idx="1"/>
          </p:nvPr>
        </p:nvSpPr>
        <p:spPr>
          <a:xfrm>
            <a:off x="838200" y="1690688"/>
            <a:ext cx="10515600" cy="4351338"/>
          </a:xfrm>
        </p:spPr>
        <p:txBody>
          <a:bodyPr>
            <a:normAutofit/>
          </a:bodyPr>
          <a:lstStyle/>
          <a:p>
            <a:endParaRPr lang="en-US" dirty="0" smtClean="0"/>
          </a:p>
          <a:p>
            <a:r>
              <a:rPr lang="en-US" dirty="0"/>
              <a:t>Human relation skills</a:t>
            </a:r>
          </a:p>
          <a:p>
            <a:r>
              <a:rPr lang="en-US" dirty="0" smtClean="0"/>
              <a:t>Group and Group Dynamics</a:t>
            </a:r>
          </a:p>
          <a:p>
            <a:r>
              <a:rPr lang="en-US" dirty="0" smtClean="0"/>
              <a:t>Leadership</a:t>
            </a:r>
          </a:p>
          <a:p>
            <a:r>
              <a:rPr lang="en-US" dirty="0" smtClean="0"/>
              <a:t>Communication</a:t>
            </a:r>
          </a:p>
          <a:p>
            <a:r>
              <a:rPr lang="en-US" dirty="0" smtClean="0"/>
              <a:t>Conflict management</a:t>
            </a:r>
          </a:p>
          <a:p>
            <a:r>
              <a:rPr lang="en-US" dirty="0" smtClean="0"/>
              <a:t>Study of emotions</a:t>
            </a:r>
          </a:p>
          <a:p>
            <a:r>
              <a:rPr lang="en-US" dirty="0" err="1" smtClean="0"/>
              <a:t>Organisation</a:t>
            </a:r>
            <a:r>
              <a:rPr lang="en-US" smtClean="0"/>
              <a:t> Development</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p:txBody>
      </p:sp>
    </p:spTree>
    <p:extLst>
      <p:ext uri="{BB962C8B-B14F-4D97-AF65-F5344CB8AC3E}">
        <p14:creationId xmlns:p14="http://schemas.microsoft.com/office/powerpoint/2010/main" val="39161001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Slide Number Placeholder 5"/>
          <p:cNvSpPr txBox="1">
            <a:spLocks noGrp="1"/>
          </p:cNvSpPr>
          <p:nvPr/>
        </p:nvSpPr>
        <p:spPr bwMode="auto">
          <a:xfrm>
            <a:off x="8669338"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rgbClr val="161616"/>
                </a:solidFill>
                <a:latin typeface="Tahoma" panose="020B0604030504040204" pitchFamily="34" charset="0"/>
                <a:cs typeface="Tahoma" panose="020B0604030504040204" pitchFamily="34" charset="0"/>
              </a:defRPr>
            </a:lvl1pPr>
            <a:lvl2pPr marL="742950" indent="-285750">
              <a:spcBef>
                <a:spcPct val="20000"/>
              </a:spcBef>
              <a:buFont typeface="Wingdings" panose="05000000000000000000" pitchFamily="2" charset="2"/>
              <a:buChar char="§"/>
              <a:defRPr sz="2800">
                <a:solidFill>
                  <a:srgbClr val="161616"/>
                </a:solidFill>
                <a:latin typeface="Tahoma" panose="020B0604030504040204" pitchFamily="34" charset="0"/>
                <a:cs typeface="Tahoma" panose="020B0604030504040204" pitchFamily="34" charset="0"/>
              </a:defRPr>
            </a:lvl2pPr>
            <a:lvl3pPr marL="1143000" indent="-228600">
              <a:spcBef>
                <a:spcPct val="20000"/>
              </a:spcBef>
              <a:buChar char="•"/>
              <a:defRPr sz="2400">
                <a:solidFill>
                  <a:srgbClr val="161616"/>
                </a:solidFill>
                <a:latin typeface="Tahoma" panose="020B0604030504040204" pitchFamily="34" charset="0"/>
                <a:cs typeface="Tahoma" panose="020B0604030504040204" pitchFamily="34" charset="0"/>
              </a:defRPr>
            </a:lvl3pPr>
            <a:lvl4pPr marL="1600200" indent="-228600">
              <a:spcBef>
                <a:spcPct val="20000"/>
              </a:spcBef>
              <a:buChar char="–"/>
              <a:defRPr sz="2000">
                <a:solidFill>
                  <a:srgbClr val="161616"/>
                </a:solidFill>
                <a:latin typeface="Tahoma" panose="020B0604030504040204" pitchFamily="34" charset="0"/>
                <a:cs typeface="Tahoma" panose="020B0604030504040204" pitchFamily="34" charset="0"/>
              </a:defRPr>
            </a:lvl4pPr>
            <a:lvl5pPr marL="2057400" indent="-228600">
              <a:spcBef>
                <a:spcPct val="20000"/>
              </a:spcBef>
              <a:buChar char="»"/>
              <a:defRPr sz="2000">
                <a:solidFill>
                  <a:srgbClr val="161616"/>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rgbClr val="161616"/>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rgbClr val="161616"/>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rgbClr val="161616"/>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rgbClr val="161616"/>
                </a:solidFill>
                <a:latin typeface="Tahoma" panose="020B0604030504040204" pitchFamily="34" charset="0"/>
                <a:cs typeface="Tahoma" panose="020B0604030504040204" pitchFamily="34" charset="0"/>
              </a:defRPr>
            </a:lvl9pPr>
          </a:lstStyle>
          <a:p>
            <a:pPr algn="r" eaLnBrk="1" hangingPunct="1">
              <a:spcBef>
                <a:spcPct val="0"/>
              </a:spcBef>
              <a:buFontTx/>
              <a:buNone/>
            </a:pPr>
            <a:endParaRPr lang="en-US" altLang="en-US" sz="1400"/>
          </a:p>
        </p:txBody>
      </p:sp>
      <p:sp>
        <p:nvSpPr>
          <p:cNvPr id="10244" name="Rectangle 2"/>
          <p:cNvSpPr>
            <a:spLocks noGrp="1" noChangeArrowheads="1"/>
          </p:cNvSpPr>
          <p:nvPr>
            <p:ph type="title"/>
          </p:nvPr>
        </p:nvSpPr>
        <p:spPr/>
        <p:txBody>
          <a:bodyPr>
            <a:normAutofit/>
          </a:bodyPr>
          <a:lstStyle/>
          <a:p>
            <a:r>
              <a:rPr lang="en-US" altLang="en-US" dirty="0">
                <a:solidFill>
                  <a:srgbClr val="2F2FF7"/>
                </a:solidFill>
              </a:rPr>
              <a:t>Main Points of </a:t>
            </a:r>
            <a:r>
              <a:rPr lang="en-US" dirty="0">
                <a:solidFill>
                  <a:srgbClr val="2F2FF7"/>
                </a:solidFill>
              </a:rPr>
              <a:t>Organizational </a:t>
            </a:r>
            <a:r>
              <a:rPr lang="en-US" dirty="0" err="1">
                <a:solidFill>
                  <a:srgbClr val="2F2FF7"/>
                </a:solidFill>
              </a:rPr>
              <a:t>Behaviour</a:t>
            </a:r>
            <a:endParaRPr lang="en-US" altLang="en-US" dirty="0">
              <a:solidFill>
                <a:srgbClr val="2F2FF7"/>
              </a:solidFill>
            </a:endParaRPr>
          </a:p>
        </p:txBody>
      </p:sp>
      <p:sp>
        <p:nvSpPr>
          <p:cNvPr id="10245" name="Rectangle 3"/>
          <p:cNvSpPr>
            <a:spLocks noGrp="1" noChangeArrowheads="1"/>
          </p:cNvSpPr>
          <p:nvPr>
            <p:ph type="body" idx="1"/>
          </p:nvPr>
        </p:nvSpPr>
        <p:spPr>
          <a:xfrm>
            <a:off x="1922464" y="1752600"/>
            <a:ext cx="8347075" cy="4114800"/>
          </a:xfrm>
        </p:spPr>
        <p:txBody>
          <a:bodyPr>
            <a:normAutofit/>
          </a:bodyPr>
          <a:lstStyle/>
          <a:p>
            <a:pPr indent="457200"/>
            <a:r>
              <a:rPr lang="en-US" altLang="en-US" sz="3200" dirty="0" smtClean="0"/>
              <a:t>Absenteeism</a:t>
            </a:r>
          </a:p>
          <a:p>
            <a:pPr indent="457200"/>
            <a:r>
              <a:rPr lang="en-US" altLang="en-US" sz="3200" dirty="0" smtClean="0"/>
              <a:t>Human performance</a:t>
            </a:r>
          </a:p>
          <a:p>
            <a:pPr indent="457200"/>
            <a:r>
              <a:rPr lang="en-US" altLang="en-US" sz="3200" dirty="0" smtClean="0"/>
              <a:t>Management</a:t>
            </a:r>
          </a:p>
        </p:txBody>
      </p:sp>
      <p:pic>
        <p:nvPicPr>
          <p:cNvPr id="6150" name="Picture 6" descr="C:\Users\Bob Stretch\Pictures\Microsoft Clip Organizer\j0399360.jpg"/>
          <p:cNvPicPr>
            <a:picLocks noChangeAspect="1" noChangeArrowheads="1"/>
          </p:cNvPicPr>
          <p:nvPr/>
        </p:nvPicPr>
        <p:blipFill>
          <a:blip r:embed="rId2"/>
          <a:srcRect/>
          <a:stretch>
            <a:fillRect/>
          </a:stretch>
        </p:blipFill>
        <p:spPr bwMode="auto">
          <a:xfrm>
            <a:off x="6934200" y="1298576"/>
            <a:ext cx="2895600" cy="4340225"/>
          </a:xfrm>
          <a:prstGeom prst="rect">
            <a:avLst/>
          </a:prstGeom>
          <a:noFill/>
          <a:ln w="22225">
            <a:solidFill>
              <a:schemeClr val="accent4">
                <a:lumMod val="10000"/>
              </a:schemeClr>
            </a:solidFill>
          </a:ln>
          <a:effectLst>
            <a:outerShdw blurRad="50800" dist="76200" dir="2700000" algn="tl" rotWithShape="0">
              <a:prstClr val="black">
                <a:alpha val="40000"/>
              </a:prstClr>
            </a:outerShdw>
          </a:effectLst>
        </p:spPr>
      </p:pic>
    </p:spTree>
    <p:extLst>
      <p:ext uri="{BB962C8B-B14F-4D97-AF65-F5344CB8AC3E}">
        <p14:creationId xmlns:p14="http://schemas.microsoft.com/office/powerpoint/2010/main" val="34434459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4"/>
          <p:cNvSpPr txBox="1">
            <a:spLocks noGrp="1"/>
          </p:cNvSpPr>
          <p:nvPr/>
        </p:nvSpPr>
        <p:spPr bwMode="auto">
          <a:xfrm>
            <a:off x="8669338"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rgbClr val="161616"/>
                </a:solidFill>
                <a:latin typeface="Tahoma" panose="020B0604030504040204" pitchFamily="34" charset="0"/>
                <a:cs typeface="Tahoma" panose="020B0604030504040204" pitchFamily="34" charset="0"/>
              </a:defRPr>
            </a:lvl1pPr>
            <a:lvl2pPr marL="742950" indent="-285750">
              <a:spcBef>
                <a:spcPct val="20000"/>
              </a:spcBef>
              <a:buFont typeface="Wingdings" panose="05000000000000000000" pitchFamily="2" charset="2"/>
              <a:buChar char="§"/>
              <a:defRPr sz="2800">
                <a:solidFill>
                  <a:srgbClr val="161616"/>
                </a:solidFill>
                <a:latin typeface="Tahoma" panose="020B0604030504040204" pitchFamily="34" charset="0"/>
                <a:cs typeface="Tahoma" panose="020B0604030504040204" pitchFamily="34" charset="0"/>
              </a:defRPr>
            </a:lvl2pPr>
            <a:lvl3pPr marL="1143000" indent="-228600">
              <a:spcBef>
                <a:spcPct val="20000"/>
              </a:spcBef>
              <a:buChar char="•"/>
              <a:defRPr sz="2400">
                <a:solidFill>
                  <a:srgbClr val="161616"/>
                </a:solidFill>
                <a:latin typeface="Tahoma" panose="020B0604030504040204" pitchFamily="34" charset="0"/>
                <a:cs typeface="Tahoma" panose="020B0604030504040204" pitchFamily="34" charset="0"/>
              </a:defRPr>
            </a:lvl3pPr>
            <a:lvl4pPr marL="1600200" indent="-228600">
              <a:spcBef>
                <a:spcPct val="20000"/>
              </a:spcBef>
              <a:buChar char="–"/>
              <a:defRPr sz="2000">
                <a:solidFill>
                  <a:srgbClr val="161616"/>
                </a:solidFill>
                <a:latin typeface="Tahoma" panose="020B0604030504040204" pitchFamily="34" charset="0"/>
                <a:cs typeface="Tahoma" panose="020B0604030504040204" pitchFamily="34" charset="0"/>
              </a:defRPr>
            </a:lvl4pPr>
            <a:lvl5pPr marL="2057400" indent="-228600">
              <a:spcBef>
                <a:spcPct val="20000"/>
              </a:spcBef>
              <a:buChar char="»"/>
              <a:defRPr sz="2000">
                <a:solidFill>
                  <a:srgbClr val="161616"/>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rgbClr val="161616"/>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rgbClr val="161616"/>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rgbClr val="161616"/>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rgbClr val="161616"/>
                </a:solidFill>
                <a:latin typeface="Tahoma" panose="020B0604030504040204" pitchFamily="34" charset="0"/>
                <a:cs typeface="Tahoma" panose="020B0604030504040204" pitchFamily="34" charset="0"/>
              </a:defRPr>
            </a:lvl9pPr>
          </a:lstStyle>
          <a:p>
            <a:pPr algn="r" eaLnBrk="1" hangingPunct="1">
              <a:spcBef>
                <a:spcPct val="0"/>
              </a:spcBef>
              <a:buFontTx/>
              <a:buNone/>
            </a:pPr>
            <a:endParaRPr lang="en-US" altLang="en-US" sz="1400"/>
          </a:p>
        </p:txBody>
      </p:sp>
      <p:sp>
        <p:nvSpPr>
          <p:cNvPr id="11268" name="Rectangle 2"/>
          <p:cNvSpPr>
            <a:spLocks noGrp="1" noChangeArrowheads="1"/>
          </p:cNvSpPr>
          <p:nvPr>
            <p:ph type="title"/>
          </p:nvPr>
        </p:nvSpPr>
        <p:spPr>
          <a:xfrm>
            <a:off x="838200" y="335756"/>
            <a:ext cx="8070273" cy="1325563"/>
          </a:xfrm>
        </p:spPr>
        <p:txBody>
          <a:bodyPr>
            <a:normAutofit/>
          </a:bodyPr>
          <a:lstStyle/>
          <a:p>
            <a:r>
              <a:rPr lang="en-US" altLang="en-US" b="1" dirty="0">
                <a:solidFill>
                  <a:srgbClr val="2F2FF7"/>
                </a:solidFill>
              </a:rPr>
              <a:t>Contributing Disciplines </a:t>
            </a:r>
            <a:br>
              <a:rPr lang="en-US" altLang="en-US" b="1" dirty="0">
                <a:solidFill>
                  <a:srgbClr val="2F2FF7"/>
                </a:solidFill>
              </a:rPr>
            </a:br>
            <a:r>
              <a:rPr lang="en-US" altLang="en-US" b="1" dirty="0">
                <a:solidFill>
                  <a:srgbClr val="2F2FF7"/>
                </a:solidFill>
              </a:rPr>
              <a:t>to the </a:t>
            </a:r>
            <a:r>
              <a:rPr lang="en-US" b="1" dirty="0">
                <a:solidFill>
                  <a:srgbClr val="2F2FF7"/>
                </a:solidFill>
              </a:rPr>
              <a:t>Organizational </a:t>
            </a:r>
            <a:r>
              <a:rPr lang="en-US" b="1" dirty="0" err="1">
                <a:solidFill>
                  <a:srgbClr val="2F2FF7"/>
                </a:solidFill>
              </a:rPr>
              <a:t>Behaviour</a:t>
            </a:r>
            <a:endParaRPr lang="en-US" altLang="en-US" b="1" dirty="0">
              <a:solidFill>
                <a:srgbClr val="2F2FF7"/>
              </a:solidFill>
            </a:endParaRPr>
          </a:p>
        </p:txBody>
      </p:sp>
      <p:graphicFrame>
        <p:nvGraphicFramePr>
          <p:cNvPr id="10" name="Diagram 9"/>
          <p:cNvGraphicFramePr/>
          <p:nvPr>
            <p:extLst>
              <p:ext uri="{D42A27DB-BD31-4B8C-83A1-F6EECF244321}">
                <p14:modId xmlns:p14="http://schemas.microsoft.com/office/powerpoint/2010/main" val="3523328488"/>
              </p:ext>
            </p:extLst>
          </p:nvPr>
        </p:nvGraphicFramePr>
        <p:xfrm>
          <a:off x="3048000" y="1371600"/>
          <a:ext cx="7162800" cy="5232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Rectangle 12"/>
          <p:cNvSpPr/>
          <p:nvPr/>
        </p:nvSpPr>
        <p:spPr bwMode="auto">
          <a:xfrm>
            <a:off x="2743202" y="1447801"/>
            <a:ext cx="1749425" cy="2341563"/>
          </a:xfrm>
          <a:prstGeom prst="rect">
            <a:avLst/>
          </a:prstGeom>
        </p:spPr>
        <p:style>
          <a:lnRef idx="0">
            <a:schemeClr val="dk1">
              <a:alpha val="0"/>
              <a:hueOff val="0"/>
              <a:satOff val="0"/>
              <a:lumOff val="0"/>
              <a:alphaOff val="0"/>
            </a:schemeClr>
          </a:lnRef>
          <a:fillRef idx="0">
            <a:schemeClr val="lt2">
              <a:alpha val="0"/>
              <a:hueOff val="0"/>
              <a:satOff val="0"/>
              <a:lumOff val="0"/>
              <a:alphaOff val="0"/>
            </a:schemeClr>
          </a:fillRef>
          <a:effectRef idx="0">
            <a:schemeClr val="lt2">
              <a:alpha val="0"/>
              <a:hueOff val="0"/>
              <a:satOff val="0"/>
              <a:lumOff val="0"/>
              <a:alphaOff val="0"/>
            </a:schemeClr>
          </a:effectRef>
          <a:fontRef idx="minor">
            <a:schemeClr val="tx1">
              <a:hueOff val="0"/>
              <a:satOff val="0"/>
              <a:lumOff val="0"/>
              <a:alphaOff val="0"/>
            </a:schemeClr>
          </a:fontRef>
        </p:style>
      </p:sp>
      <p:sp>
        <p:nvSpPr>
          <p:cNvPr id="16" name="Rectangle 15"/>
          <p:cNvSpPr/>
          <p:nvPr/>
        </p:nvSpPr>
        <p:spPr>
          <a:xfrm>
            <a:off x="5676900" y="3810000"/>
            <a:ext cx="1714500" cy="2427288"/>
          </a:xfrm>
          <a:prstGeom prst="rect">
            <a:avLst/>
          </a:prstGeom>
        </p:spPr>
        <p:style>
          <a:lnRef idx="0">
            <a:schemeClr val="dk1">
              <a:alpha val="0"/>
              <a:hueOff val="0"/>
              <a:satOff val="0"/>
              <a:lumOff val="0"/>
              <a:alphaOff val="0"/>
            </a:schemeClr>
          </a:lnRef>
          <a:fillRef idx="0">
            <a:schemeClr val="lt2">
              <a:alpha val="0"/>
              <a:hueOff val="0"/>
              <a:satOff val="0"/>
              <a:lumOff val="0"/>
              <a:alphaOff val="0"/>
            </a:schemeClr>
          </a:fillRef>
          <a:effectRef idx="0">
            <a:schemeClr val="lt2">
              <a:alpha val="0"/>
              <a:hueOff val="0"/>
              <a:satOff val="0"/>
              <a:lumOff val="0"/>
              <a:alphaOff val="0"/>
            </a:schemeClr>
          </a:effectRef>
          <a:fontRef idx="minor">
            <a:schemeClr val="tx1">
              <a:hueOff val="0"/>
              <a:satOff val="0"/>
              <a:lumOff val="0"/>
              <a:alphaOff val="0"/>
            </a:schemeClr>
          </a:fontRef>
        </p:style>
      </p:sp>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668000" y="0"/>
            <a:ext cx="1524000" cy="1162050"/>
          </a:xfrm>
          <a:prstGeom prst="rect">
            <a:avLst/>
          </a:prstGeom>
        </p:spPr>
      </p:pic>
    </p:spTree>
    <p:extLst>
      <p:ext uri="{BB962C8B-B14F-4D97-AF65-F5344CB8AC3E}">
        <p14:creationId xmlns:p14="http://schemas.microsoft.com/office/powerpoint/2010/main" val="21479756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108219"/>
          </a:xfrm>
        </p:spPr>
        <p:txBody>
          <a:bodyPr>
            <a:normAutofit fontScale="90000"/>
          </a:bodyPr>
          <a:lstStyle/>
          <a:p>
            <a:pPr hangingPunct="0"/>
            <a:r>
              <a:rPr lang="en-US" b="1" dirty="0">
                <a:solidFill>
                  <a:schemeClr val="accent5">
                    <a:lumMod val="50000"/>
                  </a:schemeClr>
                </a:solidFill>
              </a:rPr>
              <a:t>Challenges in organizational </a:t>
            </a:r>
            <a:r>
              <a:rPr lang="en-US" b="1" dirty="0" err="1">
                <a:solidFill>
                  <a:schemeClr val="accent5">
                    <a:lumMod val="50000"/>
                  </a:schemeClr>
                </a:solidFill>
              </a:rPr>
              <a:t>Behaviour</a:t>
            </a:r>
            <a:endParaRPr lang="en-US" dirty="0">
              <a:solidFill>
                <a:schemeClr val="accent5">
                  <a:lumMod val="50000"/>
                </a:schemeClr>
              </a:solidFill>
            </a:endParaRPr>
          </a:p>
        </p:txBody>
      </p:sp>
      <p:sp>
        <p:nvSpPr>
          <p:cNvPr id="3" name="Subtitle 2"/>
          <p:cNvSpPr>
            <a:spLocks noGrp="1"/>
          </p:cNvSpPr>
          <p:nvPr>
            <p:ph type="subTitle" idx="1"/>
          </p:nvPr>
        </p:nvSpPr>
        <p:spPr>
          <a:xfrm>
            <a:off x="1524000" y="2230582"/>
            <a:ext cx="9144000" cy="3865417"/>
          </a:xfrm>
        </p:spPr>
        <p:txBody>
          <a:bodyPr>
            <a:normAutofit/>
          </a:bodyPr>
          <a:lstStyle/>
          <a:p>
            <a:pPr marL="533400" indent="-533400" algn="l">
              <a:buFontTx/>
              <a:buAutoNum type="arabicPeriod"/>
            </a:pPr>
            <a:endParaRPr lang="en-US" altLang="en-US" dirty="0" smtClean="0"/>
          </a:p>
          <a:p>
            <a:pPr marL="342900" lvl="0" indent="-342900" algn="l" hangingPunct="0">
              <a:buFont typeface="Arial" panose="020B0604020202020204" pitchFamily="34" charset="0"/>
              <a:buChar char="•"/>
            </a:pPr>
            <a:r>
              <a:rPr lang="en-US" sz="3200" dirty="0">
                <a:solidFill>
                  <a:schemeClr val="bg2">
                    <a:lumMod val="10000"/>
                  </a:schemeClr>
                </a:solidFill>
              </a:rPr>
              <a:t>The workplace contains a wide mix of </a:t>
            </a:r>
            <a:r>
              <a:rPr lang="en-US" sz="3200" dirty="0" smtClean="0">
                <a:solidFill>
                  <a:schemeClr val="bg2">
                    <a:lumMod val="10000"/>
                  </a:schemeClr>
                </a:solidFill>
              </a:rPr>
              <a:t>cultures, </a:t>
            </a:r>
            <a:r>
              <a:rPr lang="en-US" sz="3200" dirty="0">
                <a:solidFill>
                  <a:schemeClr val="bg2">
                    <a:lumMod val="10000"/>
                  </a:schemeClr>
                </a:solidFill>
              </a:rPr>
              <a:t>ethnic groups, genders and ages</a:t>
            </a:r>
          </a:p>
          <a:p>
            <a:pPr marL="342900" lvl="0" indent="-342900" algn="l" hangingPunct="0">
              <a:buFont typeface="Arial" panose="020B0604020202020204" pitchFamily="34" charset="0"/>
              <a:buChar char="•"/>
            </a:pPr>
            <a:r>
              <a:rPr lang="en-US" sz="3200" dirty="0">
                <a:solidFill>
                  <a:schemeClr val="bg2">
                    <a:lumMod val="10000"/>
                  </a:schemeClr>
                </a:solidFill>
              </a:rPr>
              <a:t>Employees have to learn to cope with rapid changes due to global competition</a:t>
            </a:r>
          </a:p>
          <a:p>
            <a:pPr marL="342900" lvl="0" indent="-342900" algn="l" hangingPunct="0">
              <a:buFont typeface="Arial" panose="020B0604020202020204" pitchFamily="34" charset="0"/>
              <a:buChar char="•"/>
            </a:pPr>
            <a:r>
              <a:rPr lang="en-US" sz="3200" dirty="0">
                <a:solidFill>
                  <a:schemeClr val="bg2">
                    <a:lumMod val="10000"/>
                  </a:schemeClr>
                </a:solidFill>
              </a:rPr>
              <a:t>Corporate loyalty has decreased due to corporate </a:t>
            </a:r>
            <a:r>
              <a:rPr lang="en-US" sz="3200" dirty="0" smtClean="0">
                <a:solidFill>
                  <a:schemeClr val="bg2">
                    <a:lumMod val="10000"/>
                  </a:schemeClr>
                </a:solidFill>
              </a:rPr>
              <a:t>reducing </a:t>
            </a:r>
            <a:r>
              <a:rPr lang="en-US" sz="3200" dirty="0">
                <a:solidFill>
                  <a:schemeClr val="bg2">
                    <a:lumMod val="10000"/>
                  </a:schemeClr>
                </a:solidFill>
              </a:rPr>
              <a:t>and use of temp workers</a:t>
            </a:r>
          </a:p>
          <a:p>
            <a:pPr marL="533400" indent="-533400" algn="l">
              <a:buFontTx/>
              <a:buAutoNum type="arabicPeriod"/>
            </a:pPr>
            <a:endParaRPr lang="en-US" altLang="en-US" sz="3200" dirty="0"/>
          </a:p>
          <a:p>
            <a:endParaRPr lang="en-US" dirty="0"/>
          </a:p>
        </p:txBody>
      </p:sp>
      <p:pic>
        <p:nvPicPr>
          <p:cNvPr id="4" name="Picture 3"/>
          <p:cNvPicPr>
            <a:picLocks noChangeAspect="1"/>
          </p:cNvPicPr>
          <p:nvPr/>
        </p:nvPicPr>
        <p:blipFill>
          <a:blip r:embed="rId2"/>
          <a:stretch>
            <a:fillRect/>
          </a:stretch>
        </p:blipFill>
        <p:spPr>
          <a:xfrm>
            <a:off x="10667868" y="96799"/>
            <a:ext cx="1524132" cy="1164437"/>
          </a:xfrm>
          <a:prstGeom prst="rect">
            <a:avLst/>
          </a:prstGeom>
        </p:spPr>
      </p:pic>
    </p:spTree>
    <p:extLst>
      <p:ext uri="{BB962C8B-B14F-4D97-AF65-F5344CB8AC3E}">
        <p14:creationId xmlns:p14="http://schemas.microsoft.com/office/powerpoint/2010/main" val="1855457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Implications of Globalization for Managers</a:t>
            </a:r>
            <a:r>
              <a:rPr lang="en-US" dirty="0"/>
              <a:t/>
            </a:r>
            <a:br>
              <a:rPr lang="en-US" dirty="0"/>
            </a:br>
            <a:endParaRPr lang="en-US" dirty="0"/>
          </a:p>
        </p:txBody>
      </p:sp>
      <p:sp>
        <p:nvSpPr>
          <p:cNvPr id="3" name="Content Placeholder 2"/>
          <p:cNvSpPr>
            <a:spLocks noGrp="1"/>
          </p:cNvSpPr>
          <p:nvPr>
            <p:ph idx="1"/>
          </p:nvPr>
        </p:nvSpPr>
        <p:spPr>
          <a:xfrm>
            <a:off x="838200" y="1529129"/>
            <a:ext cx="10515600" cy="5012347"/>
          </a:xfrm>
        </p:spPr>
        <p:txBody>
          <a:bodyPr>
            <a:normAutofit fontScale="92500" lnSpcReduction="10000"/>
          </a:bodyPr>
          <a:lstStyle/>
          <a:p>
            <a:pPr hangingPunct="0"/>
            <a:r>
              <a:rPr lang="en-US" sz="3600" dirty="0"/>
              <a:t>Organizational </a:t>
            </a:r>
            <a:r>
              <a:rPr lang="en-US" sz="3600" dirty="0" err="1"/>
              <a:t>behaviour</a:t>
            </a:r>
            <a:r>
              <a:rPr lang="en-US" sz="3600" dirty="0"/>
              <a:t> helps managers with:</a:t>
            </a:r>
          </a:p>
          <a:p>
            <a:pPr lvl="0" hangingPunct="0"/>
            <a:r>
              <a:rPr lang="en-US" sz="3600" dirty="0"/>
              <a:t>Insights to improve people skills</a:t>
            </a:r>
          </a:p>
          <a:p>
            <a:pPr lvl="0" hangingPunct="0"/>
            <a:r>
              <a:rPr lang="en-US" sz="3600" dirty="0"/>
              <a:t>Valuing of workforce diversity</a:t>
            </a:r>
          </a:p>
          <a:p>
            <a:pPr lvl="0" hangingPunct="0"/>
            <a:r>
              <a:rPr lang="en-US" sz="3600" dirty="0"/>
              <a:t>Empowering people and creating a positive work environment</a:t>
            </a:r>
          </a:p>
          <a:p>
            <a:pPr lvl="0" hangingPunct="0"/>
            <a:r>
              <a:rPr lang="en-US" sz="3600" dirty="0"/>
              <a:t>Dealing with labor shortages</a:t>
            </a:r>
          </a:p>
          <a:p>
            <a:pPr lvl="0" hangingPunct="0"/>
            <a:r>
              <a:rPr lang="en-US" sz="3600" dirty="0"/>
              <a:t>Coping in a world of temporariness. Both managers and employees must learn to cope with temporariness.</a:t>
            </a:r>
          </a:p>
          <a:p>
            <a:pPr lvl="0" hangingPunct="0"/>
            <a:r>
              <a:rPr lang="en-US" sz="3600" dirty="0"/>
              <a:t>Creating an ethically healthy work environment</a:t>
            </a:r>
          </a:p>
          <a:p>
            <a:pPr lvl="0" hangingPunct="0"/>
            <a:r>
              <a:rPr lang="en-US" sz="3600" dirty="0"/>
              <a:t>Understand and predict human behavior in organizations.</a:t>
            </a:r>
          </a:p>
          <a:p>
            <a:endParaRPr lang="en-US" dirty="0"/>
          </a:p>
        </p:txBody>
      </p:sp>
    </p:spTree>
    <p:extLst>
      <p:ext uri="{BB962C8B-B14F-4D97-AF65-F5344CB8AC3E}">
        <p14:creationId xmlns:p14="http://schemas.microsoft.com/office/powerpoint/2010/main" val="635466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4"/>
          <p:cNvSpPr>
            <a:spLocks noGrp="1" noChangeArrowheads="1"/>
          </p:cNvSpPr>
          <p:nvPr>
            <p:ph type="title"/>
          </p:nvPr>
        </p:nvSpPr>
        <p:spPr>
          <a:xfrm>
            <a:off x="720436" y="410368"/>
            <a:ext cx="10924310" cy="1325563"/>
          </a:xfrm>
        </p:spPr>
        <p:txBody>
          <a:bodyPr>
            <a:normAutofit/>
          </a:bodyPr>
          <a:lstStyle/>
          <a:p>
            <a:pPr eaLnBrk="1" hangingPunct="1"/>
            <a:r>
              <a:rPr lang="en-US" altLang="en-US" b="1" dirty="0">
                <a:solidFill>
                  <a:srgbClr val="2F2FF7"/>
                </a:solidFill>
              </a:rPr>
              <a:t>After this </a:t>
            </a:r>
            <a:r>
              <a:rPr lang="en-US" altLang="en-US" b="1" dirty="0" smtClean="0">
                <a:solidFill>
                  <a:srgbClr val="2F2FF7"/>
                </a:solidFill>
              </a:rPr>
              <a:t>discussion, </a:t>
            </a:r>
            <a:r>
              <a:rPr lang="en-US" altLang="en-US" b="1" dirty="0">
                <a:solidFill>
                  <a:srgbClr val="2F2FF7"/>
                </a:solidFill>
              </a:rPr>
              <a:t>you should be able </a:t>
            </a:r>
            <a:r>
              <a:rPr lang="en-US" altLang="en-US" b="1" dirty="0" smtClean="0">
                <a:solidFill>
                  <a:srgbClr val="2F2FF7"/>
                </a:solidFill>
              </a:rPr>
              <a:t>to :</a:t>
            </a:r>
            <a:endParaRPr lang="en-US" altLang="en-US" b="1" dirty="0">
              <a:solidFill>
                <a:srgbClr val="2F2FF7"/>
              </a:solidFill>
            </a:endParaRPr>
          </a:p>
        </p:txBody>
      </p:sp>
      <p:sp>
        <p:nvSpPr>
          <p:cNvPr id="6148" name="Rectangle 5"/>
          <p:cNvSpPr>
            <a:spLocks noGrp="1" noChangeArrowheads="1"/>
          </p:cNvSpPr>
          <p:nvPr>
            <p:ph type="body" idx="1"/>
          </p:nvPr>
        </p:nvSpPr>
        <p:spPr>
          <a:xfrm>
            <a:off x="924791" y="2146299"/>
            <a:ext cx="10515600" cy="4351338"/>
          </a:xfrm>
        </p:spPr>
        <p:txBody>
          <a:bodyPr>
            <a:noAutofit/>
          </a:bodyPr>
          <a:lstStyle/>
          <a:p>
            <a:pPr>
              <a:spcAft>
                <a:spcPts val="1200"/>
              </a:spcAft>
            </a:pPr>
            <a:r>
              <a:rPr lang="en-US" altLang="en-US" sz="4000" dirty="0" smtClean="0">
                <a:solidFill>
                  <a:srgbClr val="2F2FF7"/>
                </a:solidFill>
                <a:latin typeface="+mj-lt"/>
                <a:ea typeface="+mj-ea"/>
                <a:cs typeface="+mj-cs"/>
              </a:rPr>
              <a:t>Describe Organization </a:t>
            </a:r>
            <a:endParaRPr lang="en-US" altLang="en-US" sz="4000" dirty="0">
              <a:solidFill>
                <a:srgbClr val="2F2FF7"/>
              </a:solidFill>
              <a:latin typeface="+mj-lt"/>
              <a:ea typeface="+mj-ea"/>
              <a:cs typeface="+mj-cs"/>
            </a:endParaRPr>
          </a:p>
          <a:p>
            <a:pPr>
              <a:spcAft>
                <a:spcPts val="1200"/>
              </a:spcAft>
            </a:pPr>
            <a:r>
              <a:rPr lang="en-US" altLang="en-US" sz="4000" dirty="0" smtClean="0">
                <a:solidFill>
                  <a:srgbClr val="2F2FF7"/>
                </a:solidFill>
                <a:latin typeface="+mj-lt"/>
                <a:ea typeface="+mj-ea"/>
                <a:cs typeface="+mj-cs"/>
              </a:rPr>
              <a:t>Explain environmental </a:t>
            </a:r>
            <a:r>
              <a:rPr lang="en-US" altLang="en-US" sz="4000" dirty="0">
                <a:solidFill>
                  <a:srgbClr val="2F2FF7"/>
                </a:solidFill>
                <a:latin typeface="+mj-lt"/>
                <a:ea typeface="+mj-ea"/>
                <a:cs typeface="+mj-cs"/>
              </a:rPr>
              <a:t>Factors affecting Organizations</a:t>
            </a:r>
          </a:p>
          <a:p>
            <a:pPr>
              <a:spcAft>
                <a:spcPts val="1200"/>
              </a:spcAft>
            </a:pPr>
            <a:r>
              <a:rPr lang="en-US" altLang="en-US" sz="4000" dirty="0">
                <a:solidFill>
                  <a:srgbClr val="2F2FF7"/>
                </a:solidFill>
                <a:latin typeface="+mj-lt"/>
                <a:ea typeface="+mj-ea"/>
                <a:cs typeface="+mj-cs"/>
              </a:rPr>
              <a:t>Define </a:t>
            </a:r>
            <a:r>
              <a:rPr lang="en-US" altLang="en-US" sz="4000" dirty="0" smtClean="0">
                <a:solidFill>
                  <a:srgbClr val="2F2FF7"/>
                </a:solidFill>
                <a:latin typeface="+mj-lt"/>
                <a:ea typeface="+mj-ea"/>
                <a:cs typeface="+mj-cs"/>
              </a:rPr>
              <a:t>Organizational Behavior </a:t>
            </a:r>
            <a:r>
              <a:rPr lang="en-US" altLang="en-US" sz="4000" dirty="0">
                <a:solidFill>
                  <a:srgbClr val="2F2FF7"/>
                </a:solidFill>
                <a:latin typeface="+mj-lt"/>
                <a:ea typeface="+mj-ea"/>
                <a:cs typeface="+mj-cs"/>
              </a:rPr>
              <a:t>(OB</a:t>
            </a:r>
            <a:r>
              <a:rPr lang="en-US" altLang="en-US" sz="4000" dirty="0" smtClean="0">
                <a:solidFill>
                  <a:srgbClr val="2F2FF7"/>
                </a:solidFill>
                <a:latin typeface="+mj-lt"/>
                <a:ea typeface="+mj-ea"/>
                <a:cs typeface="+mj-cs"/>
              </a:rPr>
              <a:t>)</a:t>
            </a:r>
            <a:endParaRPr lang="en-US" altLang="en-US" sz="4000" dirty="0">
              <a:solidFill>
                <a:srgbClr val="2F2FF7"/>
              </a:solidFill>
              <a:latin typeface="+mj-lt"/>
              <a:ea typeface="+mj-ea"/>
              <a:cs typeface="+mj-cs"/>
            </a:endParaRPr>
          </a:p>
          <a:p>
            <a:pPr>
              <a:spcAft>
                <a:spcPts val="1200"/>
              </a:spcAft>
            </a:pPr>
            <a:r>
              <a:rPr lang="en-US" sz="4000" dirty="0" smtClean="0">
                <a:solidFill>
                  <a:srgbClr val="2F2FF7"/>
                </a:solidFill>
                <a:latin typeface="+mj-lt"/>
                <a:ea typeface="+mj-ea"/>
                <a:cs typeface="+mj-cs"/>
              </a:rPr>
              <a:t>Explain characteristics </a:t>
            </a:r>
            <a:r>
              <a:rPr lang="en-US" sz="4000" dirty="0">
                <a:solidFill>
                  <a:srgbClr val="2F2FF7"/>
                </a:solidFill>
                <a:latin typeface="+mj-lt"/>
                <a:ea typeface="+mj-ea"/>
                <a:cs typeface="+mj-cs"/>
              </a:rPr>
              <a:t>of Organizational </a:t>
            </a:r>
            <a:r>
              <a:rPr lang="en-US" sz="4000" dirty="0" smtClean="0">
                <a:solidFill>
                  <a:srgbClr val="2F2FF7"/>
                </a:solidFill>
                <a:latin typeface="+mj-lt"/>
                <a:ea typeface="+mj-ea"/>
                <a:cs typeface="+mj-cs"/>
              </a:rPr>
              <a:t>Behavior</a:t>
            </a:r>
            <a:endParaRPr lang="en-US" altLang="en-US" sz="4000" dirty="0">
              <a:solidFill>
                <a:srgbClr val="2F2FF7"/>
              </a:solidFill>
              <a:latin typeface="+mj-lt"/>
              <a:ea typeface="+mj-ea"/>
              <a:cs typeface="+mj-cs"/>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0" y="0"/>
            <a:ext cx="1524000" cy="1162050"/>
          </a:xfrm>
          <a:prstGeom prst="rect">
            <a:avLst/>
          </a:prstGeom>
        </p:spPr>
      </p:pic>
    </p:spTree>
    <p:extLst>
      <p:ext uri="{BB962C8B-B14F-4D97-AF65-F5344CB8AC3E}">
        <p14:creationId xmlns:p14="http://schemas.microsoft.com/office/powerpoint/2010/main" val="1719384263"/>
      </p:ext>
    </p:extLst>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rgbClr val="161616"/>
                </a:solidFill>
                <a:latin typeface="Tahoma" panose="020B0604030504040204" pitchFamily="34" charset="0"/>
                <a:cs typeface="Tahoma" panose="020B0604030504040204" pitchFamily="34" charset="0"/>
              </a:defRPr>
            </a:lvl1pPr>
            <a:lvl2pPr marL="742950" indent="-285750">
              <a:spcBef>
                <a:spcPct val="20000"/>
              </a:spcBef>
              <a:buFont typeface="Wingdings" panose="05000000000000000000" pitchFamily="2" charset="2"/>
              <a:buChar char="§"/>
              <a:defRPr sz="2800">
                <a:solidFill>
                  <a:srgbClr val="161616"/>
                </a:solidFill>
                <a:latin typeface="Tahoma" panose="020B0604030504040204" pitchFamily="34" charset="0"/>
                <a:cs typeface="Tahoma" panose="020B0604030504040204" pitchFamily="34" charset="0"/>
              </a:defRPr>
            </a:lvl2pPr>
            <a:lvl3pPr marL="1143000" indent="-228600">
              <a:spcBef>
                <a:spcPct val="20000"/>
              </a:spcBef>
              <a:buChar char="•"/>
              <a:defRPr sz="2400">
                <a:solidFill>
                  <a:srgbClr val="161616"/>
                </a:solidFill>
                <a:latin typeface="Tahoma" panose="020B0604030504040204" pitchFamily="34" charset="0"/>
                <a:cs typeface="Tahoma" panose="020B0604030504040204" pitchFamily="34" charset="0"/>
              </a:defRPr>
            </a:lvl3pPr>
            <a:lvl4pPr marL="1600200" indent="-228600">
              <a:spcBef>
                <a:spcPct val="20000"/>
              </a:spcBef>
              <a:buChar char="–"/>
              <a:defRPr sz="2000">
                <a:solidFill>
                  <a:srgbClr val="161616"/>
                </a:solidFill>
                <a:latin typeface="Tahoma" panose="020B0604030504040204" pitchFamily="34" charset="0"/>
                <a:cs typeface="Tahoma" panose="020B0604030504040204" pitchFamily="34" charset="0"/>
              </a:defRPr>
            </a:lvl4pPr>
            <a:lvl5pPr marL="2057400" indent="-228600">
              <a:spcBef>
                <a:spcPct val="20000"/>
              </a:spcBef>
              <a:buChar char="»"/>
              <a:defRPr sz="2000">
                <a:solidFill>
                  <a:srgbClr val="161616"/>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rgbClr val="161616"/>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rgbClr val="161616"/>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rgbClr val="161616"/>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rgbClr val="161616"/>
                </a:solidFill>
                <a:latin typeface="Tahoma" panose="020B0604030504040204" pitchFamily="34" charset="0"/>
                <a:cs typeface="Tahoma" panose="020B0604030504040204" pitchFamily="34" charset="0"/>
              </a:defRPr>
            </a:lvl9pPr>
          </a:lstStyle>
          <a:p>
            <a:pPr>
              <a:spcBef>
                <a:spcPct val="0"/>
              </a:spcBef>
              <a:buFontTx/>
              <a:buNone/>
            </a:pPr>
            <a:fld id="{04E79EF8-547C-44DA-B5A3-4901D3C09C95}" type="slidenum">
              <a:rPr lang="en-US" altLang="en-US" sz="1400">
                <a:solidFill>
                  <a:schemeClr val="tx1"/>
                </a:solidFill>
                <a:latin typeface="Times New Roman" panose="02020603050405020304" pitchFamily="18" charset="0"/>
              </a:rPr>
              <a:pPr>
                <a:spcBef>
                  <a:spcPct val="0"/>
                </a:spcBef>
                <a:buFontTx/>
                <a:buNone/>
              </a:pPr>
              <a:t>3</a:t>
            </a:fld>
            <a:endParaRPr lang="en-US" altLang="en-US" sz="1400">
              <a:solidFill>
                <a:schemeClr val="tx1"/>
              </a:solidFill>
              <a:latin typeface="Times New Roman" panose="02020603050405020304" pitchFamily="18" charset="0"/>
            </a:endParaRPr>
          </a:p>
        </p:txBody>
      </p:sp>
      <p:sp>
        <p:nvSpPr>
          <p:cNvPr id="7171" name="Rectangle 2"/>
          <p:cNvSpPr>
            <a:spLocks noGrp="1" noChangeArrowheads="1"/>
          </p:cNvSpPr>
          <p:nvPr>
            <p:ph type="title"/>
          </p:nvPr>
        </p:nvSpPr>
        <p:spPr/>
        <p:txBody>
          <a:bodyPr/>
          <a:lstStyle/>
          <a:p>
            <a:pPr eaLnBrk="1" hangingPunct="1"/>
            <a:r>
              <a:rPr lang="en-US" altLang="en-US" dirty="0" smtClean="0">
                <a:solidFill>
                  <a:srgbClr val="2F2FF7"/>
                </a:solidFill>
              </a:rPr>
              <a:t>What is an Organization?</a:t>
            </a:r>
          </a:p>
        </p:txBody>
      </p:sp>
      <p:sp>
        <p:nvSpPr>
          <p:cNvPr id="28675" name="Rectangle 3"/>
          <p:cNvSpPr>
            <a:spLocks noGrp="1" noChangeArrowheads="1"/>
          </p:cNvSpPr>
          <p:nvPr>
            <p:ph type="body" idx="1"/>
          </p:nvPr>
        </p:nvSpPr>
        <p:spPr/>
        <p:txBody>
          <a:bodyPr/>
          <a:lstStyle/>
          <a:p>
            <a:pPr eaLnBrk="1" hangingPunct="1"/>
            <a:r>
              <a:rPr lang="en-US" altLang="en-US" sz="3600" dirty="0">
                <a:solidFill>
                  <a:srgbClr val="2F2FF7"/>
                </a:solidFill>
                <a:latin typeface="+mj-lt"/>
                <a:ea typeface="+mj-ea"/>
                <a:cs typeface="+mj-cs"/>
              </a:rPr>
              <a:t>Two or more people working together</a:t>
            </a:r>
          </a:p>
          <a:p>
            <a:pPr eaLnBrk="1" hangingPunct="1"/>
            <a:r>
              <a:rPr lang="en-US" altLang="en-US" sz="3600" dirty="0">
                <a:solidFill>
                  <a:srgbClr val="2F2FF7"/>
                </a:solidFill>
                <a:latin typeface="+mj-lt"/>
                <a:ea typeface="+mj-ea"/>
                <a:cs typeface="+mj-cs"/>
              </a:rPr>
              <a:t>Formalized Goals</a:t>
            </a:r>
          </a:p>
          <a:p>
            <a:pPr eaLnBrk="1" hangingPunct="1"/>
            <a:r>
              <a:rPr lang="en-US" altLang="en-US" sz="3600" dirty="0">
                <a:solidFill>
                  <a:srgbClr val="2F2FF7"/>
                </a:solidFill>
                <a:latin typeface="+mj-lt"/>
                <a:ea typeface="+mj-ea"/>
                <a:cs typeface="+mj-cs"/>
              </a:rPr>
              <a:t>Formal Hierarchy</a:t>
            </a:r>
          </a:p>
          <a:p>
            <a:pPr marL="0" indent="0" eaLnBrk="1" hangingPunct="1">
              <a:buNone/>
            </a:pPr>
            <a:endParaRPr lang="en-US" altLang="en-US" dirty="0" smtClean="0">
              <a:solidFill>
                <a:srgbClr val="F5334F"/>
              </a:solidFill>
            </a:endParaRPr>
          </a:p>
        </p:txBody>
      </p:sp>
      <p:grpSp>
        <p:nvGrpSpPr>
          <p:cNvPr id="7173" name="Group 8"/>
          <p:cNvGrpSpPr>
            <a:grpSpLocks/>
          </p:cNvGrpSpPr>
          <p:nvPr/>
        </p:nvGrpSpPr>
        <p:grpSpPr bwMode="auto">
          <a:xfrm>
            <a:off x="5902036" y="2286000"/>
            <a:ext cx="4080164" cy="3810000"/>
            <a:chOff x="3072" y="1680"/>
            <a:chExt cx="2256" cy="2160"/>
          </a:xfrm>
        </p:grpSpPr>
        <p:sp>
          <p:nvSpPr>
            <p:cNvPr id="7174" name="Oval 5"/>
            <p:cNvSpPr>
              <a:spLocks noChangeArrowheads="1"/>
            </p:cNvSpPr>
            <p:nvPr/>
          </p:nvSpPr>
          <p:spPr bwMode="auto">
            <a:xfrm>
              <a:off x="3072" y="1680"/>
              <a:ext cx="2256" cy="2160"/>
            </a:xfrm>
            <a:prstGeom prst="ellipse">
              <a:avLst/>
            </a:prstGeom>
            <a:solidFill>
              <a:srgbClr val="F8F7C1"/>
            </a:solidFill>
            <a:ln w="9525">
              <a:solidFill>
                <a:schemeClr val="accent1"/>
              </a:solidFill>
              <a:round/>
              <a:headEnd/>
              <a:tailEnd/>
            </a:ln>
          </p:spPr>
          <p:txBody>
            <a:bodyPr wrap="none" anchor="ctr"/>
            <a:lstStyle>
              <a:lvl1pPr>
                <a:spcBef>
                  <a:spcPct val="20000"/>
                </a:spcBef>
                <a:buChar char="•"/>
                <a:defRPr sz="3200">
                  <a:solidFill>
                    <a:srgbClr val="161616"/>
                  </a:solidFill>
                  <a:latin typeface="Tahoma" panose="020B0604030504040204" pitchFamily="34" charset="0"/>
                  <a:cs typeface="Tahoma" panose="020B0604030504040204" pitchFamily="34" charset="0"/>
                </a:defRPr>
              </a:lvl1pPr>
              <a:lvl2pPr marL="742950" indent="-285750">
                <a:spcBef>
                  <a:spcPct val="20000"/>
                </a:spcBef>
                <a:buFont typeface="Wingdings" panose="05000000000000000000" pitchFamily="2" charset="2"/>
                <a:buChar char="§"/>
                <a:defRPr sz="2800">
                  <a:solidFill>
                    <a:srgbClr val="161616"/>
                  </a:solidFill>
                  <a:latin typeface="Tahoma" panose="020B0604030504040204" pitchFamily="34" charset="0"/>
                  <a:cs typeface="Tahoma" panose="020B0604030504040204" pitchFamily="34" charset="0"/>
                </a:defRPr>
              </a:lvl2pPr>
              <a:lvl3pPr marL="1143000" indent="-228600">
                <a:spcBef>
                  <a:spcPct val="20000"/>
                </a:spcBef>
                <a:buChar char="•"/>
                <a:defRPr sz="2400">
                  <a:solidFill>
                    <a:srgbClr val="161616"/>
                  </a:solidFill>
                  <a:latin typeface="Tahoma" panose="020B0604030504040204" pitchFamily="34" charset="0"/>
                  <a:cs typeface="Tahoma" panose="020B0604030504040204" pitchFamily="34" charset="0"/>
                </a:defRPr>
              </a:lvl3pPr>
              <a:lvl4pPr marL="1600200" indent="-228600">
                <a:spcBef>
                  <a:spcPct val="20000"/>
                </a:spcBef>
                <a:buChar char="–"/>
                <a:defRPr sz="2000">
                  <a:solidFill>
                    <a:srgbClr val="161616"/>
                  </a:solidFill>
                  <a:latin typeface="Tahoma" panose="020B0604030504040204" pitchFamily="34" charset="0"/>
                  <a:cs typeface="Tahoma" panose="020B0604030504040204" pitchFamily="34" charset="0"/>
                </a:defRPr>
              </a:lvl4pPr>
              <a:lvl5pPr marL="2057400" indent="-228600">
                <a:spcBef>
                  <a:spcPct val="20000"/>
                </a:spcBef>
                <a:buChar char="»"/>
                <a:defRPr sz="2000">
                  <a:solidFill>
                    <a:srgbClr val="161616"/>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rgbClr val="161616"/>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rgbClr val="161616"/>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rgbClr val="161616"/>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rgbClr val="161616"/>
                  </a:solidFill>
                  <a:latin typeface="Tahoma" panose="020B0604030504040204" pitchFamily="34" charset="0"/>
                  <a:cs typeface="Tahoma" panose="020B0604030504040204" pitchFamily="34" charset="0"/>
                </a:defRPr>
              </a:lvl9pPr>
            </a:lstStyle>
            <a:p>
              <a:pPr eaLnBrk="1" hangingPunct="1">
                <a:spcBef>
                  <a:spcPct val="0"/>
                </a:spcBef>
                <a:buFontTx/>
                <a:buNone/>
              </a:pPr>
              <a:endParaRPr lang="en-US" altLang="en-US" sz="2400">
                <a:solidFill>
                  <a:schemeClr val="tx1"/>
                </a:solidFill>
                <a:latin typeface="Times New Roman" panose="02020603050405020304" pitchFamily="18" charset="0"/>
              </a:endParaRPr>
            </a:p>
          </p:txBody>
        </p:sp>
        <p:pic>
          <p:nvPicPr>
            <p:cNvPr id="7175" name="Picture 6"/>
            <p:cNvPicPr>
              <a:picLocks noChangeAspect="1" noChangeArrowheads="1"/>
            </p:cNvPicPr>
            <p:nvPr/>
          </p:nvPicPr>
          <p:blipFill>
            <a:blip r:embed="rId2">
              <a:extLst>
                <a:ext uri="{28A0092B-C50C-407E-A947-70E740481C1C}">
                  <a14:useLocalDpi xmlns:a14="http://schemas.microsoft.com/office/drawing/2010/main" val="0"/>
                </a:ext>
              </a:extLst>
            </a:blip>
            <a:srcRect l="55933" r="11017" b="72554"/>
            <a:stretch>
              <a:fillRect/>
            </a:stretch>
          </p:blipFill>
          <p:spPr bwMode="auto">
            <a:xfrm>
              <a:off x="3744" y="1872"/>
              <a:ext cx="936" cy="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6" name="Picture 7"/>
            <p:cNvPicPr>
              <a:picLocks noChangeAspect="1" noChangeArrowheads="1"/>
            </p:cNvPicPr>
            <p:nvPr/>
          </p:nvPicPr>
          <p:blipFill>
            <a:blip r:embed="rId2">
              <a:extLst>
                <a:ext uri="{28A0092B-C50C-407E-A947-70E740481C1C}">
                  <a14:useLocalDpi xmlns:a14="http://schemas.microsoft.com/office/drawing/2010/main" val="0"/>
                </a:ext>
              </a:extLst>
            </a:blip>
            <a:srcRect l="61017" t="71121"/>
            <a:stretch>
              <a:fillRect/>
            </a:stretch>
          </p:blipFill>
          <p:spPr bwMode="auto">
            <a:xfrm>
              <a:off x="3648" y="2784"/>
              <a:ext cx="1104" cy="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 name="Picture 1"/>
          <p:cNvPicPr>
            <a:picLocks noChangeAspect="1"/>
          </p:cNvPicPr>
          <p:nvPr/>
        </p:nvPicPr>
        <p:blipFill>
          <a:blip r:embed="rId3"/>
          <a:stretch>
            <a:fillRect/>
          </a:stretch>
        </p:blipFill>
        <p:spPr>
          <a:xfrm>
            <a:off x="10591734" y="0"/>
            <a:ext cx="1524132" cy="1164437"/>
          </a:xfrm>
          <a:prstGeom prst="rect">
            <a:avLst/>
          </a:prstGeom>
        </p:spPr>
      </p:pic>
    </p:spTree>
    <p:extLst>
      <p:ext uri="{BB962C8B-B14F-4D97-AF65-F5344CB8AC3E}">
        <p14:creationId xmlns:p14="http://schemas.microsoft.com/office/powerpoint/2010/main" val="23080737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6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Definitions </a:t>
            </a:r>
            <a:endParaRPr lang="en-US" dirty="0">
              <a:solidFill>
                <a:srgbClr val="FF0000"/>
              </a:solidFill>
            </a:endParaRPr>
          </a:p>
        </p:txBody>
      </p:sp>
      <p:sp>
        <p:nvSpPr>
          <p:cNvPr id="3" name="Content Placeholder 2"/>
          <p:cNvSpPr>
            <a:spLocks noGrp="1"/>
          </p:cNvSpPr>
          <p:nvPr>
            <p:ph idx="1"/>
          </p:nvPr>
        </p:nvSpPr>
        <p:spPr/>
        <p:txBody>
          <a:bodyPr>
            <a:noAutofit/>
          </a:bodyPr>
          <a:lstStyle/>
          <a:p>
            <a:pPr algn="just"/>
            <a:r>
              <a:rPr lang="en-US" sz="3600" dirty="0">
                <a:solidFill>
                  <a:schemeClr val="accent5">
                    <a:lumMod val="50000"/>
                  </a:schemeClr>
                </a:solidFill>
              </a:rPr>
              <a:t>Money and </a:t>
            </a:r>
            <a:r>
              <a:rPr lang="en-US" sz="3600" dirty="0" err="1">
                <a:solidFill>
                  <a:schemeClr val="accent5">
                    <a:lumMod val="50000"/>
                  </a:schemeClr>
                </a:solidFill>
              </a:rPr>
              <a:t>Reiley</a:t>
            </a:r>
            <a:r>
              <a:rPr lang="en-US" sz="3600" dirty="0">
                <a:solidFill>
                  <a:schemeClr val="accent5">
                    <a:lumMod val="50000"/>
                  </a:schemeClr>
                </a:solidFill>
              </a:rPr>
              <a:t>: “Organization is the form of every human association for the attainment of a common purpose”. </a:t>
            </a:r>
            <a:endParaRPr lang="en-US" sz="3600" dirty="0" smtClean="0">
              <a:solidFill>
                <a:schemeClr val="accent5">
                  <a:lumMod val="50000"/>
                </a:schemeClr>
              </a:solidFill>
            </a:endParaRPr>
          </a:p>
          <a:p>
            <a:pPr algn="just"/>
            <a:r>
              <a:rPr lang="en-US" sz="3600" dirty="0" smtClean="0">
                <a:solidFill>
                  <a:schemeClr val="accent5">
                    <a:lumMod val="50000"/>
                  </a:schemeClr>
                </a:solidFill>
              </a:rPr>
              <a:t>Puffier </a:t>
            </a:r>
            <a:r>
              <a:rPr lang="en-US" sz="3600" dirty="0">
                <a:solidFill>
                  <a:schemeClr val="accent5">
                    <a:lumMod val="50000"/>
                  </a:schemeClr>
                </a:solidFill>
              </a:rPr>
              <a:t>and Sherwood: “Organization is the pattern of ways in which large numbers of people have intimate face to face contact with all others, are engaged in a variety of tasks, relate themselves to each other in conscious, systematic establishment and accomplishment of mutually agreed purposes”.</a:t>
            </a:r>
          </a:p>
        </p:txBody>
      </p:sp>
    </p:spTree>
    <p:extLst>
      <p:ext uri="{BB962C8B-B14F-4D97-AF65-F5344CB8AC3E}">
        <p14:creationId xmlns:p14="http://schemas.microsoft.com/office/powerpoint/2010/main" val="848092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Need for Organization</a:t>
            </a:r>
          </a:p>
        </p:txBody>
      </p:sp>
      <p:sp>
        <p:nvSpPr>
          <p:cNvPr id="3" name="Content Placeholder 2"/>
          <p:cNvSpPr>
            <a:spLocks noGrp="1"/>
          </p:cNvSpPr>
          <p:nvPr>
            <p:ph idx="1"/>
          </p:nvPr>
        </p:nvSpPr>
        <p:spPr/>
        <p:txBody>
          <a:bodyPr/>
          <a:lstStyle/>
          <a:p>
            <a:r>
              <a:rPr lang="en-US" dirty="0">
                <a:solidFill>
                  <a:schemeClr val="accent5">
                    <a:lumMod val="50000"/>
                  </a:schemeClr>
                </a:solidFill>
              </a:rPr>
              <a:t>It provides an ideal setting for the study of human </a:t>
            </a:r>
            <a:r>
              <a:rPr lang="en-US" dirty="0" smtClean="0">
                <a:solidFill>
                  <a:schemeClr val="accent5">
                    <a:lumMod val="50000"/>
                  </a:schemeClr>
                </a:solidFill>
              </a:rPr>
              <a:t>behavior</a:t>
            </a:r>
          </a:p>
          <a:p>
            <a:pPr algn="just"/>
            <a:r>
              <a:rPr lang="en-US" dirty="0">
                <a:solidFill>
                  <a:schemeClr val="accent5">
                    <a:lumMod val="50000"/>
                  </a:schemeClr>
                </a:solidFill>
              </a:rPr>
              <a:t>Knowledge of organization helps managers to effectively, know various things, such as how to run the organization and protect the environment needs, how to motivate run the organizational subordinates, how to manage conflicts, how to introduce </a:t>
            </a:r>
            <a:r>
              <a:rPr lang="en-US" dirty="0" err="1">
                <a:solidFill>
                  <a:schemeClr val="accent5">
                    <a:lumMod val="50000"/>
                  </a:schemeClr>
                </a:solidFill>
              </a:rPr>
              <a:t>behavioural</a:t>
            </a:r>
            <a:r>
              <a:rPr lang="en-US" dirty="0">
                <a:solidFill>
                  <a:schemeClr val="accent5">
                    <a:lumMod val="50000"/>
                  </a:schemeClr>
                </a:solidFill>
              </a:rPr>
              <a:t> changes and so on</a:t>
            </a:r>
            <a:r>
              <a:rPr lang="en-US" dirty="0" smtClean="0">
                <a:solidFill>
                  <a:schemeClr val="accent5">
                    <a:lumMod val="50000"/>
                  </a:schemeClr>
                </a:solidFill>
              </a:rPr>
              <a:t>.</a:t>
            </a:r>
          </a:p>
          <a:p>
            <a:pPr algn="just"/>
            <a:r>
              <a:rPr lang="en-US" dirty="0">
                <a:solidFill>
                  <a:schemeClr val="accent5">
                    <a:lumMod val="50000"/>
                  </a:schemeClr>
                </a:solidFill>
              </a:rPr>
              <a:t>Organizations </a:t>
            </a:r>
            <a:r>
              <a:rPr lang="en-US" dirty="0" smtClean="0">
                <a:solidFill>
                  <a:schemeClr val="accent5">
                    <a:lumMod val="50000"/>
                  </a:schemeClr>
                </a:solidFill>
              </a:rPr>
              <a:t>include </a:t>
            </a:r>
            <a:r>
              <a:rPr lang="en-US" dirty="0">
                <a:solidFill>
                  <a:schemeClr val="accent5">
                    <a:lumMod val="50000"/>
                  </a:schemeClr>
                </a:solidFill>
              </a:rPr>
              <a:t>in all the important phases of </a:t>
            </a:r>
            <a:r>
              <a:rPr lang="en-US" dirty="0" smtClean="0">
                <a:solidFill>
                  <a:schemeClr val="accent5">
                    <a:lumMod val="50000"/>
                  </a:schemeClr>
                </a:solidFill>
              </a:rPr>
              <a:t>human’s </a:t>
            </a:r>
            <a:r>
              <a:rPr lang="en-US" dirty="0">
                <a:solidFill>
                  <a:schemeClr val="accent5">
                    <a:lumMod val="50000"/>
                  </a:schemeClr>
                </a:solidFill>
              </a:rPr>
              <a:t>life. A </a:t>
            </a:r>
            <a:r>
              <a:rPr lang="en-US" dirty="0" smtClean="0">
                <a:solidFill>
                  <a:schemeClr val="accent5">
                    <a:lumMod val="50000"/>
                  </a:schemeClr>
                </a:solidFill>
              </a:rPr>
              <a:t>human </a:t>
            </a:r>
            <a:r>
              <a:rPr lang="en-US" dirty="0">
                <a:solidFill>
                  <a:schemeClr val="accent5">
                    <a:lumMod val="50000"/>
                  </a:schemeClr>
                </a:solidFill>
              </a:rPr>
              <a:t>is born in organizations (hospitals, clinics etc.); </a:t>
            </a:r>
            <a:r>
              <a:rPr lang="en-US" dirty="0" smtClean="0">
                <a:solidFill>
                  <a:schemeClr val="accent5">
                    <a:lumMod val="50000"/>
                  </a:schemeClr>
                </a:solidFill>
              </a:rPr>
              <a:t>he/she </a:t>
            </a:r>
            <a:r>
              <a:rPr lang="en-US" dirty="0">
                <a:solidFill>
                  <a:schemeClr val="accent5">
                    <a:lumMod val="50000"/>
                  </a:schemeClr>
                </a:solidFill>
              </a:rPr>
              <a:t>is educated in organizations (schools, colleges etc.), and works in organization (factories, office etc.).</a:t>
            </a:r>
          </a:p>
        </p:txBody>
      </p:sp>
    </p:spTree>
    <p:extLst>
      <p:ext uri="{BB962C8B-B14F-4D97-AF65-F5344CB8AC3E}">
        <p14:creationId xmlns:p14="http://schemas.microsoft.com/office/powerpoint/2010/main" val="651784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rgbClr val="161616"/>
                </a:solidFill>
                <a:latin typeface="Tahoma" panose="020B0604030504040204" pitchFamily="34" charset="0"/>
                <a:cs typeface="Tahoma" panose="020B0604030504040204" pitchFamily="34" charset="0"/>
              </a:defRPr>
            </a:lvl1pPr>
            <a:lvl2pPr marL="742950" indent="-285750">
              <a:spcBef>
                <a:spcPct val="20000"/>
              </a:spcBef>
              <a:buFont typeface="Wingdings" panose="05000000000000000000" pitchFamily="2" charset="2"/>
              <a:buChar char="§"/>
              <a:defRPr sz="2800">
                <a:solidFill>
                  <a:srgbClr val="161616"/>
                </a:solidFill>
                <a:latin typeface="Tahoma" panose="020B0604030504040204" pitchFamily="34" charset="0"/>
                <a:cs typeface="Tahoma" panose="020B0604030504040204" pitchFamily="34" charset="0"/>
              </a:defRPr>
            </a:lvl2pPr>
            <a:lvl3pPr marL="1143000" indent="-228600">
              <a:spcBef>
                <a:spcPct val="20000"/>
              </a:spcBef>
              <a:buChar char="•"/>
              <a:defRPr sz="2400">
                <a:solidFill>
                  <a:srgbClr val="161616"/>
                </a:solidFill>
                <a:latin typeface="Tahoma" panose="020B0604030504040204" pitchFamily="34" charset="0"/>
                <a:cs typeface="Tahoma" panose="020B0604030504040204" pitchFamily="34" charset="0"/>
              </a:defRPr>
            </a:lvl3pPr>
            <a:lvl4pPr marL="1600200" indent="-228600">
              <a:spcBef>
                <a:spcPct val="20000"/>
              </a:spcBef>
              <a:buChar char="–"/>
              <a:defRPr sz="2000">
                <a:solidFill>
                  <a:srgbClr val="161616"/>
                </a:solidFill>
                <a:latin typeface="Tahoma" panose="020B0604030504040204" pitchFamily="34" charset="0"/>
                <a:cs typeface="Tahoma" panose="020B0604030504040204" pitchFamily="34" charset="0"/>
              </a:defRPr>
            </a:lvl4pPr>
            <a:lvl5pPr marL="2057400" indent="-228600">
              <a:spcBef>
                <a:spcPct val="20000"/>
              </a:spcBef>
              <a:buChar char="»"/>
              <a:defRPr sz="2000">
                <a:solidFill>
                  <a:srgbClr val="161616"/>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rgbClr val="161616"/>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rgbClr val="161616"/>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rgbClr val="161616"/>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rgbClr val="161616"/>
                </a:solidFill>
                <a:latin typeface="Tahoma" panose="020B0604030504040204" pitchFamily="34" charset="0"/>
                <a:cs typeface="Tahoma" panose="020B0604030504040204" pitchFamily="34" charset="0"/>
              </a:defRPr>
            </a:lvl9pPr>
          </a:lstStyle>
          <a:p>
            <a:pPr>
              <a:spcBef>
                <a:spcPct val="0"/>
              </a:spcBef>
              <a:buFontTx/>
              <a:buNone/>
            </a:pPr>
            <a:fld id="{41A907DB-38E1-46B0-BC1C-F0BE20F9C8CF}" type="slidenum">
              <a:rPr lang="en-US" altLang="en-US" sz="1400">
                <a:solidFill>
                  <a:schemeClr val="tx1"/>
                </a:solidFill>
                <a:latin typeface="Times New Roman" panose="02020603050405020304" pitchFamily="18" charset="0"/>
              </a:rPr>
              <a:pPr>
                <a:spcBef>
                  <a:spcPct val="0"/>
                </a:spcBef>
                <a:buFontTx/>
                <a:buNone/>
              </a:pPr>
              <a:t>6</a:t>
            </a:fld>
            <a:endParaRPr lang="en-US" altLang="en-US" sz="1400">
              <a:solidFill>
                <a:schemeClr val="tx1"/>
              </a:solidFill>
              <a:latin typeface="Times New Roman" panose="02020603050405020304" pitchFamily="18" charset="0"/>
            </a:endParaRPr>
          </a:p>
        </p:txBody>
      </p:sp>
      <p:sp>
        <p:nvSpPr>
          <p:cNvPr id="8195" name="Rectangle 2"/>
          <p:cNvSpPr>
            <a:spLocks noGrp="1" noChangeArrowheads="1"/>
          </p:cNvSpPr>
          <p:nvPr>
            <p:ph type="title"/>
          </p:nvPr>
        </p:nvSpPr>
        <p:spPr>
          <a:xfrm>
            <a:off x="1454727" y="180976"/>
            <a:ext cx="9490364" cy="1143000"/>
          </a:xfrm>
        </p:spPr>
        <p:txBody>
          <a:bodyPr>
            <a:noAutofit/>
          </a:bodyPr>
          <a:lstStyle/>
          <a:p>
            <a:pPr eaLnBrk="1" hangingPunct="1"/>
            <a:r>
              <a:rPr lang="en-US" altLang="en-US" b="1" dirty="0">
                <a:solidFill>
                  <a:srgbClr val="2F2FF7"/>
                </a:solidFill>
              </a:rPr>
              <a:t>Environmental Factors affecting </a:t>
            </a:r>
            <a:r>
              <a:rPr lang="en-US" altLang="en-US" b="1" dirty="0" smtClean="0">
                <a:solidFill>
                  <a:srgbClr val="2F2FF7"/>
                </a:solidFill>
              </a:rPr>
              <a:t>Organizations</a:t>
            </a:r>
            <a:endParaRPr lang="en-US" altLang="en-US" b="1" dirty="0">
              <a:solidFill>
                <a:srgbClr val="2F2FF7"/>
              </a:solidFill>
            </a:endParaRPr>
          </a:p>
        </p:txBody>
      </p:sp>
      <p:grpSp>
        <p:nvGrpSpPr>
          <p:cNvPr id="2" name="Group 14"/>
          <p:cNvGrpSpPr>
            <a:grpSpLocks/>
          </p:cNvGrpSpPr>
          <p:nvPr/>
        </p:nvGrpSpPr>
        <p:grpSpPr bwMode="auto">
          <a:xfrm>
            <a:off x="2438400" y="1676401"/>
            <a:ext cx="7315200" cy="4710113"/>
            <a:chOff x="576" y="1056"/>
            <a:chExt cx="4608" cy="2967"/>
          </a:xfrm>
        </p:grpSpPr>
        <p:grpSp>
          <p:nvGrpSpPr>
            <p:cNvPr id="8197" name="Group 4"/>
            <p:cNvGrpSpPr>
              <a:grpSpLocks/>
            </p:cNvGrpSpPr>
            <p:nvPr/>
          </p:nvGrpSpPr>
          <p:grpSpPr bwMode="auto">
            <a:xfrm>
              <a:off x="1824" y="1440"/>
              <a:ext cx="2256" cy="2160"/>
              <a:chOff x="3072" y="1680"/>
              <a:chExt cx="2256" cy="2160"/>
            </a:xfrm>
          </p:grpSpPr>
          <p:sp>
            <p:nvSpPr>
              <p:cNvPr id="8202" name="Oval 5"/>
              <p:cNvSpPr>
                <a:spLocks noChangeArrowheads="1"/>
              </p:cNvSpPr>
              <p:nvPr/>
            </p:nvSpPr>
            <p:spPr bwMode="auto">
              <a:xfrm>
                <a:off x="3072" y="1680"/>
                <a:ext cx="2256" cy="2160"/>
              </a:xfrm>
              <a:prstGeom prst="ellipse">
                <a:avLst/>
              </a:prstGeom>
              <a:solidFill>
                <a:srgbClr val="F8F7C1"/>
              </a:solidFill>
              <a:ln w="9525">
                <a:solidFill>
                  <a:schemeClr val="accent1"/>
                </a:solidFill>
                <a:round/>
                <a:headEnd/>
                <a:tailEnd/>
              </a:ln>
            </p:spPr>
            <p:txBody>
              <a:bodyPr wrap="none" anchor="ctr"/>
              <a:lstStyle>
                <a:lvl1pPr>
                  <a:spcBef>
                    <a:spcPct val="20000"/>
                  </a:spcBef>
                  <a:buChar char="•"/>
                  <a:defRPr sz="3200">
                    <a:solidFill>
                      <a:srgbClr val="161616"/>
                    </a:solidFill>
                    <a:latin typeface="Tahoma" panose="020B0604030504040204" pitchFamily="34" charset="0"/>
                    <a:cs typeface="Tahoma" panose="020B0604030504040204" pitchFamily="34" charset="0"/>
                  </a:defRPr>
                </a:lvl1pPr>
                <a:lvl2pPr marL="742950" indent="-285750">
                  <a:spcBef>
                    <a:spcPct val="20000"/>
                  </a:spcBef>
                  <a:buFont typeface="Wingdings" panose="05000000000000000000" pitchFamily="2" charset="2"/>
                  <a:buChar char="§"/>
                  <a:defRPr sz="2800">
                    <a:solidFill>
                      <a:srgbClr val="161616"/>
                    </a:solidFill>
                    <a:latin typeface="Tahoma" panose="020B0604030504040204" pitchFamily="34" charset="0"/>
                    <a:cs typeface="Tahoma" panose="020B0604030504040204" pitchFamily="34" charset="0"/>
                  </a:defRPr>
                </a:lvl2pPr>
                <a:lvl3pPr marL="1143000" indent="-228600">
                  <a:spcBef>
                    <a:spcPct val="20000"/>
                  </a:spcBef>
                  <a:buChar char="•"/>
                  <a:defRPr sz="2400">
                    <a:solidFill>
                      <a:srgbClr val="161616"/>
                    </a:solidFill>
                    <a:latin typeface="Tahoma" panose="020B0604030504040204" pitchFamily="34" charset="0"/>
                    <a:cs typeface="Tahoma" panose="020B0604030504040204" pitchFamily="34" charset="0"/>
                  </a:defRPr>
                </a:lvl3pPr>
                <a:lvl4pPr marL="1600200" indent="-228600">
                  <a:spcBef>
                    <a:spcPct val="20000"/>
                  </a:spcBef>
                  <a:buChar char="–"/>
                  <a:defRPr sz="2000">
                    <a:solidFill>
                      <a:srgbClr val="161616"/>
                    </a:solidFill>
                    <a:latin typeface="Tahoma" panose="020B0604030504040204" pitchFamily="34" charset="0"/>
                    <a:cs typeface="Tahoma" panose="020B0604030504040204" pitchFamily="34" charset="0"/>
                  </a:defRPr>
                </a:lvl4pPr>
                <a:lvl5pPr marL="2057400" indent="-228600">
                  <a:spcBef>
                    <a:spcPct val="20000"/>
                  </a:spcBef>
                  <a:buChar char="»"/>
                  <a:defRPr sz="2000">
                    <a:solidFill>
                      <a:srgbClr val="161616"/>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rgbClr val="161616"/>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rgbClr val="161616"/>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rgbClr val="161616"/>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rgbClr val="161616"/>
                    </a:solidFill>
                    <a:latin typeface="Tahoma" panose="020B0604030504040204" pitchFamily="34" charset="0"/>
                    <a:cs typeface="Tahoma" panose="020B0604030504040204" pitchFamily="34" charset="0"/>
                  </a:defRPr>
                </a:lvl9pPr>
              </a:lstStyle>
              <a:p>
                <a:pPr eaLnBrk="1" hangingPunct="1">
                  <a:spcBef>
                    <a:spcPct val="0"/>
                  </a:spcBef>
                  <a:buFontTx/>
                  <a:buNone/>
                </a:pPr>
                <a:endParaRPr lang="en-US" altLang="en-US" sz="2400">
                  <a:solidFill>
                    <a:schemeClr val="tx1"/>
                  </a:solidFill>
                  <a:latin typeface="Times New Roman" panose="02020603050405020304" pitchFamily="18" charset="0"/>
                </a:endParaRPr>
              </a:p>
            </p:txBody>
          </p:sp>
          <p:pic>
            <p:nvPicPr>
              <p:cNvPr id="8203" name="Picture 6"/>
              <p:cNvPicPr>
                <a:picLocks noChangeAspect="1" noChangeArrowheads="1"/>
              </p:cNvPicPr>
              <p:nvPr/>
            </p:nvPicPr>
            <p:blipFill>
              <a:blip r:embed="rId2">
                <a:extLst>
                  <a:ext uri="{28A0092B-C50C-407E-A947-70E740481C1C}">
                    <a14:useLocalDpi xmlns:a14="http://schemas.microsoft.com/office/drawing/2010/main" val="0"/>
                  </a:ext>
                </a:extLst>
              </a:blip>
              <a:srcRect l="55933" r="11017" b="72554"/>
              <a:stretch>
                <a:fillRect/>
              </a:stretch>
            </p:blipFill>
            <p:spPr bwMode="auto">
              <a:xfrm>
                <a:off x="3744" y="1872"/>
                <a:ext cx="936" cy="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4" name="Picture 7"/>
              <p:cNvPicPr>
                <a:picLocks noChangeAspect="1" noChangeArrowheads="1"/>
              </p:cNvPicPr>
              <p:nvPr/>
            </p:nvPicPr>
            <p:blipFill>
              <a:blip r:embed="rId2">
                <a:extLst>
                  <a:ext uri="{28A0092B-C50C-407E-A947-70E740481C1C}">
                    <a14:useLocalDpi xmlns:a14="http://schemas.microsoft.com/office/drawing/2010/main" val="0"/>
                  </a:ext>
                </a:extLst>
              </a:blip>
              <a:srcRect l="61017" t="71121"/>
              <a:stretch>
                <a:fillRect/>
              </a:stretch>
            </p:blipFill>
            <p:spPr bwMode="auto">
              <a:xfrm>
                <a:off x="3648" y="2784"/>
                <a:ext cx="1104" cy="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198" name="Text Box 9"/>
            <p:cNvSpPr txBox="1">
              <a:spLocks noChangeArrowheads="1"/>
            </p:cNvSpPr>
            <p:nvPr/>
          </p:nvSpPr>
          <p:spPr bwMode="auto">
            <a:xfrm>
              <a:off x="2544" y="1056"/>
              <a:ext cx="76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161616"/>
                  </a:solidFill>
                  <a:latin typeface="Tahoma" panose="020B0604030504040204" pitchFamily="34" charset="0"/>
                  <a:cs typeface="Tahoma" panose="020B0604030504040204" pitchFamily="34" charset="0"/>
                </a:defRPr>
              </a:lvl1pPr>
              <a:lvl2pPr marL="742950" indent="-285750">
                <a:spcBef>
                  <a:spcPct val="20000"/>
                </a:spcBef>
                <a:buFont typeface="Wingdings" panose="05000000000000000000" pitchFamily="2" charset="2"/>
                <a:buChar char="§"/>
                <a:defRPr sz="2800">
                  <a:solidFill>
                    <a:srgbClr val="161616"/>
                  </a:solidFill>
                  <a:latin typeface="Tahoma" panose="020B0604030504040204" pitchFamily="34" charset="0"/>
                  <a:cs typeface="Tahoma" panose="020B0604030504040204" pitchFamily="34" charset="0"/>
                </a:defRPr>
              </a:lvl2pPr>
              <a:lvl3pPr marL="1143000" indent="-228600">
                <a:spcBef>
                  <a:spcPct val="20000"/>
                </a:spcBef>
                <a:buChar char="•"/>
                <a:defRPr sz="2400">
                  <a:solidFill>
                    <a:srgbClr val="161616"/>
                  </a:solidFill>
                  <a:latin typeface="Tahoma" panose="020B0604030504040204" pitchFamily="34" charset="0"/>
                  <a:cs typeface="Tahoma" panose="020B0604030504040204" pitchFamily="34" charset="0"/>
                </a:defRPr>
              </a:lvl3pPr>
              <a:lvl4pPr marL="1600200" indent="-228600">
                <a:spcBef>
                  <a:spcPct val="20000"/>
                </a:spcBef>
                <a:buChar char="–"/>
                <a:defRPr sz="2000">
                  <a:solidFill>
                    <a:srgbClr val="161616"/>
                  </a:solidFill>
                  <a:latin typeface="Tahoma" panose="020B0604030504040204" pitchFamily="34" charset="0"/>
                  <a:cs typeface="Tahoma" panose="020B0604030504040204" pitchFamily="34" charset="0"/>
                </a:defRPr>
              </a:lvl4pPr>
              <a:lvl5pPr marL="2057400" indent="-228600">
                <a:spcBef>
                  <a:spcPct val="20000"/>
                </a:spcBef>
                <a:buChar char="»"/>
                <a:defRPr sz="2000">
                  <a:solidFill>
                    <a:srgbClr val="161616"/>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rgbClr val="161616"/>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rgbClr val="161616"/>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rgbClr val="161616"/>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rgbClr val="161616"/>
                  </a:solidFill>
                  <a:latin typeface="Tahoma" panose="020B0604030504040204" pitchFamily="34" charset="0"/>
                  <a:cs typeface="Tahoma" panose="020B0604030504040204" pitchFamily="34" charset="0"/>
                </a:defRPr>
              </a:lvl9pPr>
            </a:lstStyle>
            <a:p>
              <a:pPr eaLnBrk="1" hangingPunct="1">
                <a:spcBef>
                  <a:spcPct val="50000"/>
                </a:spcBef>
                <a:buFontTx/>
                <a:buNone/>
              </a:pPr>
              <a:r>
                <a:rPr lang="en-US" altLang="en-US" sz="2800" b="1">
                  <a:solidFill>
                    <a:srgbClr val="008000"/>
                  </a:solidFill>
                  <a:latin typeface="Times New Roman" panose="02020603050405020304" pitchFamily="18" charset="0"/>
                </a:rPr>
                <a:t>Social</a:t>
              </a:r>
            </a:p>
          </p:txBody>
        </p:sp>
        <p:sp>
          <p:nvSpPr>
            <p:cNvPr id="8199" name="Text Box 10"/>
            <p:cNvSpPr txBox="1">
              <a:spLocks noChangeArrowheads="1"/>
            </p:cNvSpPr>
            <p:nvPr/>
          </p:nvSpPr>
          <p:spPr bwMode="auto">
            <a:xfrm>
              <a:off x="4224" y="2496"/>
              <a:ext cx="96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161616"/>
                  </a:solidFill>
                  <a:latin typeface="Tahoma" panose="020B0604030504040204" pitchFamily="34" charset="0"/>
                  <a:cs typeface="Tahoma" panose="020B0604030504040204" pitchFamily="34" charset="0"/>
                </a:defRPr>
              </a:lvl1pPr>
              <a:lvl2pPr marL="742950" indent="-285750">
                <a:spcBef>
                  <a:spcPct val="20000"/>
                </a:spcBef>
                <a:buFont typeface="Wingdings" panose="05000000000000000000" pitchFamily="2" charset="2"/>
                <a:buChar char="§"/>
                <a:defRPr sz="2800">
                  <a:solidFill>
                    <a:srgbClr val="161616"/>
                  </a:solidFill>
                  <a:latin typeface="Tahoma" panose="020B0604030504040204" pitchFamily="34" charset="0"/>
                  <a:cs typeface="Tahoma" panose="020B0604030504040204" pitchFamily="34" charset="0"/>
                </a:defRPr>
              </a:lvl2pPr>
              <a:lvl3pPr marL="1143000" indent="-228600">
                <a:spcBef>
                  <a:spcPct val="20000"/>
                </a:spcBef>
                <a:buChar char="•"/>
                <a:defRPr sz="2400">
                  <a:solidFill>
                    <a:srgbClr val="161616"/>
                  </a:solidFill>
                  <a:latin typeface="Tahoma" panose="020B0604030504040204" pitchFamily="34" charset="0"/>
                  <a:cs typeface="Tahoma" panose="020B0604030504040204" pitchFamily="34" charset="0"/>
                </a:defRPr>
              </a:lvl3pPr>
              <a:lvl4pPr marL="1600200" indent="-228600">
                <a:spcBef>
                  <a:spcPct val="20000"/>
                </a:spcBef>
                <a:buChar char="–"/>
                <a:defRPr sz="2000">
                  <a:solidFill>
                    <a:srgbClr val="161616"/>
                  </a:solidFill>
                  <a:latin typeface="Tahoma" panose="020B0604030504040204" pitchFamily="34" charset="0"/>
                  <a:cs typeface="Tahoma" panose="020B0604030504040204" pitchFamily="34" charset="0"/>
                </a:defRPr>
              </a:lvl4pPr>
              <a:lvl5pPr marL="2057400" indent="-228600">
                <a:spcBef>
                  <a:spcPct val="20000"/>
                </a:spcBef>
                <a:buChar char="»"/>
                <a:defRPr sz="2000">
                  <a:solidFill>
                    <a:srgbClr val="161616"/>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rgbClr val="161616"/>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rgbClr val="161616"/>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rgbClr val="161616"/>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rgbClr val="161616"/>
                  </a:solidFill>
                  <a:latin typeface="Tahoma" panose="020B0604030504040204" pitchFamily="34" charset="0"/>
                  <a:cs typeface="Tahoma" panose="020B0604030504040204" pitchFamily="34" charset="0"/>
                </a:defRPr>
              </a:lvl9pPr>
            </a:lstStyle>
            <a:p>
              <a:pPr eaLnBrk="1" hangingPunct="1">
                <a:spcBef>
                  <a:spcPct val="50000"/>
                </a:spcBef>
                <a:buFontTx/>
                <a:buNone/>
              </a:pPr>
              <a:r>
                <a:rPr lang="en-US" altLang="en-US" sz="2800" b="1">
                  <a:solidFill>
                    <a:srgbClr val="008000"/>
                  </a:solidFill>
                  <a:latin typeface="Times New Roman" panose="02020603050405020304" pitchFamily="18" charset="0"/>
                </a:rPr>
                <a:t>Political</a:t>
              </a:r>
            </a:p>
          </p:txBody>
        </p:sp>
        <p:sp>
          <p:nvSpPr>
            <p:cNvPr id="8200" name="Text Box 11"/>
            <p:cNvSpPr txBox="1">
              <a:spLocks noChangeArrowheads="1"/>
            </p:cNvSpPr>
            <p:nvPr/>
          </p:nvSpPr>
          <p:spPr bwMode="auto">
            <a:xfrm>
              <a:off x="2496" y="3696"/>
              <a:ext cx="105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161616"/>
                  </a:solidFill>
                  <a:latin typeface="Tahoma" panose="020B0604030504040204" pitchFamily="34" charset="0"/>
                  <a:cs typeface="Tahoma" panose="020B0604030504040204" pitchFamily="34" charset="0"/>
                </a:defRPr>
              </a:lvl1pPr>
              <a:lvl2pPr marL="742950" indent="-285750">
                <a:spcBef>
                  <a:spcPct val="20000"/>
                </a:spcBef>
                <a:buFont typeface="Wingdings" panose="05000000000000000000" pitchFamily="2" charset="2"/>
                <a:buChar char="§"/>
                <a:defRPr sz="2800">
                  <a:solidFill>
                    <a:srgbClr val="161616"/>
                  </a:solidFill>
                  <a:latin typeface="Tahoma" panose="020B0604030504040204" pitchFamily="34" charset="0"/>
                  <a:cs typeface="Tahoma" panose="020B0604030504040204" pitchFamily="34" charset="0"/>
                </a:defRPr>
              </a:lvl2pPr>
              <a:lvl3pPr marL="1143000" indent="-228600">
                <a:spcBef>
                  <a:spcPct val="20000"/>
                </a:spcBef>
                <a:buChar char="•"/>
                <a:defRPr sz="2400">
                  <a:solidFill>
                    <a:srgbClr val="161616"/>
                  </a:solidFill>
                  <a:latin typeface="Tahoma" panose="020B0604030504040204" pitchFamily="34" charset="0"/>
                  <a:cs typeface="Tahoma" panose="020B0604030504040204" pitchFamily="34" charset="0"/>
                </a:defRPr>
              </a:lvl3pPr>
              <a:lvl4pPr marL="1600200" indent="-228600">
                <a:spcBef>
                  <a:spcPct val="20000"/>
                </a:spcBef>
                <a:buChar char="–"/>
                <a:defRPr sz="2000">
                  <a:solidFill>
                    <a:srgbClr val="161616"/>
                  </a:solidFill>
                  <a:latin typeface="Tahoma" panose="020B0604030504040204" pitchFamily="34" charset="0"/>
                  <a:cs typeface="Tahoma" panose="020B0604030504040204" pitchFamily="34" charset="0"/>
                </a:defRPr>
              </a:lvl4pPr>
              <a:lvl5pPr marL="2057400" indent="-228600">
                <a:spcBef>
                  <a:spcPct val="20000"/>
                </a:spcBef>
                <a:buChar char="»"/>
                <a:defRPr sz="2000">
                  <a:solidFill>
                    <a:srgbClr val="161616"/>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rgbClr val="161616"/>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rgbClr val="161616"/>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rgbClr val="161616"/>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rgbClr val="161616"/>
                  </a:solidFill>
                  <a:latin typeface="Tahoma" panose="020B0604030504040204" pitchFamily="34" charset="0"/>
                  <a:cs typeface="Tahoma" panose="020B0604030504040204" pitchFamily="34" charset="0"/>
                </a:defRPr>
              </a:lvl9pPr>
            </a:lstStyle>
            <a:p>
              <a:pPr eaLnBrk="1" hangingPunct="1">
                <a:spcBef>
                  <a:spcPct val="50000"/>
                </a:spcBef>
                <a:buFontTx/>
                <a:buNone/>
              </a:pPr>
              <a:r>
                <a:rPr lang="en-US" altLang="en-US" sz="2800" b="1">
                  <a:solidFill>
                    <a:srgbClr val="008000"/>
                  </a:solidFill>
                  <a:latin typeface="Times New Roman" panose="02020603050405020304" pitchFamily="18" charset="0"/>
                </a:rPr>
                <a:t>Cultural</a:t>
              </a:r>
            </a:p>
          </p:txBody>
        </p:sp>
        <p:sp>
          <p:nvSpPr>
            <p:cNvPr id="8201" name="Text Box 13"/>
            <p:cNvSpPr txBox="1">
              <a:spLocks noChangeArrowheads="1"/>
            </p:cNvSpPr>
            <p:nvPr/>
          </p:nvSpPr>
          <p:spPr bwMode="auto">
            <a:xfrm>
              <a:off x="576" y="2400"/>
              <a:ext cx="110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161616"/>
                  </a:solidFill>
                  <a:latin typeface="Tahoma" panose="020B0604030504040204" pitchFamily="34" charset="0"/>
                  <a:cs typeface="Tahoma" panose="020B0604030504040204" pitchFamily="34" charset="0"/>
                </a:defRPr>
              </a:lvl1pPr>
              <a:lvl2pPr marL="742950" indent="-285750">
                <a:spcBef>
                  <a:spcPct val="20000"/>
                </a:spcBef>
                <a:buFont typeface="Wingdings" panose="05000000000000000000" pitchFamily="2" charset="2"/>
                <a:buChar char="§"/>
                <a:defRPr sz="2800">
                  <a:solidFill>
                    <a:srgbClr val="161616"/>
                  </a:solidFill>
                  <a:latin typeface="Tahoma" panose="020B0604030504040204" pitchFamily="34" charset="0"/>
                  <a:cs typeface="Tahoma" panose="020B0604030504040204" pitchFamily="34" charset="0"/>
                </a:defRPr>
              </a:lvl2pPr>
              <a:lvl3pPr marL="1143000" indent="-228600">
                <a:spcBef>
                  <a:spcPct val="20000"/>
                </a:spcBef>
                <a:buChar char="•"/>
                <a:defRPr sz="2400">
                  <a:solidFill>
                    <a:srgbClr val="161616"/>
                  </a:solidFill>
                  <a:latin typeface="Tahoma" panose="020B0604030504040204" pitchFamily="34" charset="0"/>
                  <a:cs typeface="Tahoma" panose="020B0604030504040204" pitchFamily="34" charset="0"/>
                </a:defRPr>
              </a:lvl3pPr>
              <a:lvl4pPr marL="1600200" indent="-228600">
                <a:spcBef>
                  <a:spcPct val="20000"/>
                </a:spcBef>
                <a:buChar char="–"/>
                <a:defRPr sz="2000">
                  <a:solidFill>
                    <a:srgbClr val="161616"/>
                  </a:solidFill>
                  <a:latin typeface="Tahoma" panose="020B0604030504040204" pitchFamily="34" charset="0"/>
                  <a:cs typeface="Tahoma" panose="020B0604030504040204" pitchFamily="34" charset="0"/>
                </a:defRPr>
              </a:lvl4pPr>
              <a:lvl5pPr marL="2057400" indent="-228600">
                <a:spcBef>
                  <a:spcPct val="20000"/>
                </a:spcBef>
                <a:buChar char="»"/>
                <a:defRPr sz="2000">
                  <a:solidFill>
                    <a:srgbClr val="161616"/>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rgbClr val="161616"/>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rgbClr val="161616"/>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rgbClr val="161616"/>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rgbClr val="161616"/>
                  </a:solidFill>
                  <a:latin typeface="Tahoma" panose="020B0604030504040204" pitchFamily="34" charset="0"/>
                  <a:cs typeface="Tahoma" panose="020B0604030504040204" pitchFamily="34" charset="0"/>
                </a:defRPr>
              </a:lvl9pPr>
            </a:lstStyle>
            <a:p>
              <a:pPr eaLnBrk="1" hangingPunct="1">
                <a:spcBef>
                  <a:spcPct val="50000"/>
                </a:spcBef>
                <a:buFontTx/>
                <a:buNone/>
              </a:pPr>
              <a:r>
                <a:rPr lang="en-US" altLang="en-US" sz="2800" b="1">
                  <a:solidFill>
                    <a:srgbClr val="008000"/>
                  </a:solidFill>
                  <a:latin typeface="Times New Roman" panose="02020603050405020304" pitchFamily="18" charset="0"/>
                </a:rPr>
                <a:t>Economic</a:t>
              </a:r>
            </a:p>
          </p:txBody>
        </p:sp>
      </p:gr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0" y="0"/>
            <a:ext cx="1524000" cy="1162050"/>
          </a:xfrm>
          <a:prstGeom prst="rect">
            <a:avLst/>
          </a:prstGeom>
        </p:spPr>
      </p:pic>
    </p:spTree>
    <p:extLst>
      <p:ext uri="{BB962C8B-B14F-4D97-AF65-F5344CB8AC3E}">
        <p14:creationId xmlns:p14="http://schemas.microsoft.com/office/powerpoint/2010/main" val="3245960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2323" y="500062"/>
            <a:ext cx="10515600" cy="1325563"/>
          </a:xfrm>
        </p:spPr>
        <p:txBody>
          <a:bodyPr>
            <a:normAutofit fontScale="90000"/>
          </a:bodyPr>
          <a:lstStyle/>
          <a:p>
            <a:r>
              <a:rPr lang="en-US" sz="3600" dirty="0">
                <a:solidFill>
                  <a:srgbClr val="FF0000"/>
                </a:solidFill>
              </a:rPr>
              <a:t>Keeping the complexities and growing demands and expectations at </a:t>
            </a:r>
            <a:r>
              <a:rPr lang="en-US" sz="3600" dirty="0" smtClean="0">
                <a:solidFill>
                  <a:srgbClr val="FF0000"/>
                </a:solidFill>
              </a:rPr>
              <a:t>work, </a:t>
            </a:r>
            <a:r>
              <a:rPr lang="en-US" sz="3600" dirty="0">
                <a:solidFill>
                  <a:srgbClr val="FF0000"/>
                </a:solidFill>
              </a:rPr>
              <a:t>many </a:t>
            </a:r>
            <a:r>
              <a:rPr lang="en-US" sz="3600" dirty="0" smtClean="0">
                <a:solidFill>
                  <a:srgbClr val="FF0000"/>
                </a:solidFill>
              </a:rPr>
              <a:t>a </a:t>
            </a:r>
            <a:r>
              <a:rPr lang="en-US" sz="3600" dirty="0">
                <a:solidFill>
                  <a:srgbClr val="FF0000"/>
                </a:solidFill>
              </a:rPr>
              <a:t>times certain questions race through the mind like: </a:t>
            </a:r>
            <a:r>
              <a:rPr lang="en-US" dirty="0"/>
              <a:t/>
            </a:r>
            <a:br>
              <a:rPr lang="en-US" dirty="0"/>
            </a:br>
            <a:endParaRPr lang="en-US" dirty="0"/>
          </a:p>
        </p:txBody>
      </p:sp>
      <p:sp>
        <p:nvSpPr>
          <p:cNvPr id="3" name="Content Placeholder 2"/>
          <p:cNvSpPr>
            <a:spLocks noGrp="1"/>
          </p:cNvSpPr>
          <p:nvPr>
            <p:ph idx="1"/>
          </p:nvPr>
        </p:nvSpPr>
        <p:spPr/>
        <p:txBody>
          <a:bodyPr/>
          <a:lstStyle/>
          <a:p>
            <a:r>
              <a:rPr lang="en-US" sz="3200" dirty="0"/>
              <a:t>Why are some of my colleagues more successful than others</a:t>
            </a:r>
            <a:r>
              <a:rPr lang="en-US" sz="3200" dirty="0" smtClean="0"/>
              <a:t>?</a:t>
            </a:r>
            <a:endParaRPr lang="en-US" sz="3200" dirty="0"/>
          </a:p>
          <a:p>
            <a:r>
              <a:rPr lang="en-US" sz="3200" dirty="0"/>
              <a:t>Why do some come to work early, others right on time and one or two actually </a:t>
            </a:r>
            <a:r>
              <a:rPr lang="en-US" sz="3200" dirty="0" smtClean="0"/>
              <a:t>come </a:t>
            </a:r>
            <a:r>
              <a:rPr lang="en-US" sz="3200" dirty="0"/>
              <a:t>late on a regular basis</a:t>
            </a:r>
            <a:r>
              <a:rPr lang="en-US" sz="3200" dirty="0" smtClean="0"/>
              <a:t>?</a:t>
            </a:r>
          </a:p>
          <a:p>
            <a:r>
              <a:rPr lang="en-US" sz="3200" dirty="0" smtClean="0"/>
              <a:t>Why </a:t>
            </a:r>
            <a:r>
              <a:rPr lang="en-US" sz="3200" dirty="0"/>
              <a:t>does my colleague cooperate with me when I ask </a:t>
            </a:r>
            <a:r>
              <a:rPr lang="en-US" sz="3200" dirty="0" smtClean="0"/>
              <a:t>his </a:t>
            </a:r>
            <a:r>
              <a:rPr lang="en-US" sz="3200" dirty="0"/>
              <a:t>for assistance?</a:t>
            </a:r>
          </a:p>
          <a:p>
            <a:endParaRPr lang="en-US" dirty="0"/>
          </a:p>
          <a:p>
            <a:endParaRPr lang="en-US" dirty="0"/>
          </a:p>
        </p:txBody>
      </p:sp>
    </p:spTree>
    <p:extLst>
      <p:ext uri="{BB962C8B-B14F-4D97-AF65-F5344CB8AC3E}">
        <p14:creationId xmlns:p14="http://schemas.microsoft.com/office/powerpoint/2010/main" val="985774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latin typeface="Arial" panose="020B0604020202020204" pitchFamily="34" charset="0"/>
              </a:rPr>
              <a:t>All these questions are related to people and how they relate to the groups existing within </a:t>
            </a:r>
            <a:r>
              <a:rPr lang="en-US" dirty="0" smtClean="0">
                <a:latin typeface="Arial" panose="020B0604020202020204" pitchFamily="34" charset="0"/>
              </a:rPr>
              <a:t>the </a:t>
            </a:r>
            <a:r>
              <a:rPr lang="en-US" dirty="0">
                <a:latin typeface="Arial" panose="020B0604020202020204" pitchFamily="34" charset="0"/>
              </a:rPr>
              <a:t>organization. This is where organizational behavior can make a significant </a:t>
            </a:r>
            <a:r>
              <a:rPr lang="en-US" dirty="0" smtClean="0">
                <a:latin typeface="Arial" panose="020B0604020202020204" pitchFamily="34" charset="0"/>
              </a:rPr>
              <a:t>contribution</a:t>
            </a:r>
            <a:r>
              <a:rPr lang="en-US" dirty="0">
                <a:latin typeface="Arial" panose="020B0604020202020204" pitchFamily="34" charset="0"/>
              </a:rPr>
              <a:t>. </a:t>
            </a:r>
            <a:endParaRPr lang="en-US" dirty="0" smtClean="0">
              <a:latin typeface="Arial" panose="020B0604020202020204" pitchFamily="34" charset="0"/>
            </a:endParaRPr>
          </a:p>
          <a:p>
            <a:r>
              <a:rPr lang="en-US" dirty="0" smtClean="0">
                <a:latin typeface="Arial" panose="020B0604020202020204" pitchFamily="34" charset="0"/>
              </a:rPr>
              <a:t>OB naturally equal </a:t>
            </a:r>
            <a:r>
              <a:rPr lang="en-US" dirty="0">
                <a:latin typeface="Arial" panose="020B0604020202020204" pitchFamily="34" charset="0"/>
              </a:rPr>
              <a:t>to analyzing and applying the information </a:t>
            </a:r>
          </a:p>
          <a:p>
            <a:r>
              <a:rPr lang="en-US" dirty="0">
                <a:latin typeface="Arial" panose="020B0604020202020204" pitchFamily="34" charset="0"/>
              </a:rPr>
              <a:t>regarding </a:t>
            </a:r>
            <a:r>
              <a:rPr lang="en-US" dirty="0" smtClean="0">
                <a:latin typeface="Arial" panose="020B0604020202020204" pitchFamily="34" charset="0"/>
              </a:rPr>
              <a:t>people’s </a:t>
            </a:r>
            <a:r>
              <a:rPr lang="en-US" dirty="0">
                <a:latin typeface="Arial" panose="020B0604020202020204" pitchFamily="34" charset="0"/>
              </a:rPr>
              <a:t>behavior within and outside a group.</a:t>
            </a:r>
          </a:p>
          <a:p>
            <a:endParaRPr lang="en-US" dirty="0"/>
          </a:p>
        </p:txBody>
      </p:sp>
    </p:spTree>
    <p:extLst>
      <p:ext uri="{BB962C8B-B14F-4D97-AF65-F5344CB8AC3E}">
        <p14:creationId xmlns:p14="http://schemas.microsoft.com/office/powerpoint/2010/main" val="288286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3966"/>
          </a:xfrm>
        </p:spPr>
        <p:txBody>
          <a:bodyPr>
            <a:noAutofit/>
          </a:bodyPr>
          <a:lstStyle/>
          <a:p>
            <a:r>
              <a:rPr lang="en-US" b="1" dirty="0">
                <a:solidFill>
                  <a:srgbClr val="2F2FF7"/>
                </a:solidFill>
              </a:rPr>
              <a:t>Introduction</a:t>
            </a:r>
          </a:p>
        </p:txBody>
      </p:sp>
      <p:sp>
        <p:nvSpPr>
          <p:cNvPr id="3" name="Content Placeholder 2"/>
          <p:cNvSpPr>
            <a:spLocks noGrp="1"/>
          </p:cNvSpPr>
          <p:nvPr>
            <p:ph idx="1"/>
          </p:nvPr>
        </p:nvSpPr>
        <p:spPr>
          <a:xfrm>
            <a:off x="838200" y="1260764"/>
            <a:ext cx="10515600" cy="4916199"/>
          </a:xfrm>
        </p:spPr>
        <p:txBody>
          <a:bodyPr>
            <a:normAutofit lnSpcReduction="10000"/>
          </a:bodyPr>
          <a:lstStyle/>
          <a:p>
            <a:pPr>
              <a:lnSpc>
                <a:spcPct val="150000"/>
              </a:lnSpc>
            </a:pPr>
            <a:r>
              <a:rPr lang="en-US" dirty="0" smtClean="0">
                <a:solidFill>
                  <a:schemeClr val="accent5">
                    <a:lumMod val="75000"/>
                  </a:schemeClr>
                </a:solidFill>
              </a:rPr>
              <a:t>Organizational behavior is the study of application of knowledge about human behavior in an organization</a:t>
            </a:r>
          </a:p>
          <a:p>
            <a:pPr>
              <a:lnSpc>
                <a:spcPct val="150000"/>
              </a:lnSpc>
            </a:pPr>
            <a:r>
              <a:rPr lang="en-US" dirty="0" smtClean="0"/>
              <a:t>Organizational behavior is the study of structure, functioning and performance of an organization </a:t>
            </a:r>
            <a:endParaRPr lang="en-US" dirty="0"/>
          </a:p>
          <a:p>
            <a:pPr>
              <a:lnSpc>
                <a:spcPct val="150000"/>
              </a:lnSpc>
            </a:pPr>
            <a:r>
              <a:rPr lang="en-US" dirty="0" smtClean="0"/>
              <a:t> </a:t>
            </a:r>
            <a:r>
              <a:rPr lang="en-US" dirty="0">
                <a:solidFill>
                  <a:schemeClr val="accent5">
                    <a:lumMod val="75000"/>
                  </a:schemeClr>
                </a:solidFill>
              </a:rPr>
              <a:t>Behavior of individual and group within organization</a:t>
            </a:r>
          </a:p>
          <a:p>
            <a:pPr>
              <a:lnSpc>
                <a:spcPct val="160000"/>
              </a:lnSpc>
            </a:pPr>
            <a:r>
              <a:rPr lang="en-US" dirty="0"/>
              <a:t>Organizational behavior may be defined as optimum utilization of human resources for achieving organizational goal</a:t>
            </a:r>
          </a:p>
          <a:p>
            <a:endParaRPr lang="en-US" dirty="0"/>
          </a:p>
        </p:txBody>
      </p:sp>
    </p:spTree>
    <p:extLst>
      <p:ext uri="{BB962C8B-B14F-4D97-AF65-F5344CB8AC3E}">
        <p14:creationId xmlns:p14="http://schemas.microsoft.com/office/powerpoint/2010/main" val="13364315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523</TotalTime>
  <Words>683</Words>
  <Application>Microsoft Office PowerPoint</Application>
  <PresentationFormat>Widescreen</PresentationFormat>
  <Paragraphs>90</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Tahoma</vt:lpstr>
      <vt:lpstr>Times New Roman</vt:lpstr>
      <vt:lpstr>Office Theme</vt:lpstr>
      <vt:lpstr>   Chapter 1  Introduction to  Organizational Behavior</vt:lpstr>
      <vt:lpstr>After this discussion, you should be able to :</vt:lpstr>
      <vt:lpstr>What is an Organization?</vt:lpstr>
      <vt:lpstr>Definitions </vt:lpstr>
      <vt:lpstr>Need for Organization</vt:lpstr>
      <vt:lpstr>Environmental Factors affecting Organizations</vt:lpstr>
      <vt:lpstr>Keeping the complexities and growing demands and expectations at work, many a times certain questions race through the mind like:  </vt:lpstr>
      <vt:lpstr>PowerPoint Presentation</vt:lpstr>
      <vt:lpstr>Introduction</vt:lpstr>
      <vt:lpstr>Definition</vt:lpstr>
      <vt:lpstr>Characteristics of Organizational Behaviour</vt:lpstr>
      <vt:lpstr>Nature of OB</vt:lpstr>
      <vt:lpstr>Scope and Important of OB </vt:lpstr>
      <vt:lpstr>Main Points of Organizational Behaviour</vt:lpstr>
      <vt:lpstr>Contributing Disciplines  to the Organizational Behaviour</vt:lpstr>
      <vt:lpstr>Challenges in organizational Behaviour</vt:lpstr>
      <vt:lpstr>Implications of Globalization for Managers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Introduction to  Organizational Behavior</dc:title>
  <dc:creator>Windows User</dc:creator>
  <cp:lastModifiedBy>Windows User</cp:lastModifiedBy>
  <cp:revision>53</cp:revision>
  <dcterms:created xsi:type="dcterms:W3CDTF">2018-10-03T18:22:52Z</dcterms:created>
  <dcterms:modified xsi:type="dcterms:W3CDTF">2018-11-06T10:58:26Z</dcterms:modified>
</cp:coreProperties>
</file>