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0" r:id="rId4"/>
  </p:sldMasterIdLst>
  <p:notesMasterIdLst>
    <p:notesMasterId r:id="rId45"/>
  </p:notesMasterIdLst>
  <p:sldIdLst>
    <p:sldId id="315" r:id="rId5"/>
    <p:sldId id="299" r:id="rId6"/>
    <p:sldId id="300" r:id="rId7"/>
    <p:sldId id="301" r:id="rId8"/>
    <p:sldId id="302" r:id="rId9"/>
    <p:sldId id="303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293" r:id="rId19"/>
    <p:sldId id="294" r:id="rId20"/>
    <p:sldId id="295" r:id="rId21"/>
    <p:sldId id="296" r:id="rId22"/>
    <p:sldId id="297" r:id="rId23"/>
    <p:sldId id="325" r:id="rId24"/>
    <p:sldId id="256" r:id="rId25"/>
    <p:sldId id="276" r:id="rId26"/>
    <p:sldId id="257" r:id="rId27"/>
    <p:sldId id="277" r:id="rId28"/>
    <p:sldId id="278" r:id="rId29"/>
    <p:sldId id="279" r:id="rId30"/>
    <p:sldId id="280" r:id="rId31"/>
    <p:sldId id="298" r:id="rId32"/>
    <p:sldId id="292" r:id="rId33"/>
    <p:sldId id="286" r:id="rId34"/>
    <p:sldId id="288" r:id="rId35"/>
    <p:sldId id="289" r:id="rId36"/>
    <p:sldId id="291" r:id="rId37"/>
    <p:sldId id="259" r:id="rId38"/>
    <p:sldId id="260" r:id="rId39"/>
    <p:sldId id="261" r:id="rId40"/>
    <p:sldId id="262" r:id="rId41"/>
    <p:sldId id="272" r:id="rId42"/>
    <p:sldId id="273" r:id="rId43"/>
    <p:sldId id="274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6BAB-E43C-4206-9644-AD9D11F06BE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4AED1-FF5F-4A46-A73C-CF95699E7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1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F1FA3-F5D3-4665-A5BE-82DDD42FED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97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782"/>
            <a:ext cx="7886700" cy="1325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643"/>
            <a:ext cx="3868737" cy="8234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47"/>
            <a:ext cx="3868737" cy="36847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643"/>
            <a:ext cx="3887788" cy="8234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47"/>
            <a:ext cx="3887788" cy="36847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7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782"/>
            <a:ext cx="7886700" cy="1325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4025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623"/>
            <a:ext cx="2949575" cy="1599303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084"/>
            <a:ext cx="4629150" cy="4872331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6925"/>
            <a:ext cx="2949575" cy="3811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45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623"/>
            <a:ext cx="2949575" cy="1599303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084"/>
            <a:ext cx="4629150" cy="487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6925"/>
            <a:ext cx="2949575" cy="3811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68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782"/>
            <a:ext cx="7886700" cy="1325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739"/>
            <a:ext cx="7886700" cy="43513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782"/>
            <a:ext cx="1971675" cy="58113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782"/>
            <a:ext cx="5762625" cy="58113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74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955C052D-C77E-4673-8DE0-A19387554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08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C4744F8E-8DDB-4127-9F47-03F7C5E0C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561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BBA5D5A4-5A3A-4972-A545-27CD9AB33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96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5D4D07BD-A116-4D13-B406-F8D01246E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735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D2A6C71C-4D87-4D70-8172-8BA05897E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581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AFEF728D-61F6-45F4-9FA7-9372C49DA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186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8BC5B07D-BE77-426B-8078-29DCC7025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950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E6CB6024-DC2B-4791-9634-D0270E56D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794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3B6F445B-7221-415A-9FFF-5B6A0FADC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349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B974E6D1-2246-4C2E-8A60-94F69E53D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08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BAD20E0B-E0C9-469C-887F-65E118CF90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741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E5CAD0-5B13-4FB5-8308-3E63A50AB966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871A3-1F38-4527-9C15-6B53FA5B0A43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7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A3CBF-4754-4F55-BCC3-829CF789748B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96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DF38A-5351-433B-B479-40403F70676F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20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ECC12-E50A-43D5-8F52-8E841CE414C8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74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13A97-9694-42A3-B074-ED3DBF01D7B8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7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55137-28D9-47FE-B35A-F2B7962F403E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78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A582F-85BE-4249-9C25-1D32A3EAF5E8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69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6887B-8E24-410F-BC94-E8C70D4E2393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09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CAFD7-AC6D-4BB9-9DF7-E7280C00DBD0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8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25145-DB63-42D7-8507-964DC0B9F302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7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6EC9-E02F-4634-8DF5-7E4167D68B72}" type="datetime1">
              <a:rPr lang="en-US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</a:defRPr>
            </a:lvl1pPr>
          </a:lstStyle>
          <a:p>
            <a:fld id="{E6B750EB-7D75-40BD-A537-9DC8B04941A5}" type="slidenum">
              <a:rPr lang="en-US" altLang="en-US"/>
              <a:pPr/>
              <a:t>‹#›</a:t>
            </a:fld>
            <a:r>
              <a:rPr lang="en-US" alt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54061"/>
                </a:solidFill>
                <a:latin typeface="Calibri" panose="020F0502020204030204" pitchFamily="34" charset="0"/>
              </a:defRPr>
            </a:lvl1pPr>
          </a:lstStyle>
          <a:p>
            <a:fld id="{B8BF3D4F-7D3C-4555-982D-F8560A669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6826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679"/>
            <a:ext cx="6858000" cy="2387870"/>
          </a:xfrm>
          <a:prstGeom prst="rect">
            <a:avLst/>
          </a:prstGeo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391"/>
            <a:ext cx="6858000" cy="16547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6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782"/>
            <a:ext cx="7886700" cy="1325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739"/>
            <a:ext cx="7886700" cy="4351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3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145"/>
            <a:ext cx="7886700" cy="2851826"/>
          </a:xfrm>
          <a:prstGeom prst="rect">
            <a:avLst/>
          </a:prstGeo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890"/>
            <a:ext cx="7886700" cy="1501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56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782"/>
            <a:ext cx="7886700" cy="1325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739"/>
            <a:ext cx="3867150" cy="4351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739"/>
            <a:ext cx="3867150" cy="4351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5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7700" y="796290"/>
            <a:ext cx="78486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871979"/>
            <a:ext cx="7889875" cy="345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63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smtClean="0"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</a:t>
            </a:r>
            <a:r>
              <a:rPr lang="en-US" altLang="en-US">
                <a:cs typeface="+mn-cs"/>
              </a:rPr>
              <a:t>Prentice Hall,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Chapter 12 - </a:t>
            </a:r>
            <a:fld id="{D9958E7B-F70A-49FF-BCE3-5D1BF9BE8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62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F94327-FB75-4FDC-9EA4-E006C9DFF27D}" type="datetime1">
              <a:rPr lang="en-US" smtClean="0"/>
              <a:pPr>
                <a:defRPr/>
              </a:pPr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4405-12A2-4B67-A328-0FB7119885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8229601" y="6497639"/>
            <a:ext cx="8096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900" b="1"/>
              <a:t>12-</a:t>
            </a:r>
            <a:fld id="{2CE3CB2A-6647-4678-9F71-FE7B604A90DD}" type="slidenum">
              <a:rPr lang="en-US" altLang="en-US" sz="900" b="1"/>
              <a:pPr algn="r"/>
              <a:t>‹#›</a:t>
            </a:fld>
            <a:endParaRPr lang="en-US" altLang="en-US" sz="900" b="1"/>
          </a:p>
        </p:txBody>
      </p:sp>
    </p:spTree>
    <p:extLst>
      <p:ext uri="{BB962C8B-B14F-4D97-AF65-F5344CB8AC3E}">
        <p14:creationId xmlns:p14="http://schemas.microsoft.com/office/powerpoint/2010/main" val="136245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27" y="2062703"/>
            <a:ext cx="8001001" cy="1548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025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5025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5025" b="1" dirty="0" smtClean="0">
                <a:solidFill>
                  <a:schemeClr val="accent6">
                    <a:lumMod val="50000"/>
                  </a:schemeClr>
                </a:solidFill>
              </a:rPr>
              <a:t>Chapter-5</a:t>
            </a:r>
            <a:r>
              <a:rPr lang="en-US" sz="5025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5025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Connecting with customers and Customers satisfaction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237" y="4005696"/>
            <a:ext cx="6858000" cy="1480705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Dr. </a:t>
            </a:r>
            <a:r>
              <a:rPr lang="en-US" sz="27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Mohsin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Uddin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Department of Accounting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Faculty of Economics and Administrative Sciences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Ishik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University, Erbil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857250"/>
            <a:ext cx="1143000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48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0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Develop the Marketing Strategy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669" y="1871979"/>
            <a:ext cx="7889875" cy="168046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 smtClean="0"/>
              <a:t>Segments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 smtClean="0"/>
              <a:t>Target markets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 smtClean="0"/>
              <a:t>Marketing mix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784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Segmenting Markets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Demographics</a:t>
            </a:r>
          </a:p>
          <a:p>
            <a:pPr eaLnBrk="1" hangingPunct="1"/>
            <a:r>
              <a:rPr lang="en-US" altLang="en-US" dirty="0" err="1" smtClean="0"/>
              <a:t>Geographics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Psychographics</a:t>
            </a:r>
          </a:p>
          <a:p>
            <a:pPr eaLnBrk="1" hangingPunct="1"/>
            <a:r>
              <a:rPr lang="en-US" altLang="en-US" dirty="0" err="1" smtClean="0"/>
              <a:t>Geodemographics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Behavior</a:t>
            </a:r>
          </a:p>
          <a:p>
            <a:pPr eaLnBrk="1" hangingPunct="1"/>
            <a:r>
              <a:rPr lang="en-US" altLang="en-US" dirty="0" smtClean="0"/>
              <a:t>Usage</a:t>
            </a:r>
          </a:p>
        </p:txBody>
      </p:sp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50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Target Market Strategies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Undifferentiated</a:t>
            </a:r>
          </a:p>
          <a:p>
            <a:pPr eaLnBrk="1" hangingPunct="1"/>
            <a:r>
              <a:rPr lang="en-US" altLang="en-US" smtClean="0"/>
              <a:t>Differentiated</a:t>
            </a:r>
          </a:p>
          <a:p>
            <a:pPr eaLnBrk="1" hangingPunct="1"/>
            <a:r>
              <a:rPr lang="en-US" altLang="en-US" smtClean="0"/>
              <a:t>Concentrated</a:t>
            </a:r>
          </a:p>
        </p:txBody>
      </p:sp>
      <p:sp>
        <p:nvSpPr>
          <p:cNvPr id="40967" name="Rectangle 4"/>
          <p:cNvSpPr>
            <a:spLocks noChangeArrowheads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34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Positioning the Product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Features</a:t>
            </a:r>
          </a:p>
          <a:p>
            <a:pPr eaLnBrk="1" hangingPunct="1"/>
            <a:r>
              <a:rPr lang="en-US" altLang="en-US" smtClean="0"/>
              <a:t>Services</a:t>
            </a:r>
          </a:p>
          <a:p>
            <a:pPr eaLnBrk="1" hangingPunct="1"/>
            <a:r>
              <a:rPr lang="en-US" altLang="en-US" smtClean="0"/>
              <a:t>Image</a:t>
            </a:r>
          </a:p>
          <a:p>
            <a:pPr eaLnBrk="1" hangingPunct="1"/>
            <a:r>
              <a:rPr lang="en-US" altLang="en-US" smtClean="0"/>
              <a:t>Category leadership</a:t>
            </a: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54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Developing the Marketing Mix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Target market</a:t>
            </a:r>
          </a:p>
          <a:p>
            <a:pPr lvl="1" eaLnBrk="1" hangingPunct="1"/>
            <a:r>
              <a:rPr lang="en-US" altLang="en-US" smtClean="0"/>
              <a:t>Product </a:t>
            </a:r>
          </a:p>
          <a:p>
            <a:pPr lvl="1" eaLnBrk="1" hangingPunct="1"/>
            <a:r>
              <a:rPr lang="en-US" altLang="en-US" smtClean="0"/>
              <a:t>Price </a:t>
            </a:r>
          </a:p>
          <a:p>
            <a:pPr lvl="1" eaLnBrk="1" hangingPunct="1"/>
            <a:r>
              <a:rPr lang="en-US" altLang="en-US" smtClean="0"/>
              <a:t>Place</a:t>
            </a:r>
          </a:p>
          <a:p>
            <a:pPr lvl="1" eaLnBrk="1" hangingPunct="1"/>
            <a:r>
              <a:rPr lang="en-US" altLang="en-US" smtClean="0"/>
              <a:t>Promotion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04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772400" cy="492443"/>
          </a:xfrm>
        </p:spPr>
        <p:txBody>
          <a:bodyPr/>
          <a:lstStyle/>
          <a:p>
            <a:r>
              <a:rPr lang="en-US" dirty="0"/>
              <a:t>CUSTOMER LOYALTY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914400" y="1295400"/>
            <a:ext cx="7010400" cy="3877985"/>
          </a:xfrm>
        </p:spPr>
        <p:txBody>
          <a:bodyPr/>
          <a:lstStyle/>
          <a:p>
            <a:pPr algn="just"/>
            <a:r>
              <a:rPr lang="en-US" b="0" dirty="0"/>
              <a:t>Customer loyalty is defined as the degree to </a:t>
            </a:r>
            <a:r>
              <a:rPr lang="en-US" b="0" dirty="0" smtClean="0"/>
              <a:t>which</a:t>
            </a:r>
            <a:r>
              <a:rPr lang="en-US" b="0" dirty="0"/>
              <a:t> </a:t>
            </a:r>
            <a:r>
              <a:rPr lang="en-US" b="0" dirty="0" smtClean="0"/>
              <a:t>customers </a:t>
            </a:r>
            <a:r>
              <a:rPr lang="en-US" b="0" dirty="0"/>
              <a:t>are </a:t>
            </a:r>
            <a:r>
              <a:rPr lang="en-US" b="0" dirty="0" smtClean="0"/>
              <a:t>liable </a:t>
            </a:r>
            <a:r>
              <a:rPr lang="en-US" b="0" dirty="0"/>
              <a:t>to stay with one company and </a:t>
            </a:r>
            <a:r>
              <a:rPr lang="en-US" b="0" dirty="0" smtClean="0"/>
              <a:t>resist competitive </a:t>
            </a:r>
            <a:r>
              <a:rPr lang="en-US" b="0" dirty="0"/>
              <a:t>offers.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Winning </a:t>
            </a:r>
            <a:r>
              <a:rPr lang="en-US" dirty="0"/>
              <a:t>the new customer is costly, but keeping the </a:t>
            </a:r>
            <a:r>
              <a:rPr lang="en-US" dirty="0" smtClean="0"/>
              <a:t>existing customer </a:t>
            </a:r>
            <a:r>
              <a:rPr lang="en-US" dirty="0"/>
              <a:t>is profitable. More companies have realized this </a:t>
            </a:r>
            <a:r>
              <a:rPr lang="en-US" dirty="0" smtClean="0"/>
              <a:t>fact, leading </a:t>
            </a:r>
            <a:r>
              <a:rPr lang="en-US" dirty="0"/>
              <a:t>to establishment of loyalty </a:t>
            </a:r>
            <a:r>
              <a:rPr lang="en-US" dirty="0" err="1"/>
              <a:t>programmes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45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96290"/>
            <a:ext cx="7848600" cy="738664"/>
          </a:xfrm>
        </p:spPr>
        <p:txBody>
          <a:bodyPr/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</a:rPr>
              <a:t>Loyalty </a:t>
            </a:r>
            <a:r>
              <a:rPr lang="en-US" sz="2400" b="0" dirty="0" err="1" smtClean="0">
                <a:solidFill>
                  <a:schemeClr val="tx1"/>
                </a:solidFill>
              </a:rPr>
              <a:t>programmes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may take form of bonus points, gifts, etc. Some </a:t>
            </a:r>
            <a:r>
              <a:rPr lang="en-US" sz="2400" b="0" dirty="0" smtClean="0">
                <a:solidFill>
                  <a:schemeClr val="tx1"/>
                </a:solidFill>
              </a:rPr>
              <a:t>ways to </a:t>
            </a:r>
            <a:r>
              <a:rPr lang="en-US" sz="2400" b="0" dirty="0">
                <a:solidFill>
                  <a:schemeClr val="tx1"/>
                </a:solidFill>
              </a:rPr>
              <a:t>enhance loyalty include: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889875" cy="3785652"/>
          </a:xfrm>
        </p:spPr>
        <p:txBody>
          <a:bodyPr/>
          <a:lstStyle/>
          <a:p>
            <a:r>
              <a:rPr lang="en-US" b="0" dirty="0"/>
              <a:t>1. </a:t>
            </a:r>
            <a:r>
              <a:rPr lang="en-US" sz="4100" b="0" dirty="0"/>
              <a:t>offer guarantee for the products</a:t>
            </a:r>
          </a:p>
          <a:p>
            <a:r>
              <a:rPr lang="en-US" sz="4100" b="0" dirty="0"/>
              <a:t>2. realistic promises</a:t>
            </a:r>
          </a:p>
          <a:p>
            <a:r>
              <a:rPr lang="en-US" sz="4100" b="0" dirty="0"/>
              <a:t>3. attend to customer complaints and responding promptly</a:t>
            </a:r>
          </a:p>
          <a:p>
            <a:r>
              <a:rPr lang="en-US" sz="4100" b="0" dirty="0"/>
              <a:t>4. constantly innovate products</a:t>
            </a:r>
          </a:p>
          <a:p>
            <a:r>
              <a:rPr lang="en-US" sz="4100" b="0" dirty="0"/>
              <a:t>5. Build rapport with customers. </a:t>
            </a:r>
            <a:endParaRPr lang="en-US" sz="4100" b="0" dirty="0" smtClean="0"/>
          </a:p>
        </p:txBody>
      </p:sp>
    </p:spTree>
    <p:extLst>
      <p:ext uri="{BB962C8B-B14F-4D97-AF65-F5344CB8AC3E}">
        <p14:creationId xmlns:p14="http://schemas.microsoft.com/office/powerpoint/2010/main" val="221838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69" y="228600"/>
            <a:ext cx="7999731" cy="1046440"/>
          </a:xfrm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tx1"/>
                </a:solidFill>
              </a:rPr>
              <a:t>IMPORTANCE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rgbClr val="FF0000"/>
                </a:solidFill>
              </a:rPr>
              <a:t>Profit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69" y="1102043"/>
            <a:ext cx="7889875" cy="5357336"/>
          </a:xfrm>
        </p:spPr>
        <p:txBody>
          <a:bodyPr/>
          <a:lstStyle/>
          <a:p>
            <a:pPr algn="just"/>
            <a:r>
              <a:rPr lang="en-US" b="0" dirty="0"/>
              <a:t>Profit is the main motive for doing business. Customers do </a:t>
            </a:r>
            <a:r>
              <a:rPr lang="en-US" b="0" dirty="0" smtClean="0"/>
              <a:t>not mind </a:t>
            </a:r>
            <a:r>
              <a:rPr lang="en-US" b="0" dirty="0"/>
              <a:t>paying more for the product that matches their needs. </a:t>
            </a:r>
            <a:r>
              <a:rPr lang="en-US" b="0" dirty="0" smtClean="0">
                <a:solidFill>
                  <a:srgbClr val="FF0000"/>
                </a:solidFill>
              </a:rPr>
              <a:t>A loyal </a:t>
            </a:r>
            <a:r>
              <a:rPr lang="en-US" b="0" dirty="0">
                <a:solidFill>
                  <a:srgbClr val="FF0000"/>
                </a:solidFill>
              </a:rPr>
              <a:t>customer is likely to repeat purchases, recommend </a:t>
            </a:r>
            <a:r>
              <a:rPr lang="en-US" b="0" dirty="0" smtClean="0">
                <a:solidFill>
                  <a:srgbClr val="FF0000"/>
                </a:solidFill>
              </a:rPr>
              <a:t>to others </a:t>
            </a:r>
            <a:r>
              <a:rPr lang="en-US" b="0" dirty="0">
                <a:solidFill>
                  <a:srgbClr val="FF0000"/>
                </a:solidFill>
              </a:rPr>
              <a:t>and reduces price sensitivity about the product </a:t>
            </a:r>
            <a:r>
              <a:rPr lang="en-US" b="0" dirty="0" smtClean="0">
                <a:solidFill>
                  <a:srgbClr val="FF0000"/>
                </a:solidFill>
              </a:rPr>
              <a:t>or services.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Higher </a:t>
            </a:r>
            <a:r>
              <a:rPr lang="en-US" dirty="0" smtClean="0">
                <a:solidFill>
                  <a:srgbClr val="FF0000"/>
                </a:solidFill>
              </a:rPr>
              <a:t>prices</a:t>
            </a:r>
          </a:p>
          <a:p>
            <a:pPr algn="just"/>
            <a:r>
              <a:rPr lang="en-US" b="0" dirty="0"/>
              <a:t>Satisfied and loyal customers often are prepared to pay </a:t>
            </a:r>
            <a:r>
              <a:rPr lang="en-US" b="0" dirty="0" smtClean="0"/>
              <a:t>more price </a:t>
            </a:r>
            <a:r>
              <a:rPr lang="en-US" b="0" dirty="0"/>
              <a:t>for a service or product they trust rather than </a:t>
            </a:r>
            <a:r>
              <a:rPr lang="en-US" b="0" dirty="0" smtClean="0"/>
              <a:t>making small </a:t>
            </a:r>
            <a:r>
              <a:rPr lang="en-US" b="0" dirty="0"/>
              <a:t>savings by taking the risk of non-performance </a:t>
            </a:r>
            <a:r>
              <a:rPr lang="en-US" b="0" dirty="0" smtClean="0"/>
              <a:t>or decline </a:t>
            </a:r>
            <a:r>
              <a:rPr lang="en-US" b="0" dirty="0"/>
              <a:t>of the product.</a:t>
            </a:r>
          </a:p>
        </p:txBody>
      </p:sp>
    </p:spTree>
    <p:extLst>
      <p:ext uri="{BB962C8B-B14F-4D97-AF65-F5344CB8AC3E}">
        <p14:creationId xmlns:p14="http://schemas.microsoft.com/office/powerpoint/2010/main" val="93742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69" y="685800"/>
            <a:ext cx="7889875" cy="572464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Reduction in advertising </a:t>
            </a:r>
            <a:r>
              <a:rPr lang="en-US" sz="3600" dirty="0" smtClean="0"/>
              <a:t>expenditure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Reduces customer </a:t>
            </a:r>
            <a:r>
              <a:rPr lang="en-US" sz="3600" dirty="0" smtClean="0"/>
              <a:t>complaints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Enhances firm's </a:t>
            </a:r>
            <a:r>
              <a:rPr lang="en-US" sz="3600" dirty="0" smtClean="0"/>
              <a:t>reputation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Increase in market </a:t>
            </a:r>
            <a:r>
              <a:rPr lang="en-US" sz="3600" dirty="0" smtClean="0"/>
              <a:t>share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Helps in introducing new </a:t>
            </a:r>
            <a:r>
              <a:rPr lang="en-US" sz="3600" dirty="0" smtClean="0"/>
              <a:t>products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/>
              <a:t>Longer product life cycle</a:t>
            </a:r>
            <a:endParaRPr lang="en-US" sz="3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28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96290"/>
            <a:ext cx="7848600" cy="984885"/>
          </a:xfrm>
        </p:spPr>
        <p:txBody>
          <a:bodyPr/>
          <a:lstStyle/>
          <a:p>
            <a:r>
              <a:rPr lang="en-US" dirty="0"/>
              <a:t>MARKETING ACTIVITIES OF BUILDING LOYALTY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69" y="1871979"/>
            <a:ext cx="7889875" cy="38164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Customer </a:t>
            </a:r>
            <a:r>
              <a:rPr lang="en-US" sz="3200" dirty="0" smtClean="0"/>
              <a:t>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Suggestion </a:t>
            </a:r>
            <a:r>
              <a:rPr lang="en-US" sz="3200" dirty="0" smtClean="0"/>
              <a:t>Schemes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Greeting Customers by </a:t>
            </a:r>
            <a:r>
              <a:rPr lang="en-US" sz="3200" dirty="0" smtClean="0"/>
              <a:t>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Special Gifts on Special </a:t>
            </a:r>
            <a:r>
              <a:rPr lang="en-US" sz="3200" dirty="0" smtClean="0"/>
              <a:t>Occasions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Premium </a:t>
            </a:r>
            <a:r>
              <a:rPr lang="en-US" sz="3200" dirty="0" smtClean="0"/>
              <a:t>Offers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Satisfaction Surveys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191500" cy="1231106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0000"/>
                </a:solidFill>
              </a:rPr>
              <a:t>Understanding </a:t>
            </a:r>
            <a:br>
              <a:rPr lang="en-US" altLang="en-US" sz="4000" dirty="0" smtClean="0">
                <a:solidFill>
                  <a:srgbClr val="FF0000"/>
                </a:solidFill>
              </a:rPr>
            </a:br>
            <a:r>
              <a:rPr lang="en-US" altLang="en-US" sz="4000" dirty="0" smtClean="0">
                <a:solidFill>
                  <a:srgbClr val="FF0000"/>
                </a:solidFill>
              </a:rPr>
              <a:t>Today’s Customers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Sophisticated</a:t>
            </a:r>
          </a:p>
          <a:p>
            <a:pPr eaLnBrk="1" hangingPunct="1"/>
            <a:r>
              <a:rPr lang="en-US" altLang="en-US" dirty="0" smtClean="0"/>
              <a:t>Price sensitive</a:t>
            </a:r>
          </a:p>
          <a:p>
            <a:pPr eaLnBrk="1" hangingPunct="1"/>
            <a:r>
              <a:rPr lang="en-US" altLang="en-US" dirty="0" smtClean="0"/>
              <a:t>Demanding</a:t>
            </a:r>
          </a:p>
          <a:p>
            <a:pPr eaLnBrk="1" hangingPunct="1"/>
            <a:r>
              <a:rPr lang="en-US" altLang="en-US" dirty="0" smtClean="0"/>
              <a:t>Informed</a:t>
            </a:r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761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96290"/>
            <a:ext cx="7848600" cy="492443"/>
          </a:xfrm>
        </p:spPr>
        <p:txBody>
          <a:bodyPr/>
          <a:lstStyle/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69" y="1524000"/>
            <a:ext cx="7889875" cy="2585323"/>
          </a:xfrm>
        </p:spPr>
        <p:txBody>
          <a:bodyPr/>
          <a:lstStyle/>
          <a:p>
            <a:pPr algn="just"/>
            <a:r>
              <a:rPr lang="en-US" dirty="0"/>
              <a:t>For your own organization or any other power utility provider that you are familiar with, identify the mechanisms which are used by connection holders to reduce the size of their </a:t>
            </a:r>
            <a:r>
              <a:rPr lang="en-US" dirty="0" smtClean="0"/>
              <a:t>bills. </a:t>
            </a:r>
            <a:r>
              <a:rPr lang="en-US" dirty="0"/>
              <a:t>How do you think </a:t>
            </a:r>
            <a:r>
              <a:rPr lang="en-US" dirty="0" smtClean="0"/>
              <a:t>practices </a:t>
            </a:r>
            <a:r>
              <a:rPr lang="en-US" dirty="0"/>
              <a:t>will enable you to tackle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4000766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864679"/>
            <a:ext cx="9120776" cy="513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2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150" y="1151890"/>
            <a:ext cx="38309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00"/>
                </a:solidFill>
                <a:latin typeface="Comic Sans MS"/>
                <a:cs typeface="Comic Sans MS"/>
              </a:rPr>
              <a:t>Who is the</a:t>
            </a:r>
            <a:r>
              <a:rPr sz="2800" spc="-9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omic Sans MS"/>
                <a:cs typeface="Comic Sans MS"/>
              </a:rPr>
              <a:t>customer?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869" y="1770380"/>
            <a:ext cx="7459980" cy="8773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00660" algn="just">
              <a:lnSpc>
                <a:spcPct val="102800"/>
              </a:lnSpc>
              <a:spcBef>
                <a:spcPts val="180"/>
              </a:spcBef>
            </a:pPr>
            <a:r>
              <a:rPr sz="2400" spc="-5" dirty="0">
                <a:latin typeface="Arial"/>
                <a:cs typeface="Arial"/>
              </a:rPr>
              <a:t>One who uses the product or service,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one </a:t>
            </a:r>
            <a:r>
              <a:rPr sz="2400" spc="-5" dirty="0">
                <a:latin typeface="Arial"/>
                <a:cs typeface="Arial"/>
              </a:rPr>
              <a:t>who  purchases the product or </a:t>
            </a:r>
            <a:r>
              <a:rPr sz="2400" spc="-5" dirty="0" smtClean="0">
                <a:latin typeface="Arial"/>
                <a:cs typeface="Arial"/>
              </a:rPr>
              <a:t>service</a:t>
            </a:r>
            <a:r>
              <a:rPr sz="3200" dirty="0" smtClean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70" y="4165599"/>
            <a:ext cx="258445" cy="90678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spc="705" dirty="0">
                <a:latin typeface="Symbol"/>
                <a:cs typeface="Symbol"/>
              </a:rPr>
              <a:t></a:t>
            </a:r>
            <a:endParaRPr sz="24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spc="705" dirty="0">
                <a:latin typeface="Symbol"/>
                <a:cs typeface="Symbol"/>
              </a:rPr>
              <a:t>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6150" y="3657176"/>
            <a:ext cx="3883660" cy="144716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Two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types of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customers</a:t>
            </a:r>
            <a:r>
              <a:rPr sz="280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57785" marR="1209675">
              <a:lnSpc>
                <a:spcPct val="120800"/>
              </a:lnSpc>
              <a:spcBef>
                <a:spcPts val="85"/>
              </a:spcBef>
            </a:pPr>
            <a:r>
              <a:rPr sz="2400" spc="-5" dirty="0">
                <a:latin typeface="Arial"/>
                <a:cs typeface="Arial"/>
              </a:rPr>
              <a:t>Internal customers  External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customers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36" y="457200"/>
            <a:ext cx="9120776" cy="513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6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864679"/>
            <a:ext cx="9120776" cy="513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6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864679"/>
            <a:ext cx="9120776" cy="513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4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864679"/>
            <a:ext cx="9120776" cy="513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80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0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Customer Satisfaction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457200" y="1981200"/>
            <a:ext cx="4114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Positive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Customer Experiences</a:t>
            </a: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4572000" y="1981200"/>
            <a:ext cx="4114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Negative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Customer Experiences</a:t>
            </a:r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457200" y="3429000"/>
            <a:ext cx="41148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Greater customer loyalty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Positive “word of mouth”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More sales opportunities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Less price sensitivity</a:t>
            </a:r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4572000" y="3429000"/>
            <a:ext cx="41148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Damaged business reputation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Negative “word of mouth”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Fewer sales opportunities</a:t>
            </a: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Reduced business prospects</a:t>
            </a:r>
          </a:p>
        </p:txBody>
      </p:sp>
    </p:spTree>
    <p:extLst>
      <p:ext uri="{BB962C8B-B14F-4D97-AF65-F5344CB8AC3E}">
        <p14:creationId xmlns:p14="http://schemas.microsoft.com/office/powerpoint/2010/main" val="9406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796290"/>
            <a:ext cx="7769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0000"/>
                </a:solidFill>
                <a:latin typeface="Comic Sans MS"/>
                <a:cs typeface="Comic Sans MS"/>
              </a:rPr>
              <a:t>Customer satisfaction </a:t>
            </a:r>
            <a:r>
              <a:rPr sz="2800" spc="-5" dirty="0" smtClean="0">
                <a:solidFill>
                  <a:srgbClr val="000000"/>
                </a:solidFill>
                <a:latin typeface="Comic Sans MS"/>
                <a:cs typeface="Comic Sans MS"/>
              </a:rPr>
              <a:t>Model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600" y="1828800"/>
            <a:ext cx="1219200" cy="990600"/>
          </a:xfrm>
          <a:custGeom>
            <a:avLst/>
            <a:gdLst/>
            <a:ahLst/>
            <a:cxnLst/>
            <a:rect l="l" t="t" r="r" b="b"/>
            <a:pathLst>
              <a:path w="1219200" h="990600">
                <a:moveTo>
                  <a:pt x="609600" y="990600"/>
                </a:moveTo>
                <a:lnTo>
                  <a:pt x="0" y="990600"/>
                </a:lnTo>
                <a:lnTo>
                  <a:pt x="0" y="0"/>
                </a:lnTo>
                <a:lnTo>
                  <a:pt x="1219200" y="0"/>
                </a:lnTo>
                <a:lnTo>
                  <a:pt x="1219200" y="990600"/>
                </a:lnTo>
                <a:lnTo>
                  <a:pt x="609600" y="990600"/>
                </a:lnTo>
                <a:close/>
              </a:path>
            </a:pathLst>
          </a:custGeom>
          <a:ln w="3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1600200"/>
            <a:ext cx="1676400" cy="1600200"/>
          </a:xfrm>
          <a:custGeom>
            <a:avLst/>
            <a:gdLst/>
            <a:ahLst/>
            <a:cxnLst/>
            <a:rect l="l" t="t" r="r" b="b"/>
            <a:pathLst>
              <a:path w="1676400" h="1600200">
                <a:moveTo>
                  <a:pt x="838200" y="0"/>
                </a:moveTo>
                <a:lnTo>
                  <a:pt x="787748" y="1311"/>
                </a:lnTo>
                <a:lnTo>
                  <a:pt x="738220" y="5201"/>
                </a:lnTo>
                <a:lnTo>
                  <a:pt x="689686" y="11605"/>
                </a:lnTo>
                <a:lnTo>
                  <a:pt x="642212" y="20460"/>
                </a:lnTo>
                <a:lnTo>
                  <a:pt x="595869" y="31700"/>
                </a:lnTo>
                <a:lnTo>
                  <a:pt x="550725" y="45261"/>
                </a:lnTo>
                <a:lnTo>
                  <a:pt x="506849" y="61079"/>
                </a:lnTo>
                <a:lnTo>
                  <a:pt x="464309" y="79088"/>
                </a:lnTo>
                <a:lnTo>
                  <a:pt x="423174" y="99224"/>
                </a:lnTo>
                <a:lnTo>
                  <a:pt x="383513" y="121422"/>
                </a:lnTo>
                <a:lnTo>
                  <a:pt x="345394" y="145619"/>
                </a:lnTo>
                <a:lnTo>
                  <a:pt x="308887" y="171749"/>
                </a:lnTo>
                <a:lnTo>
                  <a:pt x="274060" y="199749"/>
                </a:lnTo>
                <a:lnTo>
                  <a:pt x="240982" y="229552"/>
                </a:lnTo>
                <a:lnTo>
                  <a:pt x="209721" y="261095"/>
                </a:lnTo>
                <a:lnTo>
                  <a:pt x="180347" y="294314"/>
                </a:lnTo>
                <a:lnTo>
                  <a:pt x="152927" y="329143"/>
                </a:lnTo>
                <a:lnTo>
                  <a:pt x="127532" y="365518"/>
                </a:lnTo>
                <a:lnTo>
                  <a:pt x="104228" y="403375"/>
                </a:lnTo>
                <a:lnTo>
                  <a:pt x="83086" y="442648"/>
                </a:lnTo>
                <a:lnTo>
                  <a:pt x="64174" y="483274"/>
                </a:lnTo>
                <a:lnTo>
                  <a:pt x="47561" y="525188"/>
                </a:lnTo>
                <a:lnTo>
                  <a:pt x="33314" y="568325"/>
                </a:lnTo>
                <a:lnTo>
                  <a:pt x="21504" y="612621"/>
                </a:lnTo>
                <a:lnTo>
                  <a:pt x="12199" y="658011"/>
                </a:lnTo>
                <a:lnTo>
                  <a:pt x="5467" y="704430"/>
                </a:lnTo>
                <a:lnTo>
                  <a:pt x="1378" y="751815"/>
                </a:lnTo>
                <a:lnTo>
                  <a:pt x="0" y="800100"/>
                </a:lnTo>
                <a:lnTo>
                  <a:pt x="1378" y="848258"/>
                </a:lnTo>
                <a:lnTo>
                  <a:pt x="5467" y="895534"/>
                </a:lnTo>
                <a:lnTo>
                  <a:pt x="12199" y="941863"/>
                </a:lnTo>
                <a:lnTo>
                  <a:pt x="21504" y="987178"/>
                </a:lnTo>
                <a:lnTo>
                  <a:pt x="33314" y="1031415"/>
                </a:lnTo>
                <a:lnTo>
                  <a:pt x="47561" y="1074507"/>
                </a:lnTo>
                <a:lnTo>
                  <a:pt x="64174" y="1116389"/>
                </a:lnTo>
                <a:lnTo>
                  <a:pt x="83086" y="1156995"/>
                </a:lnTo>
                <a:lnTo>
                  <a:pt x="104228" y="1196261"/>
                </a:lnTo>
                <a:lnTo>
                  <a:pt x="127532" y="1234119"/>
                </a:lnTo>
                <a:lnTo>
                  <a:pt x="152927" y="1270505"/>
                </a:lnTo>
                <a:lnTo>
                  <a:pt x="180347" y="1305352"/>
                </a:lnTo>
                <a:lnTo>
                  <a:pt x="209721" y="1338596"/>
                </a:lnTo>
                <a:lnTo>
                  <a:pt x="240982" y="1370171"/>
                </a:lnTo>
                <a:lnTo>
                  <a:pt x="274060" y="1400010"/>
                </a:lnTo>
                <a:lnTo>
                  <a:pt x="308887" y="1428050"/>
                </a:lnTo>
                <a:lnTo>
                  <a:pt x="345394" y="1454223"/>
                </a:lnTo>
                <a:lnTo>
                  <a:pt x="383513" y="1478464"/>
                </a:lnTo>
                <a:lnTo>
                  <a:pt x="423174" y="1500708"/>
                </a:lnTo>
                <a:lnTo>
                  <a:pt x="464309" y="1520889"/>
                </a:lnTo>
                <a:lnTo>
                  <a:pt x="506849" y="1538942"/>
                </a:lnTo>
                <a:lnTo>
                  <a:pt x="550725" y="1554800"/>
                </a:lnTo>
                <a:lnTo>
                  <a:pt x="595869" y="1568399"/>
                </a:lnTo>
                <a:lnTo>
                  <a:pt x="642212" y="1579672"/>
                </a:lnTo>
                <a:lnTo>
                  <a:pt x="689686" y="1588554"/>
                </a:lnTo>
                <a:lnTo>
                  <a:pt x="738220" y="1594980"/>
                </a:lnTo>
                <a:lnTo>
                  <a:pt x="787748" y="1598884"/>
                </a:lnTo>
                <a:lnTo>
                  <a:pt x="838200" y="1600200"/>
                </a:lnTo>
                <a:lnTo>
                  <a:pt x="888651" y="1598884"/>
                </a:lnTo>
                <a:lnTo>
                  <a:pt x="938179" y="1594980"/>
                </a:lnTo>
                <a:lnTo>
                  <a:pt x="986713" y="1588554"/>
                </a:lnTo>
                <a:lnTo>
                  <a:pt x="1034187" y="1579672"/>
                </a:lnTo>
                <a:lnTo>
                  <a:pt x="1080530" y="1568399"/>
                </a:lnTo>
                <a:lnTo>
                  <a:pt x="1125674" y="1554800"/>
                </a:lnTo>
                <a:lnTo>
                  <a:pt x="1169550" y="1538942"/>
                </a:lnTo>
                <a:lnTo>
                  <a:pt x="1212090" y="1520889"/>
                </a:lnTo>
                <a:lnTo>
                  <a:pt x="1253225" y="1500708"/>
                </a:lnTo>
                <a:lnTo>
                  <a:pt x="1292886" y="1478464"/>
                </a:lnTo>
                <a:lnTo>
                  <a:pt x="1331005" y="1454223"/>
                </a:lnTo>
                <a:lnTo>
                  <a:pt x="1367512" y="1428050"/>
                </a:lnTo>
                <a:lnTo>
                  <a:pt x="1402339" y="1400010"/>
                </a:lnTo>
                <a:lnTo>
                  <a:pt x="1435417" y="1370171"/>
                </a:lnTo>
                <a:lnTo>
                  <a:pt x="1466678" y="1338596"/>
                </a:lnTo>
                <a:lnTo>
                  <a:pt x="1496052" y="1305352"/>
                </a:lnTo>
                <a:lnTo>
                  <a:pt x="1523472" y="1270505"/>
                </a:lnTo>
                <a:lnTo>
                  <a:pt x="1548867" y="1234119"/>
                </a:lnTo>
                <a:lnTo>
                  <a:pt x="1572171" y="1196261"/>
                </a:lnTo>
                <a:lnTo>
                  <a:pt x="1593313" y="1156995"/>
                </a:lnTo>
                <a:lnTo>
                  <a:pt x="1612225" y="1116389"/>
                </a:lnTo>
                <a:lnTo>
                  <a:pt x="1628838" y="1074507"/>
                </a:lnTo>
                <a:lnTo>
                  <a:pt x="1643085" y="1031415"/>
                </a:lnTo>
                <a:lnTo>
                  <a:pt x="1654895" y="987178"/>
                </a:lnTo>
                <a:lnTo>
                  <a:pt x="1664200" y="941863"/>
                </a:lnTo>
                <a:lnTo>
                  <a:pt x="1670932" y="895534"/>
                </a:lnTo>
                <a:lnTo>
                  <a:pt x="1675021" y="848258"/>
                </a:lnTo>
                <a:lnTo>
                  <a:pt x="1676400" y="800100"/>
                </a:lnTo>
                <a:lnTo>
                  <a:pt x="1675021" y="751815"/>
                </a:lnTo>
                <a:lnTo>
                  <a:pt x="1670932" y="704430"/>
                </a:lnTo>
                <a:lnTo>
                  <a:pt x="1664200" y="658011"/>
                </a:lnTo>
                <a:lnTo>
                  <a:pt x="1654895" y="612621"/>
                </a:lnTo>
                <a:lnTo>
                  <a:pt x="1643085" y="568325"/>
                </a:lnTo>
                <a:lnTo>
                  <a:pt x="1628838" y="525188"/>
                </a:lnTo>
                <a:lnTo>
                  <a:pt x="1612225" y="483274"/>
                </a:lnTo>
                <a:lnTo>
                  <a:pt x="1593313" y="442648"/>
                </a:lnTo>
                <a:lnTo>
                  <a:pt x="1572171" y="403375"/>
                </a:lnTo>
                <a:lnTo>
                  <a:pt x="1548867" y="365518"/>
                </a:lnTo>
                <a:lnTo>
                  <a:pt x="1523472" y="329143"/>
                </a:lnTo>
                <a:lnTo>
                  <a:pt x="1496052" y="294314"/>
                </a:lnTo>
                <a:lnTo>
                  <a:pt x="1466678" y="261095"/>
                </a:lnTo>
                <a:lnTo>
                  <a:pt x="1435417" y="229552"/>
                </a:lnTo>
                <a:lnTo>
                  <a:pt x="1402339" y="199749"/>
                </a:lnTo>
                <a:lnTo>
                  <a:pt x="1367512" y="171749"/>
                </a:lnTo>
                <a:lnTo>
                  <a:pt x="1331005" y="145619"/>
                </a:lnTo>
                <a:lnTo>
                  <a:pt x="1292886" y="121422"/>
                </a:lnTo>
                <a:lnTo>
                  <a:pt x="1253225" y="99224"/>
                </a:lnTo>
                <a:lnTo>
                  <a:pt x="1212090" y="79088"/>
                </a:lnTo>
                <a:lnTo>
                  <a:pt x="1169550" y="61079"/>
                </a:lnTo>
                <a:lnTo>
                  <a:pt x="1125674" y="45261"/>
                </a:lnTo>
                <a:lnTo>
                  <a:pt x="1080530" y="31700"/>
                </a:lnTo>
                <a:lnTo>
                  <a:pt x="1034187" y="20460"/>
                </a:lnTo>
                <a:lnTo>
                  <a:pt x="986713" y="11605"/>
                </a:lnTo>
                <a:lnTo>
                  <a:pt x="938179" y="5201"/>
                </a:lnTo>
                <a:lnTo>
                  <a:pt x="888651" y="1311"/>
                </a:lnTo>
                <a:lnTo>
                  <a:pt x="8382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8400" y="1600200"/>
            <a:ext cx="1676400" cy="1600200"/>
          </a:xfrm>
          <a:custGeom>
            <a:avLst/>
            <a:gdLst/>
            <a:ahLst/>
            <a:cxnLst/>
            <a:rect l="l" t="t" r="r" b="b"/>
            <a:pathLst>
              <a:path w="1676400" h="1600200">
                <a:moveTo>
                  <a:pt x="838200" y="0"/>
                </a:moveTo>
                <a:lnTo>
                  <a:pt x="888651" y="1311"/>
                </a:lnTo>
                <a:lnTo>
                  <a:pt x="938179" y="5201"/>
                </a:lnTo>
                <a:lnTo>
                  <a:pt x="986713" y="11605"/>
                </a:lnTo>
                <a:lnTo>
                  <a:pt x="1034187" y="20460"/>
                </a:lnTo>
                <a:lnTo>
                  <a:pt x="1080530" y="31700"/>
                </a:lnTo>
                <a:lnTo>
                  <a:pt x="1125674" y="45261"/>
                </a:lnTo>
                <a:lnTo>
                  <a:pt x="1169550" y="61079"/>
                </a:lnTo>
                <a:lnTo>
                  <a:pt x="1212090" y="79088"/>
                </a:lnTo>
                <a:lnTo>
                  <a:pt x="1253225" y="99224"/>
                </a:lnTo>
                <a:lnTo>
                  <a:pt x="1292886" y="121422"/>
                </a:lnTo>
                <a:lnTo>
                  <a:pt x="1331005" y="145619"/>
                </a:lnTo>
                <a:lnTo>
                  <a:pt x="1367512" y="171749"/>
                </a:lnTo>
                <a:lnTo>
                  <a:pt x="1402339" y="199749"/>
                </a:lnTo>
                <a:lnTo>
                  <a:pt x="1435417" y="229552"/>
                </a:lnTo>
                <a:lnTo>
                  <a:pt x="1466678" y="261095"/>
                </a:lnTo>
                <a:lnTo>
                  <a:pt x="1496052" y="294314"/>
                </a:lnTo>
                <a:lnTo>
                  <a:pt x="1523472" y="329143"/>
                </a:lnTo>
                <a:lnTo>
                  <a:pt x="1548867" y="365518"/>
                </a:lnTo>
                <a:lnTo>
                  <a:pt x="1572171" y="403375"/>
                </a:lnTo>
                <a:lnTo>
                  <a:pt x="1593313" y="442648"/>
                </a:lnTo>
                <a:lnTo>
                  <a:pt x="1612225" y="483274"/>
                </a:lnTo>
                <a:lnTo>
                  <a:pt x="1628838" y="525188"/>
                </a:lnTo>
                <a:lnTo>
                  <a:pt x="1643085" y="568325"/>
                </a:lnTo>
                <a:lnTo>
                  <a:pt x="1654895" y="612621"/>
                </a:lnTo>
                <a:lnTo>
                  <a:pt x="1664200" y="658011"/>
                </a:lnTo>
                <a:lnTo>
                  <a:pt x="1670932" y="704430"/>
                </a:lnTo>
                <a:lnTo>
                  <a:pt x="1675021" y="751815"/>
                </a:lnTo>
                <a:lnTo>
                  <a:pt x="1676400" y="800100"/>
                </a:lnTo>
                <a:lnTo>
                  <a:pt x="1675021" y="848258"/>
                </a:lnTo>
                <a:lnTo>
                  <a:pt x="1670932" y="895534"/>
                </a:lnTo>
                <a:lnTo>
                  <a:pt x="1664200" y="941863"/>
                </a:lnTo>
                <a:lnTo>
                  <a:pt x="1654895" y="987178"/>
                </a:lnTo>
                <a:lnTo>
                  <a:pt x="1643085" y="1031415"/>
                </a:lnTo>
                <a:lnTo>
                  <a:pt x="1628838" y="1074507"/>
                </a:lnTo>
                <a:lnTo>
                  <a:pt x="1612225" y="1116389"/>
                </a:lnTo>
                <a:lnTo>
                  <a:pt x="1593313" y="1156995"/>
                </a:lnTo>
                <a:lnTo>
                  <a:pt x="1572171" y="1196261"/>
                </a:lnTo>
                <a:lnTo>
                  <a:pt x="1548867" y="1234119"/>
                </a:lnTo>
                <a:lnTo>
                  <a:pt x="1523472" y="1270505"/>
                </a:lnTo>
                <a:lnTo>
                  <a:pt x="1496052" y="1305352"/>
                </a:lnTo>
                <a:lnTo>
                  <a:pt x="1466678" y="1338596"/>
                </a:lnTo>
                <a:lnTo>
                  <a:pt x="1435417" y="1370171"/>
                </a:lnTo>
                <a:lnTo>
                  <a:pt x="1402339" y="1400010"/>
                </a:lnTo>
                <a:lnTo>
                  <a:pt x="1367512" y="1428050"/>
                </a:lnTo>
                <a:lnTo>
                  <a:pt x="1331005" y="1454223"/>
                </a:lnTo>
                <a:lnTo>
                  <a:pt x="1292886" y="1478464"/>
                </a:lnTo>
                <a:lnTo>
                  <a:pt x="1253225" y="1500708"/>
                </a:lnTo>
                <a:lnTo>
                  <a:pt x="1212090" y="1520889"/>
                </a:lnTo>
                <a:lnTo>
                  <a:pt x="1169550" y="1538942"/>
                </a:lnTo>
                <a:lnTo>
                  <a:pt x="1125674" y="1554800"/>
                </a:lnTo>
                <a:lnTo>
                  <a:pt x="1080530" y="1568399"/>
                </a:lnTo>
                <a:lnTo>
                  <a:pt x="1034187" y="1579672"/>
                </a:lnTo>
                <a:lnTo>
                  <a:pt x="986713" y="1588554"/>
                </a:lnTo>
                <a:lnTo>
                  <a:pt x="938179" y="1594980"/>
                </a:lnTo>
                <a:lnTo>
                  <a:pt x="888651" y="1598884"/>
                </a:lnTo>
                <a:lnTo>
                  <a:pt x="838200" y="1600200"/>
                </a:lnTo>
                <a:lnTo>
                  <a:pt x="787748" y="1598884"/>
                </a:lnTo>
                <a:lnTo>
                  <a:pt x="738220" y="1594980"/>
                </a:lnTo>
                <a:lnTo>
                  <a:pt x="689686" y="1588554"/>
                </a:lnTo>
                <a:lnTo>
                  <a:pt x="642212" y="1579672"/>
                </a:lnTo>
                <a:lnTo>
                  <a:pt x="595869" y="1568399"/>
                </a:lnTo>
                <a:lnTo>
                  <a:pt x="550725" y="1554800"/>
                </a:lnTo>
                <a:lnTo>
                  <a:pt x="506849" y="1538942"/>
                </a:lnTo>
                <a:lnTo>
                  <a:pt x="464309" y="1520889"/>
                </a:lnTo>
                <a:lnTo>
                  <a:pt x="423174" y="1500708"/>
                </a:lnTo>
                <a:lnTo>
                  <a:pt x="383513" y="1478464"/>
                </a:lnTo>
                <a:lnTo>
                  <a:pt x="345394" y="1454223"/>
                </a:lnTo>
                <a:lnTo>
                  <a:pt x="308887" y="1428050"/>
                </a:lnTo>
                <a:lnTo>
                  <a:pt x="274060" y="1400010"/>
                </a:lnTo>
                <a:lnTo>
                  <a:pt x="240982" y="1370171"/>
                </a:lnTo>
                <a:lnTo>
                  <a:pt x="209721" y="1338596"/>
                </a:lnTo>
                <a:lnTo>
                  <a:pt x="180347" y="1305352"/>
                </a:lnTo>
                <a:lnTo>
                  <a:pt x="152927" y="1270505"/>
                </a:lnTo>
                <a:lnTo>
                  <a:pt x="127532" y="1234119"/>
                </a:lnTo>
                <a:lnTo>
                  <a:pt x="104228" y="1196261"/>
                </a:lnTo>
                <a:lnTo>
                  <a:pt x="83086" y="1156995"/>
                </a:lnTo>
                <a:lnTo>
                  <a:pt x="64174" y="1116389"/>
                </a:lnTo>
                <a:lnTo>
                  <a:pt x="47561" y="1074507"/>
                </a:lnTo>
                <a:lnTo>
                  <a:pt x="33314" y="1031415"/>
                </a:lnTo>
                <a:lnTo>
                  <a:pt x="21504" y="987178"/>
                </a:lnTo>
                <a:lnTo>
                  <a:pt x="12199" y="941863"/>
                </a:lnTo>
                <a:lnTo>
                  <a:pt x="5467" y="895534"/>
                </a:lnTo>
                <a:lnTo>
                  <a:pt x="1378" y="848258"/>
                </a:lnTo>
                <a:lnTo>
                  <a:pt x="0" y="800100"/>
                </a:lnTo>
                <a:lnTo>
                  <a:pt x="1378" y="751815"/>
                </a:lnTo>
                <a:lnTo>
                  <a:pt x="5467" y="704430"/>
                </a:lnTo>
                <a:lnTo>
                  <a:pt x="12199" y="658011"/>
                </a:lnTo>
                <a:lnTo>
                  <a:pt x="21504" y="612621"/>
                </a:lnTo>
                <a:lnTo>
                  <a:pt x="33314" y="568325"/>
                </a:lnTo>
                <a:lnTo>
                  <a:pt x="47561" y="525188"/>
                </a:lnTo>
                <a:lnTo>
                  <a:pt x="64174" y="483274"/>
                </a:lnTo>
                <a:lnTo>
                  <a:pt x="83086" y="442648"/>
                </a:lnTo>
                <a:lnTo>
                  <a:pt x="104228" y="403375"/>
                </a:lnTo>
                <a:lnTo>
                  <a:pt x="127532" y="365518"/>
                </a:lnTo>
                <a:lnTo>
                  <a:pt x="152927" y="329143"/>
                </a:lnTo>
                <a:lnTo>
                  <a:pt x="180347" y="294314"/>
                </a:lnTo>
                <a:lnTo>
                  <a:pt x="209721" y="261095"/>
                </a:lnTo>
                <a:lnTo>
                  <a:pt x="240982" y="229552"/>
                </a:lnTo>
                <a:lnTo>
                  <a:pt x="274060" y="199749"/>
                </a:lnTo>
                <a:lnTo>
                  <a:pt x="308887" y="171749"/>
                </a:lnTo>
                <a:lnTo>
                  <a:pt x="345394" y="145619"/>
                </a:lnTo>
                <a:lnTo>
                  <a:pt x="383513" y="121422"/>
                </a:lnTo>
                <a:lnTo>
                  <a:pt x="423174" y="99224"/>
                </a:lnTo>
                <a:lnTo>
                  <a:pt x="464309" y="79088"/>
                </a:lnTo>
                <a:lnTo>
                  <a:pt x="506849" y="61079"/>
                </a:lnTo>
                <a:lnTo>
                  <a:pt x="550725" y="45261"/>
                </a:lnTo>
                <a:lnTo>
                  <a:pt x="595869" y="31700"/>
                </a:lnTo>
                <a:lnTo>
                  <a:pt x="642212" y="20460"/>
                </a:lnTo>
                <a:lnTo>
                  <a:pt x="689686" y="11605"/>
                </a:lnTo>
                <a:lnTo>
                  <a:pt x="738220" y="5201"/>
                </a:lnTo>
                <a:lnTo>
                  <a:pt x="787748" y="1311"/>
                </a:lnTo>
                <a:lnTo>
                  <a:pt x="838200" y="0"/>
                </a:lnTo>
                <a:close/>
              </a:path>
            </a:pathLst>
          </a:custGeom>
          <a:ln w="3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8400" y="160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69" y="2073910"/>
            <a:ext cx="1667510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51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Company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offer  (product or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service)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9070" y="2167890"/>
            <a:ext cx="83058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43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C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u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stom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r  needs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29000" y="3733800"/>
            <a:ext cx="1219200" cy="990600"/>
          </a:xfrm>
          <a:custGeom>
            <a:avLst/>
            <a:gdLst/>
            <a:ahLst/>
            <a:cxnLst/>
            <a:rect l="l" t="t" r="r" b="b"/>
            <a:pathLst>
              <a:path w="1219200" h="990600">
                <a:moveTo>
                  <a:pt x="609600" y="990600"/>
                </a:moveTo>
                <a:lnTo>
                  <a:pt x="0" y="990600"/>
                </a:lnTo>
                <a:lnTo>
                  <a:pt x="0" y="0"/>
                </a:lnTo>
                <a:lnTo>
                  <a:pt x="1219200" y="0"/>
                </a:lnTo>
                <a:lnTo>
                  <a:pt x="1219200" y="990600"/>
                </a:lnTo>
                <a:lnTo>
                  <a:pt x="609600" y="990600"/>
                </a:lnTo>
                <a:close/>
              </a:path>
            </a:pathLst>
          </a:custGeom>
          <a:ln w="3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0000" y="4038600"/>
            <a:ext cx="1676400" cy="1600200"/>
          </a:xfrm>
          <a:custGeom>
            <a:avLst/>
            <a:gdLst/>
            <a:ahLst/>
            <a:cxnLst/>
            <a:rect l="l" t="t" r="r" b="b"/>
            <a:pathLst>
              <a:path w="1676400" h="1600200">
                <a:moveTo>
                  <a:pt x="838200" y="0"/>
                </a:moveTo>
                <a:lnTo>
                  <a:pt x="787621" y="1311"/>
                </a:lnTo>
                <a:lnTo>
                  <a:pt x="737986" y="5200"/>
                </a:lnTo>
                <a:lnTo>
                  <a:pt x="689360" y="11604"/>
                </a:lnTo>
                <a:lnTo>
                  <a:pt x="641812" y="20456"/>
                </a:lnTo>
                <a:lnTo>
                  <a:pt x="595410" y="31693"/>
                </a:lnTo>
                <a:lnTo>
                  <a:pt x="550221" y="45249"/>
                </a:lnTo>
                <a:lnTo>
                  <a:pt x="506313" y="61059"/>
                </a:lnTo>
                <a:lnTo>
                  <a:pt x="463753" y="79058"/>
                </a:lnTo>
                <a:lnTo>
                  <a:pt x="422610" y="99182"/>
                </a:lnTo>
                <a:lnTo>
                  <a:pt x="382950" y="121365"/>
                </a:lnTo>
                <a:lnTo>
                  <a:pt x="344843" y="145542"/>
                </a:lnTo>
                <a:lnTo>
                  <a:pt x="308354" y="171649"/>
                </a:lnTo>
                <a:lnTo>
                  <a:pt x="273553" y="199621"/>
                </a:lnTo>
                <a:lnTo>
                  <a:pt x="240506" y="229393"/>
                </a:lnTo>
                <a:lnTo>
                  <a:pt x="209281" y="260900"/>
                </a:lnTo>
                <a:lnTo>
                  <a:pt x="179947" y="294077"/>
                </a:lnTo>
                <a:lnTo>
                  <a:pt x="152570" y="328859"/>
                </a:lnTo>
                <a:lnTo>
                  <a:pt x="127219" y="365181"/>
                </a:lnTo>
                <a:lnTo>
                  <a:pt x="103961" y="402978"/>
                </a:lnTo>
                <a:lnTo>
                  <a:pt x="82864" y="442185"/>
                </a:lnTo>
                <a:lnTo>
                  <a:pt x="63996" y="482738"/>
                </a:lnTo>
                <a:lnTo>
                  <a:pt x="47423" y="524572"/>
                </a:lnTo>
                <a:lnTo>
                  <a:pt x="33215" y="567621"/>
                </a:lnTo>
                <a:lnTo>
                  <a:pt x="21438" y="611821"/>
                </a:lnTo>
                <a:lnTo>
                  <a:pt x="12160" y="657107"/>
                </a:lnTo>
                <a:lnTo>
                  <a:pt x="5449" y="703413"/>
                </a:lnTo>
                <a:lnTo>
                  <a:pt x="1373" y="750676"/>
                </a:lnTo>
                <a:lnTo>
                  <a:pt x="0" y="798830"/>
                </a:lnTo>
                <a:lnTo>
                  <a:pt x="1373" y="847119"/>
                </a:lnTo>
                <a:lnTo>
                  <a:pt x="5449" y="894517"/>
                </a:lnTo>
                <a:lnTo>
                  <a:pt x="12160" y="940959"/>
                </a:lnTo>
                <a:lnTo>
                  <a:pt x="21438" y="986379"/>
                </a:lnTo>
                <a:lnTo>
                  <a:pt x="33215" y="1030711"/>
                </a:lnTo>
                <a:lnTo>
                  <a:pt x="47423" y="1073891"/>
                </a:lnTo>
                <a:lnTo>
                  <a:pt x="63996" y="1115853"/>
                </a:lnTo>
                <a:lnTo>
                  <a:pt x="82864" y="1156533"/>
                </a:lnTo>
                <a:lnTo>
                  <a:pt x="103961" y="1195864"/>
                </a:lnTo>
                <a:lnTo>
                  <a:pt x="127219" y="1233781"/>
                </a:lnTo>
                <a:lnTo>
                  <a:pt x="152570" y="1270220"/>
                </a:lnTo>
                <a:lnTo>
                  <a:pt x="179947" y="1305115"/>
                </a:lnTo>
                <a:lnTo>
                  <a:pt x="209281" y="1338401"/>
                </a:lnTo>
                <a:lnTo>
                  <a:pt x="240506" y="1370012"/>
                </a:lnTo>
                <a:lnTo>
                  <a:pt x="273553" y="1399883"/>
                </a:lnTo>
                <a:lnTo>
                  <a:pt x="308354" y="1427950"/>
                </a:lnTo>
                <a:lnTo>
                  <a:pt x="344843" y="1454146"/>
                </a:lnTo>
                <a:lnTo>
                  <a:pt x="382950" y="1478406"/>
                </a:lnTo>
                <a:lnTo>
                  <a:pt x="422610" y="1500666"/>
                </a:lnTo>
                <a:lnTo>
                  <a:pt x="463753" y="1520860"/>
                </a:lnTo>
                <a:lnTo>
                  <a:pt x="506313" y="1538922"/>
                </a:lnTo>
                <a:lnTo>
                  <a:pt x="550221" y="1554788"/>
                </a:lnTo>
                <a:lnTo>
                  <a:pt x="595410" y="1568392"/>
                </a:lnTo>
                <a:lnTo>
                  <a:pt x="641812" y="1579668"/>
                </a:lnTo>
                <a:lnTo>
                  <a:pt x="689360" y="1588553"/>
                </a:lnTo>
                <a:lnTo>
                  <a:pt x="737986" y="1594980"/>
                </a:lnTo>
                <a:lnTo>
                  <a:pt x="787621" y="1598884"/>
                </a:lnTo>
                <a:lnTo>
                  <a:pt x="838200" y="1600200"/>
                </a:lnTo>
                <a:lnTo>
                  <a:pt x="888651" y="1598884"/>
                </a:lnTo>
                <a:lnTo>
                  <a:pt x="938179" y="1594980"/>
                </a:lnTo>
                <a:lnTo>
                  <a:pt x="986713" y="1588553"/>
                </a:lnTo>
                <a:lnTo>
                  <a:pt x="1034187" y="1579668"/>
                </a:lnTo>
                <a:lnTo>
                  <a:pt x="1080530" y="1568392"/>
                </a:lnTo>
                <a:lnTo>
                  <a:pt x="1125674" y="1554788"/>
                </a:lnTo>
                <a:lnTo>
                  <a:pt x="1169550" y="1538922"/>
                </a:lnTo>
                <a:lnTo>
                  <a:pt x="1212090" y="1520860"/>
                </a:lnTo>
                <a:lnTo>
                  <a:pt x="1253225" y="1500666"/>
                </a:lnTo>
                <a:lnTo>
                  <a:pt x="1292886" y="1478406"/>
                </a:lnTo>
                <a:lnTo>
                  <a:pt x="1331005" y="1454146"/>
                </a:lnTo>
                <a:lnTo>
                  <a:pt x="1367512" y="1427950"/>
                </a:lnTo>
                <a:lnTo>
                  <a:pt x="1402339" y="1399883"/>
                </a:lnTo>
                <a:lnTo>
                  <a:pt x="1435417" y="1370012"/>
                </a:lnTo>
                <a:lnTo>
                  <a:pt x="1466678" y="1338401"/>
                </a:lnTo>
                <a:lnTo>
                  <a:pt x="1496052" y="1305115"/>
                </a:lnTo>
                <a:lnTo>
                  <a:pt x="1523472" y="1270220"/>
                </a:lnTo>
                <a:lnTo>
                  <a:pt x="1548867" y="1233781"/>
                </a:lnTo>
                <a:lnTo>
                  <a:pt x="1572171" y="1195864"/>
                </a:lnTo>
                <a:lnTo>
                  <a:pt x="1593313" y="1156533"/>
                </a:lnTo>
                <a:lnTo>
                  <a:pt x="1612225" y="1115853"/>
                </a:lnTo>
                <a:lnTo>
                  <a:pt x="1628838" y="1073891"/>
                </a:lnTo>
                <a:lnTo>
                  <a:pt x="1643085" y="1030711"/>
                </a:lnTo>
                <a:lnTo>
                  <a:pt x="1654895" y="986379"/>
                </a:lnTo>
                <a:lnTo>
                  <a:pt x="1664200" y="940959"/>
                </a:lnTo>
                <a:lnTo>
                  <a:pt x="1670932" y="894517"/>
                </a:lnTo>
                <a:lnTo>
                  <a:pt x="1675021" y="847119"/>
                </a:lnTo>
                <a:lnTo>
                  <a:pt x="1676400" y="798830"/>
                </a:lnTo>
                <a:lnTo>
                  <a:pt x="1675021" y="750676"/>
                </a:lnTo>
                <a:lnTo>
                  <a:pt x="1670932" y="703413"/>
                </a:lnTo>
                <a:lnTo>
                  <a:pt x="1664200" y="657107"/>
                </a:lnTo>
                <a:lnTo>
                  <a:pt x="1654895" y="611821"/>
                </a:lnTo>
                <a:lnTo>
                  <a:pt x="1643085" y="567621"/>
                </a:lnTo>
                <a:lnTo>
                  <a:pt x="1628838" y="524572"/>
                </a:lnTo>
                <a:lnTo>
                  <a:pt x="1612225" y="482738"/>
                </a:lnTo>
                <a:lnTo>
                  <a:pt x="1593313" y="442185"/>
                </a:lnTo>
                <a:lnTo>
                  <a:pt x="1572171" y="402978"/>
                </a:lnTo>
                <a:lnTo>
                  <a:pt x="1548867" y="365181"/>
                </a:lnTo>
                <a:lnTo>
                  <a:pt x="1523472" y="328859"/>
                </a:lnTo>
                <a:lnTo>
                  <a:pt x="1496052" y="294077"/>
                </a:lnTo>
                <a:lnTo>
                  <a:pt x="1466678" y="260900"/>
                </a:lnTo>
                <a:lnTo>
                  <a:pt x="1435417" y="229393"/>
                </a:lnTo>
                <a:lnTo>
                  <a:pt x="1402339" y="199621"/>
                </a:lnTo>
                <a:lnTo>
                  <a:pt x="1367512" y="171649"/>
                </a:lnTo>
                <a:lnTo>
                  <a:pt x="1331005" y="145542"/>
                </a:lnTo>
                <a:lnTo>
                  <a:pt x="1292886" y="121365"/>
                </a:lnTo>
                <a:lnTo>
                  <a:pt x="1253225" y="99182"/>
                </a:lnTo>
                <a:lnTo>
                  <a:pt x="1212090" y="79058"/>
                </a:lnTo>
                <a:lnTo>
                  <a:pt x="1169550" y="61059"/>
                </a:lnTo>
                <a:lnTo>
                  <a:pt x="1125674" y="45249"/>
                </a:lnTo>
                <a:lnTo>
                  <a:pt x="1080530" y="31693"/>
                </a:lnTo>
                <a:lnTo>
                  <a:pt x="1034187" y="20456"/>
                </a:lnTo>
                <a:lnTo>
                  <a:pt x="986713" y="11604"/>
                </a:lnTo>
                <a:lnTo>
                  <a:pt x="938179" y="5200"/>
                </a:lnTo>
                <a:lnTo>
                  <a:pt x="888651" y="1311"/>
                </a:lnTo>
                <a:lnTo>
                  <a:pt x="8382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0" y="4038600"/>
            <a:ext cx="1676400" cy="1600200"/>
          </a:xfrm>
          <a:custGeom>
            <a:avLst/>
            <a:gdLst/>
            <a:ahLst/>
            <a:cxnLst/>
            <a:rect l="l" t="t" r="r" b="b"/>
            <a:pathLst>
              <a:path w="1676400" h="1600200">
                <a:moveTo>
                  <a:pt x="838200" y="0"/>
                </a:moveTo>
                <a:lnTo>
                  <a:pt x="888651" y="1311"/>
                </a:lnTo>
                <a:lnTo>
                  <a:pt x="938179" y="5200"/>
                </a:lnTo>
                <a:lnTo>
                  <a:pt x="986713" y="11604"/>
                </a:lnTo>
                <a:lnTo>
                  <a:pt x="1034187" y="20456"/>
                </a:lnTo>
                <a:lnTo>
                  <a:pt x="1080530" y="31693"/>
                </a:lnTo>
                <a:lnTo>
                  <a:pt x="1125674" y="45249"/>
                </a:lnTo>
                <a:lnTo>
                  <a:pt x="1169550" y="61059"/>
                </a:lnTo>
                <a:lnTo>
                  <a:pt x="1212090" y="79058"/>
                </a:lnTo>
                <a:lnTo>
                  <a:pt x="1253225" y="99182"/>
                </a:lnTo>
                <a:lnTo>
                  <a:pt x="1292886" y="121365"/>
                </a:lnTo>
                <a:lnTo>
                  <a:pt x="1331005" y="145542"/>
                </a:lnTo>
                <a:lnTo>
                  <a:pt x="1367512" y="171649"/>
                </a:lnTo>
                <a:lnTo>
                  <a:pt x="1402339" y="199621"/>
                </a:lnTo>
                <a:lnTo>
                  <a:pt x="1435417" y="229393"/>
                </a:lnTo>
                <a:lnTo>
                  <a:pt x="1466678" y="260900"/>
                </a:lnTo>
                <a:lnTo>
                  <a:pt x="1496052" y="294077"/>
                </a:lnTo>
                <a:lnTo>
                  <a:pt x="1523472" y="328859"/>
                </a:lnTo>
                <a:lnTo>
                  <a:pt x="1548867" y="365181"/>
                </a:lnTo>
                <a:lnTo>
                  <a:pt x="1572171" y="402978"/>
                </a:lnTo>
                <a:lnTo>
                  <a:pt x="1593313" y="442185"/>
                </a:lnTo>
                <a:lnTo>
                  <a:pt x="1612225" y="482738"/>
                </a:lnTo>
                <a:lnTo>
                  <a:pt x="1628838" y="524572"/>
                </a:lnTo>
                <a:lnTo>
                  <a:pt x="1643085" y="567621"/>
                </a:lnTo>
                <a:lnTo>
                  <a:pt x="1654895" y="611821"/>
                </a:lnTo>
                <a:lnTo>
                  <a:pt x="1664200" y="657107"/>
                </a:lnTo>
                <a:lnTo>
                  <a:pt x="1670932" y="703413"/>
                </a:lnTo>
                <a:lnTo>
                  <a:pt x="1675021" y="750676"/>
                </a:lnTo>
                <a:lnTo>
                  <a:pt x="1676400" y="798830"/>
                </a:lnTo>
                <a:lnTo>
                  <a:pt x="1675021" y="847119"/>
                </a:lnTo>
                <a:lnTo>
                  <a:pt x="1670932" y="894517"/>
                </a:lnTo>
                <a:lnTo>
                  <a:pt x="1664200" y="940959"/>
                </a:lnTo>
                <a:lnTo>
                  <a:pt x="1654895" y="986379"/>
                </a:lnTo>
                <a:lnTo>
                  <a:pt x="1643085" y="1030711"/>
                </a:lnTo>
                <a:lnTo>
                  <a:pt x="1628838" y="1073891"/>
                </a:lnTo>
                <a:lnTo>
                  <a:pt x="1612225" y="1115853"/>
                </a:lnTo>
                <a:lnTo>
                  <a:pt x="1593313" y="1156533"/>
                </a:lnTo>
                <a:lnTo>
                  <a:pt x="1572171" y="1195864"/>
                </a:lnTo>
                <a:lnTo>
                  <a:pt x="1548867" y="1233781"/>
                </a:lnTo>
                <a:lnTo>
                  <a:pt x="1523472" y="1270220"/>
                </a:lnTo>
                <a:lnTo>
                  <a:pt x="1496052" y="1305115"/>
                </a:lnTo>
                <a:lnTo>
                  <a:pt x="1466678" y="1338401"/>
                </a:lnTo>
                <a:lnTo>
                  <a:pt x="1435417" y="1370012"/>
                </a:lnTo>
                <a:lnTo>
                  <a:pt x="1402339" y="1399883"/>
                </a:lnTo>
                <a:lnTo>
                  <a:pt x="1367512" y="1427950"/>
                </a:lnTo>
                <a:lnTo>
                  <a:pt x="1331005" y="1454146"/>
                </a:lnTo>
                <a:lnTo>
                  <a:pt x="1292886" y="1478406"/>
                </a:lnTo>
                <a:lnTo>
                  <a:pt x="1253225" y="1500666"/>
                </a:lnTo>
                <a:lnTo>
                  <a:pt x="1212090" y="1520860"/>
                </a:lnTo>
                <a:lnTo>
                  <a:pt x="1169550" y="1538922"/>
                </a:lnTo>
                <a:lnTo>
                  <a:pt x="1125674" y="1554788"/>
                </a:lnTo>
                <a:lnTo>
                  <a:pt x="1080530" y="1568392"/>
                </a:lnTo>
                <a:lnTo>
                  <a:pt x="1034187" y="1579668"/>
                </a:lnTo>
                <a:lnTo>
                  <a:pt x="986713" y="1588553"/>
                </a:lnTo>
                <a:lnTo>
                  <a:pt x="938179" y="1594980"/>
                </a:lnTo>
                <a:lnTo>
                  <a:pt x="888651" y="1598884"/>
                </a:lnTo>
                <a:lnTo>
                  <a:pt x="838200" y="1600200"/>
                </a:lnTo>
                <a:lnTo>
                  <a:pt x="787621" y="1598884"/>
                </a:lnTo>
                <a:lnTo>
                  <a:pt x="737986" y="1594980"/>
                </a:lnTo>
                <a:lnTo>
                  <a:pt x="689360" y="1588553"/>
                </a:lnTo>
                <a:lnTo>
                  <a:pt x="641812" y="1579668"/>
                </a:lnTo>
                <a:lnTo>
                  <a:pt x="595410" y="1568392"/>
                </a:lnTo>
                <a:lnTo>
                  <a:pt x="550221" y="1554788"/>
                </a:lnTo>
                <a:lnTo>
                  <a:pt x="506313" y="1538922"/>
                </a:lnTo>
                <a:lnTo>
                  <a:pt x="463753" y="1520860"/>
                </a:lnTo>
                <a:lnTo>
                  <a:pt x="422610" y="1500666"/>
                </a:lnTo>
                <a:lnTo>
                  <a:pt x="382950" y="1478406"/>
                </a:lnTo>
                <a:lnTo>
                  <a:pt x="344843" y="1454146"/>
                </a:lnTo>
                <a:lnTo>
                  <a:pt x="308354" y="1427950"/>
                </a:lnTo>
                <a:lnTo>
                  <a:pt x="273553" y="1399883"/>
                </a:lnTo>
                <a:lnTo>
                  <a:pt x="240506" y="1370012"/>
                </a:lnTo>
                <a:lnTo>
                  <a:pt x="209281" y="1338401"/>
                </a:lnTo>
                <a:lnTo>
                  <a:pt x="179947" y="1305115"/>
                </a:lnTo>
                <a:lnTo>
                  <a:pt x="152570" y="1270220"/>
                </a:lnTo>
                <a:lnTo>
                  <a:pt x="127219" y="1233781"/>
                </a:lnTo>
                <a:lnTo>
                  <a:pt x="103961" y="1195864"/>
                </a:lnTo>
                <a:lnTo>
                  <a:pt x="82864" y="1156533"/>
                </a:lnTo>
                <a:lnTo>
                  <a:pt x="63996" y="1115853"/>
                </a:lnTo>
                <a:lnTo>
                  <a:pt x="47423" y="1073891"/>
                </a:lnTo>
                <a:lnTo>
                  <a:pt x="33215" y="1030711"/>
                </a:lnTo>
                <a:lnTo>
                  <a:pt x="21438" y="986379"/>
                </a:lnTo>
                <a:lnTo>
                  <a:pt x="12160" y="940959"/>
                </a:lnTo>
                <a:lnTo>
                  <a:pt x="5449" y="894517"/>
                </a:lnTo>
                <a:lnTo>
                  <a:pt x="1373" y="847119"/>
                </a:lnTo>
                <a:lnTo>
                  <a:pt x="0" y="798830"/>
                </a:lnTo>
                <a:lnTo>
                  <a:pt x="1373" y="750676"/>
                </a:lnTo>
                <a:lnTo>
                  <a:pt x="5449" y="703413"/>
                </a:lnTo>
                <a:lnTo>
                  <a:pt x="12160" y="657107"/>
                </a:lnTo>
                <a:lnTo>
                  <a:pt x="21438" y="611821"/>
                </a:lnTo>
                <a:lnTo>
                  <a:pt x="33215" y="567621"/>
                </a:lnTo>
                <a:lnTo>
                  <a:pt x="47423" y="524572"/>
                </a:lnTo>
                <a:lnTo>
                  <a:pt x="63996" y="482738"/>
                </a:lnTo>
                <a:lnTo>
                  <a:pt x="82864" y="442185"/>
                </a:lnTo>
                <a:lnTo>
                  <a:pt x="103961" y="402978"/>
                </a:lnTo>
                <a:lnTo>
                  <a:pt x="127219" y="365181"/>
                </a:lnTo>
                <a:lnTo>
                  <a:pt x="152570" y="328859"/>
                </a:lnTo>
                <a:lnTo>
                  <a:pt x="179947" y="294077"/>
                </a:lnTo>
                <a:lnTo>
                  <a:pt x="209281" y="260900"/>
                </a:lnTo>
                <a:lnTo>
                  <a:pt x="240506" y="229393"/>
                </a:lnTo>
                <a:lnTo>
                  <a:pt x="273553" y="199621"/>
                </a:lnTo>
                <a:lnTo>
                  <a:pt x="308354" y="171649"/>
                </a:lnTo>
                <a:lnTo>
                  <a:pt x="344843" y="145542"/>
                </a:lnTo>
                <a:lnTo>
                  <a:pt x="382950" y="121365"/>
                </a:lnTo>
                <a:lnTo>
                  <a:pt x="422610" y="99182"/>
                </a:lnTo>
                <a:lnTo>
                  <a:pt x="463753" y="79058"/>
                </a:lnTo>
                <a:lnTo>
                  <a:pt x="506313" y="61059"/>
                </a:lnTo>
                <a:lnTo>
                  <a:pt x="550221" y="45249"/>
                </a:lnTo>
                <a:lnTo>
                  <a:pt x="595410" y="31693"/>
                </a:lnTo>
                <a:lnTo>
                  <a:pt x="641812" y="20456"/>
                </a:lnTo>
                <a:lnTo>
                  <a:pt x="689360" y="11604"/>
                </a:lnTo>
                <a:lnTo>
                  <a:pt x="737986" y="5200"/>
                </a:lnTo>
                <a:lnTo>
                  <a:pt x="787621" y="1311"/>
                </a:lnTo>
                <a:lnTo>
                  <a:pt x="838200" y="0"/>
                </a:lnTo>
                <a:close/>
              </a:path>
            </a:pathLst>
          </a:custGeom>
          <a:ln w="3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00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86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0000" y="47244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3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48200" y="40386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3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88179" y="4038600"/>
            <a:ext cx="1455420" cy="363220"/>
          </a:xfrm>
          <a:custGeom>
            <a:avLst/>
            <a:gdLst/>
            <a:ahLst/>
            <a:cxnLst/>
            <a:rect l="l" t="t" r="r" b="b"/>
            <a:pathLst>
              <a:path w="1455420" h="363220">
                <a:moveTo>
                  <a:pt x="1455420" y="0"/>
                </a:moveTo>
                <a:lnTo>
                  <a:pt x="0" y="36321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19600" y="4364990"/>
            <a:ext cx="82550" cy="73660"/>
          </a:xfrm>
          <a:custGeom>
            <a:avLst/>
            <a:gdLst/>
            <a:ahLst/>
            <a:cxnLst/>
            <a:rect l="l" t="t" r="r" b="b"/>
            <a:pathLst>
              <a:path w="82550" h="73660">
                <a:moveTo>
                  <a:pt x="63500" y="0"/>
                </a:moveTo>
                <a:lnTo>
                  <a:pt x="0" y="54610"/>
                </a:lnTo>
                <a:lnTo>
                  <a:pt x="82550" y="73660"/>
                </a:lnTo>
                <a:lnTo>
                  <a:pt x="63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44870" y="3920490"/>
            <a:ext cx="18694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Customer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satisfaction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2270" y="3996690"/>
            <a:ext cx="1547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Needs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not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fulfilled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57400" y="4114800"/>
            <a:ext cx="1681480" cy="0"/>
          </a:xfrm>
          <a:custGeom>
            <a:avLst/>
            <a:gdLst/>
            <a:ahLst/>
            <a:cxnLst/>
            <a:rect l="l" t="t" r="r" b="b"/>
            <a:pathLst>
              <a:path w="1681479">
                <a:moveTo>
                  <a:pt x="0" y="0"/>
                </a:moveTo>
                <a:lnTo>
                  <a:pt x="168147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33800" y="40767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1869" y="5900420"/>
            <a:ext cx="6777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Total satisfaction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achieved when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offer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matches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the  need i.e. circle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superimposed on the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square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6026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848600" cy="100457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Understanding </a:t>
            </a:r>
            <a:br>
              <a:rPr lang="en-US" altLang="en-US" sz="4000" dirty="0" smtClean="0"/>
            </a:br>
            <a:r>
              <a:rPr lang="en-US" altLang="en-US" sz="4000" dirty="0" smtClean="0"/>
              <a:t>Today’s Customers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 smtClean="0"/>
              <a:t>Organizational market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/>
              <a:t>Industry and commerce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/>
              <a:t>Resellers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/>
              <a:t>Government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 smtClean="0"/>
              <a:t>Consumer market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/>
              <a:t>Individuals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/>
              <a:t>Families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/>
              <a:t>Households</a:t>
            </a:r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953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864679"/>
            <a:ext cx="9120776" cy="513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7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864679"/>
            <a:ext cx="9120776" cy="513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2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864679"/>
            <a:ext cx="9120776" cy="513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1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" y="838200"/>
            <a:ext cx="9120776" cy="5130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3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701040"/>
            <a:ext cx="8070215" cy="499491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689610">
              <a:lnSpc>
                <a:spcPct val="100000"/>
              </a:lnSpc>
              <a:spcBef>
                <a:spcPts val="1650"/>
              </a:spcBef>
            </a:pPr>
            <a:r>
              <a:rPr sz="2400" b="1" spc="-5" dirty="0">
                <a:latin typeface="Comic Sans MS"/>
                <a:cs typeface="Comic Sans MS"/>
              </a:rPr>
              <a:t>Customer perception of</a:t>
            </a:r>
            <a:r>
              <a:rPr sz="2400" b="1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quality:</a:t>
            </a:r>
            <a:endParaRPr sz="2400">
              <a:latin typeface="Comic Sans MS"/>
              <a:cs typeface="Comic Sans MS"/>
            </a:endParaRPr>
          </a:p>
          <a:p>
            <a:pPr marL="621665" marR="5080" indent="436880" algn="just">
              <a:lnSpc>
                <a:spcPct val="102800"/>
              </a:lnSpc>
              <a:spcBef>
                <a:spcPts val="1470"/>
              </a:spcBef>
            </a:pPr>
            <a:r>
              <a:rPr sz="2400" spc="-10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American </a:t>
            </a:r>
            <a:r>
              <a:rPr sz="2400" spc="-5" dirty="0">
                <a:latin typeface="Arial"/>
                <a:cs typeface="Arial"/>
              </a:rPr>
              <a:t>Society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10" dirty="0">
                <a:latin typeface="Arial"/>
                <a:cs typeface="Arial"/>
              </a:rPr>
              <a:t>quality </a:t>
            </a:r>
            <a:r>
              <a:rPr sz="2400" spc="-5" dirty="0">
                <a:latin typeface="Arial"/>
                <a:cs typeface="Arial"/>
              </a:rPr>
              <a:t>(ASQ) survey on  </a:t>
            </a:r>
            <a:r>
              <a:rPr sz="2400" dirty="0">
                <a:latin typeface="Arial"/>
                <a:cs typeface="Arial"/>
              </a:rPr>
              <a:t>customer </a:t>
            </a:r>
            <a:r>
              <a:rPr sz="2400" spc="-5" dirty="0">
                <a:latin typeface="Arial"/>
                <a:cs typeface="Arial"/>
              </a:rPr>
              <a:t>perception </a:t>
            </a:r>
            <a:r>
              <a:rPr sz="2400" spc="-10" dirty="0">
                <a:latin typeface="Arial"/>
                <a:cs typeface="Arial"/>
              </a:rPr>
              <a:t>about quality </a:t>
            </a:r>
            <a:r>
              <a:rPr sz="2400" spc="-5" dirty="0">
                <a:latin typeface="Arial"/>
                <a:cs typeface="Arial"/>
              </a:rPr>
              <a:t>of product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service  shows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following</a:t>
            </a:r>
            <a:r>
              <a:rPr sz="2400" spc="-5" dirty="0">
                <a:latin typeface="Arial"/>
                <a:cs typeface="Arial"/>
              </a:rPr>
              <a:t> ranking.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Performance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10" dirty="0">
                <a:latin typeface="Arial"/>
                <a:cs typeface="Arial"/>
              </a:rPr>
              <a:t>Service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Warranty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Price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Reputation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009" y="589279"/>
            <a:ext cx="770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000000"/>
                </a:solidFill>
                <a:latin typeface="Comic Sans MS"/>
                <a:cs typeface="Comic Sans MS"/>
              </a:rPr>
              <a:t>Service organizations </a:t>
            </a:r>
            <a:r>
              <a:rPr sz="2600" dirty="0">
                <a:solidFill>
                  <a:srgbClr val="000000"/>
                </a:solidFill>
                <a:latin typeface="Comic Sans MS"/>
                <a:cs typeface="Comic Sans MS"/>
              </a:rPr>
              <a:t>and </a:t>
            </a:r>
            <a:r>
              <a:rPr sz="2600" spc="-5" dirty="0">
                <a:solidFill>
                  <a:srgbClr val="000000"/>
                </a:solidFill>
                <a:latin typeface="Comic Sans MS"/>
                <a:cs typeface="Comic Sans MS"/>
              </a:rPr>
              <a:t>customer</a:t>
            </a:r>
            <a:r>
              <a:rPr sz="2600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0000"/>
                </a:solidFill>
                <a:latin typeface="Comic Sans MS"/>
                <a:cs typeface="Comic Sans MS"/>
              </a:rPr>
              <a:t>satisfaction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00" y="18618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000" y="1878329"/>
            <a:ext cx="3563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Difficult </a:t>
            </a:r>
            <a:r>
              <a:rPr sz="2400" spc="-10" dirty="0">
                <a:latin typeface="Arial"/>
                <a:cs typeface="Arial"/>
              </a:rPr>
              <a:t>but not </a:t>
            </a:r>
            <a:r>
              <a:rPr sz="2400" spc="-5" dirty="0">
                <a:latin typeface="Arial"/>
                <a:cs typeface="Arial"/>
              </a:rPr>
              <a:t>impossible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100" y="3112770"/>
            <a:ext cx="132715" cy="26746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000" y="3128009"/>
            <a:ext cx="5176520" cy="2675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Determine key performance indicators  </a:t>
            </a:r>
            <a:r>
              <a:rPr sz="2400" spc="-10" dirty="0">
                <a:latin typeface="Arial"/>
                <a:cs typeface="Arial"/>
              </a:rPr>
              <a:t>Set </a:t>
            </a:r>
            <a:r>
              <a:rPr sz="2400" spc="-5" dirty="0">
                <a:latin typeface="Arial"/>
                <a:cs typeface="Arial"/>
              </a:rPr>
              <a:t>Targets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SMART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goals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Arial"/>
                <a:cs typeface="Arial"/>
              </a:rPr>
              <a:t>Make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teams</a:t>
            </a:r>
          </a:p>
          <a:p>
            <a:pPr marL="12700" marR="1075055">
              <a:lnSpc>
                <a:spcPct val="120800"/>
              </a:lnSpc>
            </a:pPr>
            <a:r>
              <a:rPr sz="2400" spc="-10" dirty="0">
                <a:latin typeface="Arial"/>
                <a:cs typeface="Arial"/>
              </a:rPr>
              <a:t>Analyze </a:t>
            </a:r>
            <a:r>
              <a:rPr sz="2400" spc="-5" dirty="0">
                <a:latin typeface="Arial"/>
                <a:cs typeface="Arial"/>
              </a:rPr>
              <a:t>them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weekly basis  Standardize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3120" y="1557019"/>
            <a:ext cx="141605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0284" y="5181600"/>
            <a:ext cx="3476955" cy="1303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710" y="619759"/>
            <a:ext cx="38773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00"/>
                </a:solidFill>
                <a:latin typeface="Comic Sans MS"/>
                <a:cs typeface="Comic Sans MS"/>
              </a:rPr>
              <a:t>Why customers</a:t>
            </a:r>
            <a:r>
              <a:rPr sz="2800" spc="-8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omic Sans MS"/>
                <a:cs typeface="Comic Sans MS"/>
              </a:rPr>
              <a:t>leave?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5190" y="2861310"/>
            <a:ext cx="1122680" cy="1060450"/>
          </a:xfrm>
          <a:custGeom>
            <a:avLst/>
            <a:gdLst/>
            <a:ahLst/>
            <a:cxnLst/>
            <a:rect l="l" t="t" r="r" b="b"/>
            <a:pathLst>
              <a:path w="1122679" h="1060450">
                <a:moveTo>
                  <a:pt x="0" y="0"/>
                </a:moveTo>
                <a:lnTo>
                  <a:pt x="0" y="591819"/>
                </a:lnTo>
                <a:lnTo>
                  <a:pt x="1122680" y="1060450"/>
                </a:lnTo>
                <a:lnTo>
                  <a:pt x="1122680" y="467360"/>
                </a:lnTo>
                <a:lnTo>
                  <a:pt x="0" y="0"/>
                </a:lnTo>
                <a:close/>
              </a:path>
            </a:pathLst>
          </a:custGeom>
          <a:solidFill>
            <a:srgbClr val="66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5190" y="2861310"/>
            <a:ext cx="1122680" cy="1060450"/>
          </a:xfrm>
          <a:custGeom>
            <a:avLst/>
            <a:gdLst/>
            <a:ahLst/>
            <a:cxnLst/>
            <a:rect l="l" t="t" r="r" b="b"/>
            <a:pathLst>
              <a:path w="1122679" h="1060450">
                <a:moveTo>
                  <a:pt x="1122680" y="467360"/>
                </a:moveTo>
                <a:lnTo>
                  <a:pt x="0" y="0"/>
                </a:lnTo>
                <a:lnTo>
                  <a:pt x="0" y="591819"/>
                </a:lnTo>
                <a:lnTo>
                  <a:pt x="1122680" y="1060450"/>
                </a:lnTo>
                <a:lnTo>
                  <a:pt x="1122680" y="46736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5190" y="2782570"/>
            <a:ext cx="1122680" cy="546100"/>
          </a:xfrm>
          <a:custGeom>
            <a:avLst/>
            <a:gdLst/>
            <a:ahLst/>
            <a:cxnLst/>
            <a:rect l="l" t="t" r="r" b="b"/>
            <a:pathLst>
              <a:path w="1122679" h="546100">
                <a:moveTo>
                  <a:pt x="1122680" y="0"/>
                </a:moveTo>
                <a:lnTo>
                  <a:pt x="717550" y="0"/>
                </a:lnTo>
                <a:lnTo>
                  <a:pt x="670560" y="16509"/>
                </a:lnTo>
                <a:lnTo>
                  <a:pt x="467360" y="16509"/>
                </a:lnTo>
                <a:lnTo>
                  <a:pt x="389889" y="31750"/>
                </a:lnTo>
                <a:lnTo>
                  <a:pt x="358139" y="31750"/>
                </a:lnTo>
                <a:lnTo>
                  <a:pt x="295910" y="46989"/>
                </a:lnTo>
                <a:lnTo>
                  <a:pt x="217170" y="46989"/>
                </a:lnTo>
                <a:lnTo>
                  <a:pt x="154939" y="62229"/>
                </a:lnTo>
                <a:lnTo>
                  <a:pt x="124460" y="62229"/>
                </a:lnTo>
                <a:lnTo>
                  <a:pt x="62230" y="78739"/>
                </a:lnTo>
                <a:lnTo>
                  <a:pt x="0" y="78739"/>
                </a:lnTo>
                <a:lnTo>
                  <a:pt x="1122680" y="546100"/>
                </a:lnTo>
                <a:lnTo>
                  <a:pt x="112268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5190" y="2782570"/>
            <a:ext cx="1122680" cy="546100"/>
          </a:xfrm>
          <a:custGeom>
            <a:avLst/>
            <a:gdLst/>
            <a:ahLst/>
            <a:cxnLst/>
            <a:rect l="l" t="t" r="r" b="b"/>
            <a:pathLst>
              <a:path w="1122679" h="546100">
                <a:moveTo>
                  <a:pt x="0" y="78739"/>
                </a:moveTo>
                <a:lnTo>
                  <a:pt x="62230" y="78739"/>
                </a:lnTo>
                <a:lnTo>
                  <a:pt x="124460" y="62229"/>
                </a:lnTo>
                <a:lnTo>
                  <a:pt x="154939" y="62229"/>
                </a:lnTo>
                <a:lnTo>
                  <a:pt x="217170" y="46989"/>
                </a:lnTo>
                <a:lnTo>
                  <a:pt x="295910" y="46989"/>
                </a:lnTo>
                <a:lnTo>
                  <a:pt x="358139" y="31750"/>
                </a:lnTo>
                <a:lnTo>
                  <a:pt x="389889" y="31750"/>
                </a:lnTo>
                <a:lnTo>
                  <a:pt x="467360" y="16509"/>
                </a:lnTo>
                <a:lnTo>
                  <a:pt x="529589" y="16509"/>
                </a:lnTo>
                <a:lnTo>
                  <a:pt x="608330" y="16509"/>
                </a:lnTo>
                <a:lnTo>
                  <a:pt x="670560" y="16509"/>
                </a:lnTo>
                <a:lnTo>
                  <a:pt x="717550" y="0"/>
                </a:lnTo>
                <a:lnTo>
                  <a:pt x="1122680" y="0"/>
                </a:lnTo>
                <a:lnTo>
                  <a:pt x="1122680" y="546100"/>
                </a:lnTo>
                <a:lnTo>
                  <a:pt x="0" y="7873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4000" y="2143760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0020" y="2268220"/>
            <a:ext cx="93980" cy="530860"/>
          </a:xfrm>
          <a:custGeom>
            <a:avLst/>
            <a:gdLst/>
            <a:ahLst/>
            <a:cxnLst/>
            <a:rect l="l" t="t" r="r" b="b"/>
            <a:pathLst>
              <a:path w="93979" h="530860">
                <a:moveTo>
                  <a:pt x="93979" y="0"/>
                </a:moveTo>
                <a:lnTo>
                  <a:pt x="0" y="5308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3470" y="3141979"/>
            <a:ext cx="1918970" cy="825500"/>
          </a:xfrm>
          <a:custGeom>
            <a:avLst/>
            <a:gdLst/>
            <a:ahLst/>
            <a:cxnLst/>
            <a:rect l="l" t="t" r="r" b="b"/>
            <a:pathLst>
              <a:path w="1918970" h="825500">
                <a:moveTo>
                  <a:pt x="0" y="0"/>
                </a:moveTo>
                <a:lnTo>
                  <a:pt x="0" y="591820"/>
                </a:lnTo>
                <a:lnTo>
                  <a:pt x="1918970" y="825500"/>
                </a:lnTo>
                <a:lnTo>
                  <a:pt x="1918970" y="233680"/>
                </a:lnTo>
                <a:lnTo>
                  <a:pt x="0" y="0"/>
                </a:lnTo>
                <a:close/>
              </a:path>
            </a:pathLst>
          </a:custGeom>
          <a:solidFill>
            <a:srgbClr val="7F7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3470" y="3141979"/>
            <a:ext cx="1918970" cy="825500"/>
          </a:xfrm>
          <a:custGeom>
            <a:avLst/>
            <a:gdLst/>
            <a:ahLst/>
            <a:cxnLst/>
            <a:rect l="l" t="t" r="r" b="b"/>
            <a:pathLst>
              <a:path w="1918970" h="825500">
                <a:moveTo>
                  <a:pt x="1918970" y="233680"/>
                </a:moveTo>
                <a:lnTo>
                  <a:pt x="0" y="0"/>
                </a:lnTo>
                <a:lnTo>
                  <a:pt x="0" y="591820"/>
                </a:lnTo>
                <a:lnTo>
                  <a:pt x="1918970" y="825500"/>
                </a:lnTo>
                <a:lnTo>
                  <a:pt x="1918970" y="23368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48229" y="2908300"/>
            <a:ext cx="1934210" cy="467359"/>
          </a:xfrm>
          <a:custGeom>
            <a:avLst/>
            <a:gdLst/>
            <a:ahLst/>
            <a:cxnLst/>
            <a:rect l="l" t="t" r="r" b="b"/>
            <a:pathLst>
              <a:path w="1934210" h="467360">
                <a:moveTo>
                  <a:pt x="811530" y="0"/>
                </a:moveTo>
                <a:lnTo>
                  <a:pt x="685800" y="30479"/>
                </a:lnTo>
                <a:lnTo>
                  <a:pt x="655319" y="30479"/>
                </a:lnTo>
                <a:lnTo>
                  <a:pt x="593089" y="45720"/>
                </a:lnTo>
                <a:lnTo>
                  <a:pt x="546100" y="45720"/>
                </a:lnTo>
                <a:lnTo>
                  <a:pt x="483869" y="62229"/>
                </a:lnTo>
                <a:lnTo>
                  <a:pt x="436880" y="77470"/>
                </a:lnTo>
                <a:lnTo>
                  <a:pt x="374650" y="92710"/>
                </a:lnTo>
                <a:lnTo>
                  <a:pt x="359409" y="92710"/>
                </a:lnTo>
                <a:lnTo>
                  <a:pt x="312419" y="109220"/>
                </a:lnTo>
                <a:lnTo>
                  <a:pt x="171450" y="154939"/>
                </a:lnTo>
                <a:lnTo>
                  <a:pt x="124459" y="171450"/>
                </a:lnTo>
                <a:lnTo>
                  <a:pt x="109219" y="186689"/>
                </a:lnTo>
                <a:lnTo>
                  <a:pt x="77469" y="201929"/>
                </a:lnTo>
                <a:lnTo>
                  <a:pt x="46989" y="218439"/>
                </a:lnTo>
                <a:lnTo>
                  <a:pt x="0" y="233679"/>
                </a:lnTo>
                <a:lnTo>
                  <a:pt x="1934209" y="467360"/>
                </a:lnTo>
                <a:lnTo>
                  <a:pt x="81153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8229" y="2908300"/>
            <a:ext cx="1934210" cy="467359"/>
          </a:xfrm>
          <a:custGeom>
            <a:avLst/>
            <a:gdLst/>
            <a:ahLst/>
            <a:cxnLst/>
            <a:rect l="l" t="t" r="r" b="b"/>
            <a:pathLst>
              <a:path w="1934210" h="467360">
                <a:moveTo>
                  <a:pt x="0" y="233679"/>
                </a:moveTo>
                <a:lnTo>
                  <a:pt x="46989" y="218439"/>
                </a:lnTo>
                <a:lnTo>
                  <a:pt x="77469" y="201929"/>
                </a:lnTo>
                <a:lnTo>
                  <a:pt x="109219" y="186689"/>
                </a:lnTo>
                <a:lnTo>
                  <a:pt x="124459" y="171450"/>
                </a:lnTo>
                <a:lnTo>
                  <a:pt x="171450" y="154939"/>
                </a:lnTo>
                <a:lnTo>
                  <a:pt x="218439" y="139700"/>
                </a:lnTo>
                <a:lnTo>
                  <a:pt x="265430" y="124460"/>
                </a:lnTo>
                <a:lnTo>
                  <a:pt x="312419" y="109220"/>
                </a:lnTo>
                <a:lnTo>
                  <a:pt x="359409" y="92710"/>
                </a:lnTo>
                <a:lnTo>
                  <a:pt x="374650" y="92710"/>
                </a:lnTo>
                <a:lnTo>
                  <a:pt x="436880" y="77470"/>
                </a:lnTo>
                <a:lnTo>
                  <a:pt x="483869" y="62229"/>
                </a:lnTo>
                <a:lnTo>
                  <a:pt x="546100" y="45720"/>
                </a:lnTo>
                <a:lnTo>
                  <a:pt x="593089" y="45720"/>
                </a:lnTo>
                <a:lnTo>
                  <a:pt x="655319" y="30479"/>
                </a:lnTo>
                <a:lnTo>
                  <a:pt x="685800" y="30479"/>
                </a:lnTo>
                <a:lnTo>
                  <a:pt x="749300" y="15239"/>
                </a:lnTo>
                <a:lnTo>
                  <a:pt x="811530" y="0"/>
                </a:lnTo>
                <a:lnTo>
                  <a:pt x="1934209" y="467360"/>
                </a:lnTo>
                <a:lnTo>
                  <a:pt x="0" y="2336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0570" y="2330450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5029" y="2330450"/>
            <a:ext cx="530860" cy="687070"/>
          </a:xfrm>
          <a:custGeom>
            <a:avLst/>
            <a:gdLst/>
            <a:ahLst/>
            <a:cxnLst/>
            <a:rect l="l" t="t" r="r" b="b"/>
            <a:pathLst>
              <a:path w="530860" h="687069">
                <a:moveTo>
                  <a:pt x="0" y="0"/>
                </a:moveTo>
                <a:lnTo>
                  <a:pt x="530859" y="687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5810" y="3516629"/>
            <a:ext cx="156210" cy="763270"/>
          </a:xfrm>
          <a:custGeom>
            <a:avLst/>
            <a:gdLst/>
            <a:ahLst/>
            <a:cxnLst/>
            <a:rect l="l" t="t" r="r" b="b"/>
            <a:pathLst>
              <a:path w="156210" h="763270">
                <a:moveTo>
                  <a:pt x="0" y="0"/>
                </a:moveTo>
                <a:lnTo>
                  <a:pt x="0" y="591820"/>
                </a:lnTo>
                <a:lnTo>
                  <a:pt x="16509" y="622300"/>
                </a:lnTo>
                <a:lnTo>
                  <a:pt x="16509" y="638810"/>
                </a:lnTo>
                <a:lnTo>
                  <a:pt x="46989" y="669290"/>
                </a:lnTo>
                <a:lnTo>
                  <a:pt x="63500" y="684530"/>
                </a:lnTo>
                <a:lnTo>
                  <a:pt x="78739" y="701040"/>
                </a:lnTo>
                <a:lnTo>
                  <a:pt x="93979" y="716280"/>
                </a:lnTo>
                <a:lnTo>
                  <a:pt x="125729" y="731520"/>
                </a:lnTo>
                <a:lnTo>
                  <a:pt x="156209" y="763270"/>
                </a:lnTo>
                <a:lnTo>
                  <a:pt x="156209" y="171450"/>
                </a:lnTo>
                <a:lnTo>
                  <a:pt x="125729" y="139700"/>
                </a:lnTo>
                <a:lnTo>
                  <a:pt x="93979" y="124460"/>
                </a:lnTo>
                <a:lnTo>
                  <a:pt x="78739" y="107950"/>
                </a:lnTo>
                <a:lnTo>
                  <a:pt x="63500" y="92710"/>
                </a:lnTo>
                <a:lnTo>
                  <a:pt x="46989" y="77470"/>
                </a:lnTo>
                <a:lnTo>
                  <a:pt x="31750" y="62230"/>
                </a:lnTo>
                <a:lnTo>
                  <a:pt x="16509" y="45720"/>
                </a:lnTo>
                <a:lnTo>
                  <a:pt x="16509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4C1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5810" y="3469640"/>
            <a:ext cx="156210" cy="810260"/>
          </a:xfrm>
          <a:custGeom>
            <a:avLst/>
            <a:gdLst/>
            <a:ahLst/>
            <a:cxnLst/>
            <a:rect l="l" t="t" r="r" b="b"/>
            <a:pathLst>
              <a:path w="156210" h="810260">
                <a:moveTo>
                  <a:pt x="156209" y="218440"/>
                </a:moveTo>
                <a:lnTo>
                  <a:pt x="125729" y="186690"/>
                </a:lnTo>
                <a:lnTo>
                  <a:pt x="93979" y="171450"/>
                </a:lnTo>
                <a:lnTo>
                  <a:pt x="78739" y="154940"/>
                </a:lnTo>
                <a:lnTo>
                  <a:pt x="63500" y="139700"/>
                </a:lnTo>
                <a:lnTo>
                  <a:pt x="46989" y="124460"/>
                </a:lnTo>
                <a:lnTo>
                  <a:pt x="31750" y="109220"/>
                </a:lnTo>
                <a:lnTo>
                  <a:pt x="16509" y="92710"/>
                </a:lnTo>
                <a:lnTo>
                  <a:pt x="16509" y="77470"/>
                </a:lnTo>
                <a:lnTo>
                  <a:pt x="0" y="46989"/>
                </a:lnTo>
                <a:lnTo>
                  <a:pt x="0" y="15239"/>
                </a:lnTo>
                <a:lnTo>
                  <a:pt x="0" y="0"/>
                </a:lnTo>
                <a:lnTo>
                  <a:pt x="0" y="591820"/>
                </a:lnTo>
                <a:lnTo>
                  <a:pt x="0" y="607060"/>
                </a:lnTo>
                <a:lnTo>
                  <a:pt x="0" y="638810"/>
                </a:lnTo>
                <a:lnTo>
                  <a:pt x="16509" y="669290"/>
                </a:lnTo>
                <a:lnTo>
                  <a:pt x="16509" y="685800"/>
                </a:lnTo>
                <a:lnTo>
                  <a:pt x="31750" y="701040"/>
                </a:lnTo>
                <a:lnTo>
                  <a:pt x="46989" y="716280"/>
                </a:lnTo>
                <a:lnTo>
                  <a:pt x="63500" y="731520"/>
                </a:lnTo>
                <a:lnTo>
                  <a:pt x="78739" y="748030"/>
                </a:lnTo>
                <a:lnTo>
                  <a:pt x="93979" y="763270"/>
                </a:lnTo>
                <a:lnTo>
                  <a:pt x="125729" y="778510"/>
                </a:lnTo>
                <a:lnTo>
                  <a:pt x="156209" y="810260"/>
                </a:lnTo>
                <a:lnTo>
                  <a:pt x="156209" y="218440"/>
                </a:lnTo>
                <a:close/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92020" y="3469640"/>
            <a:ext cx="1965960" cy="795020"/>
          </a:xfrm>
          <a:custGeom>
            <a:avLst/>
            <a:gdLst/>
            <a:ahLst/>
            <a:cxnLst/>
            <a:rect l="l" t="t" r="r" b="b"/>
            <a:pathLst>
              <a:path w="1965960" h="795020">
                <a:moveTo>
                  <a:pt x="1965959" y="0"/>
                </a:moveTo>
                <a:lnTo>
                  <a:pt x="0" y="201930"/>
                </a:lnTo>
                <a:lnTo>
                  <a:pt x="0" y="795020"/>
                </a:lnTo>
                <a:lnTo>
                  <a:pt x="1965959" y="591820"/>
                </a:lnTo>
                <a:lnTo>
                  <a:pt x="1965959" y="0"/>
                </a:lnTo>
                <a:close/>
              </a:path>
            </a:pathLst>
          </a:custGeom>
          <a:solidFill>
            <a:srgbClr val="4C1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92020" y="3469640"/>
            <a:ext cx="1965960" cy="795020"/>
          </a:xfrm>
          <a:custGeom>
            <a:avLst/>
            <a:gdLst/>
            <a:ahLst/>
            <a:cxnLst/>
            <a:rect l="l" t="t" r="r" b="b"/>
            <a:pathLst>
              <a:path w="1965960" h="795020">
                <a:moveTo>
                  <a:pt x="1965959" y="0"/>
                </a:moveTo>
                <a:lnTo>
                  <a:pt x="0" y="201930"/>
                </a:lnTo>
                <a:lnTo>
                  <a:pt x="0" y="795020"/>
                </a:lnTo>
                <a:lnTo>
                  <a:pt x="1965959" y="591820"/>
                </a:lnTo>
                <a:lnTo>
                  <a:pt x="1965959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5810" y="3235960"/>
            <a:ext cx="2122170" cy="452120"/>
          </a:xfrm>
          <a:custGeom>
            <a:avLst/>
            <a:gdLst/>
            <a:ahLst/>
            <a:cxnLst/>
            <a:rect l="l" t="t" r="r" b="b"/>
            <a:pathLst>
              <a:path w="2122170" h="452120">
                <a:moveTo>
                  <a:pt x="187959" y="0"/>
                </a:moveTo>
                <a:lnTo>
                  <a:pt x="172719" y="15239"/>
                </a:lnTo>
                <a:lnTo>
                  <a:pt x="140969" y="45719"/>
                </a:lnTo>
                <a:lnTo>
                  <a:pt x="109219" y="62229"/>
                </a:lnTo>
                <a:lnTo>
                  <a:pt x="93979" y="77469"/>
                </a:lnTo>
                <a:lnTo>
                  <a:pt x="63500" y="92710"/>
                </a:lnTo>
                <a:lnTo>
                  <a:pt x="31750" y="124460"/>
                </a:lnTo>
                <a:lnTo>
                  <a:pt x="16509" y="154939"/>
                </a:lnTo>
                <a:lnTo>
                  <a:pt x="16509" y="171450"/>
                </a:lnTo>
                <a:lnTo>
                  <a:pt x="0" y="186689"/>
                </a:lnTo>
                <a:lnTo>
                  <a:pt x="0" y="295910"/>
                </a:lnTo>
                <a:lnTo>
                  <a:pt x="16509" y="311150"/>
                </a:lnTo>
                <a:lnTo>
                  <a:pt x="31750" y="326389"/>
                </a:lnTo>
                <a:lnTo>
                  <a:pt x="46989" y="358139"/>
                </a:lnTo>
                <a:lnTo>
                  <a:pt x="63500" y="373379"/>
                </a:lnTo>
                <a:lnTo>
                  <a:pt x="78739" y="388619"/>
                </a:lnTo>
                <a:lnTo>
                  <a:pt x="93979" y="405129"/>
                </a:lnTo>
                <a:lnTo>
                  <a:pt x="125729" y="420369"/>
                </a:lnTo>
                <a:lnTo>
                  <a:pt x="156209" y="452119"/>
                </a:lnTo>
                <a:lnTo>
                  <a:pt x="2122169" y="233679"/>
                </a:lnTo>
                <a:lnTo>
                  <a:pt x="187959" y="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5810" y="3235960"/>
            <a:ext cx="2122170" cy="452120"/>
          </a:xfrm>
          <a:custGeom>
            <a:avLst/>
            <a:gdLst/>
            <a:ahLst/>
            <a:cxnLst/>
            <a:rect l="l" t="t" r="r" b="b"/>
            <a:pathLst>
              <a:path w="2122170" h="452120">
                <a:moveTo>
                  <a:pt x="156209" y="452119"/>
                </a:moveTo>
                <a:lnTo>
                  <a:pt x="125729" y="420369"/>
                </a:lnTo>
                <a:lnTo>
                  <a:pt x="93979" y="405129"/>
                </a:lnTo>
                <a:lnTo>
                  <a:pt x="78739" y="388619"/>
                </a:lnTo>
                <a:lnTo>
                  <a:pt x="63500" y="373379"/>
                </a:lnTo>
                <a:lnTo>
                  <a:pt x="46989" y="358139"/>
                </a:lnTo>
                <a:lnTo>
                  <a:pt x="31750" y="326389"/>
                </a:lnTo>
                <a:lnTo>
                  <a:pt x="16509" y="311150"/>
                </a:lnTo>
                <a:lnTo>
                  <a:pt x="0" y="295910"/>
                </a:lnTo>
                <a:lnTo>
                  <a:pt x="0" y="280669"/>
                </a:lnTo>
                <a:lnTo>
                  <a:pt x="0" y="186689"/>
                </a:lnTo>
                <a:lnTo>
                  <a:pt x="16509" y="171450"/>
                </a:lnTo>
                <a:lnTo>
                  <a:pt x="16509" y="154939"/>
                </a:lnTo>
                <a:lnTo>
                  <a:pt x="31750" y="124460"/>
                </a:lnTo>
                <a:lnTo>
                  <a:pt x="46989" y="109219"/>
                </a:lnTo>
                <a:lnTo>
                  <a:pt x="63500" y="92710"/>
                </a:lnTo>
                <a:lnTo>
                  <a:pt x="93979" y="77469"/>
                </a:lnTo>
                <a:lnTo>
                  <a:pt x="109219" y="62229"/>
                </a:lnTo>
                <a:lnTo>
                  <a:pt x="140969" y="45719"/>
                </a:lnTo>
                <a:lnTo>
                  <a:pt x="172719" y="15239"/>
                </a:lnTo>
                <a:lnTo>
                  <a:pt x="187959" y="0"/>
                </a:lnTo>
                <a:lnTo>
                  <a:pt x="2122169" y="233679"/>
                </a:lnTo>
                <a:lnTo>
                  <a:pt x="156209" y="45211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12239" y="4810759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12445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2239" y="3453129"/>
            <a:ext cx="623570" cy="1357630"/>
          </a:xfrm>
          <a:custGeom>
            <a:avLst/>
            <a:gdLst/>
            <a:ahLst/>
            <a:cxnLst/>
            <a:rect l="l" t="t" r="r" b="b"/>
            <a:pathLst>
              <a:path w="623569" h="1357629">
                <a:moveTo>
                  <a:pt x="0" y="1357630"/>
                </a:moveTo>
                <a:lnTo>
                  <a:pt x="6235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9760" y="3562350"/>
            <a:ext cx="4086860" cy="1139190"/>
          </a:xfrm>
          <a:custGeom>
            <a:avLst/>
            <a:gdLst/>
            <a:ahLst/>
            <a:cxnLst/>
            <a:rect l="l" t="t" r="r" b="b"/>
            <a:pathLst>
              <a:path w="4086859" h="1139189">
                <a:moveTo>
                  <a:pt x="2261869" y="1122680"/>
                </a:moveTo>
                <a:lnTo>
                  <a:pt x="1668779" y="1122680"/>
                </a:lnTo>
                <a:lnTo>
                  <a:pt x="1746250" y="1139189"/>
                </a:lnTo>
                <a:lnTo>
                  <a:pt x="2183129" y="1139189"/>
                </a:lnTo>
                <a:lnTo>
                  <a:pt x="2261869" y="1122680"/>
                </a:lnTo>
                <a:close/>
              </a:path>
              <a:path w="4086859" h="1139189">
                <a:moveTo>
                  <a:pt x="2542540" y="1107439"/>
                </a:moveTo>
                <a:lnTo>
                  <a:pt x="1341119" y="1107439"/>
                </a:lnTo>
                <a:lnTo>
                  <a:pt x="1418589" y="1122680"/>
                </a:lnTo>
                <a:lnTo>
                  <a:pt x="2480310" y="1122680"/>
                </a:lnTo>
                <a:lnTo>
                  <a:pt x="2542540" y="1107439"/>
                </a:lnTo>
                <a:close/>
              </a:path>
              <a:path w="4086859" h="1139189">
                <a:moveTo>
                  <a:pt x="2760979" y="1092200"/>
                </a:moveTo>
                <a:lnTo>
                  <a:pt x="1200150" y="1092200"/>
                </a:lnTo>
                <a:lnTo>
                  <a:pt x="1263650" y="1107439"/>
                </a:lnTo>
                <a:lnTo>
                  <a:pt x="2682240" y="1107439"/>
                </a:lnTo>
                <a:lnTo>
                  <a:pt x="2760979" y="1092200"/>
                </a:lnTo>
                <a:close/>
              </a:path>
              <a:path w="4086859" h="1139189">
                <a:moveTo>
                  <a:pt x="2885440" y="1075689"/>
                </a:moveTo>
                <a:lnTo>
                  <a:pt x="1060450" y="1075689"/>
                </a:lnTo>
                <a:lnTo>
                  <a:pt x="1137919" y="1092200"/>
                </a:lnTo>
                <a:lnTo>
                  <a:pt x="2823210" y="1092200"/>
                </a:lnTo>
                <a:lnTo>
                  <a:pt x="2885440" y="1075689"/>
                </a:lnTo>
                <a:close/>
              </a:path>
              <a:path w="4086859" h="1139189">
                <a:moveTo>
                  <a:pt x="3026410" y="1060450"/>
                </a:moveTo>
                <a:lnTo>
                  <a:pt x="935989" y="1060450"/>
                </a:lnTo>
                <a:lnTo>
                  <a:pt x="998219" y="1075689"/>
                </a:lnTo>
                <a:lnTo>
                  <a:pt x="2962910" y="1075689"/>
                </a:lnTo>
                <a:lnTo>
                  <a:pt x="3026410" y="1060450"/>
                </a:lnTo>
                <a:close/>
              </a:path>
              <a:path w="4086859" h="1139189">
                <a:moveTo>
                  <a:pt x="3181350" y="1029969"/>
                </a:moveTo>
                <a:lnTo>
                  <a:pt x="748029" y="1029969"/>
                </a:lnTo>
                <a:lnTo>
                  <a:pt x="873760" y="1060450"/>
                </a:lnTo>
                <a:lnTo>
                  <a:pt x="3056890" y="1060450"/>
                </a:lnTo>
                <a:lnTo>
                  <a:pt x="3181350" y="1029969"/>
                </a:lnTo>
                <a:close/>
              </a:path>
              <a:path w="4086859" h="1139189">
                <a:moveTo>
                  <a:pt x="3509010" y="951230"/>
                </a:moveTo>
                <a:lnTo>
                  <a:pt x="405129" y="951230"/>
                </a:lnTo>
                <a:lnTo>
                  <a:pt x="467360" y="966469"/>
                </a:lnTo>
                <a:lnTo>
                  <a:pt x="514350" y="982980"/>
                </a:lnTo>
                <a:lnTo>
                  <a:pt x="576579" y="998219"/>
                </a:lnTo>
                <a:lnTo>
                  <a:pt x="623569" y="1013460"/>
                </a:lnTo>
                <a:lnTo>
                  <a:pt x="685800" y="1029969"/>
                </a:lnTo>
                <a:lnTo>
                  <a:pt x="3244850" y="1029969"/>
                </a:lnTo>
                <a:lnTo>
                  <a:pt x="3290569" y="1013460"/>
                </a:lnTo>
                <a:lnTo>
                  <a:pt x="3416299" y="982980"/>
                </a:lnTo>
                <a:lnTo>
                  <a:pt x="3463290" y="966469"/>
                </a:lnTo>
                <a:lnTo>
                  <a:pt x="3509010" y="951230"/>
                </a:lnTo>
                <a:close/>
              </a:path>
              <a:path w="4086859" h="1139189">
                <a:moveTo>
                  <a:pt x="0" y="203200"/>
                </a:moveTo>
                <a:lnTo>
                  <a:pt x="0" y="795019"/>
                </a:lnTo>
                <a:lnTo>
                  <a:pt x="30479" y="811530"/>
                </a:lnTo>
                <a:lnTo>
                  <a:pt x="62229" y="826769"/>
                </a:lnTo>
                <a:lnTo>
                  <a:pt x="92710" y="842010"/>
                </a:lnTo>
                <a:lnTo>
                  <a:pt x="124460" y="857250"/>
                </a:lnTo>
                <a:lnTo>
                  <a:pt x="156210" y="873760"/>
                </a:lnTo>
                <a:lnTo>
                  <a:pt x="248919" y="904239"/>
                </a:lnTo>
                <a:lnTo>
                  <a:pt x="295910" y="920750"/>
                </a:lnTo>
                <a:lnTo>
                  <a:pt x="389889" y="951230"/>
                </a:lnTo>
                <a:lnTo>
                  <a:pt x="3555999" y="951230"/>
                </a:lnTo>
                <a:lnTo>
                  <a:pt x="3649980" y="920750"/>
                </a:lnTo>
                <a:lnTo>
                  <a:pt x="3696969" y="904239"/>
                </a:lnTo>
                <a:lnTo>
                  <a:pt x="3743960" y="889000"/>
                </a:lnTo>
                <a:lnTo>
                  <a:pt x="3774440" y="873760"/>
                </a:lnTo>
                <a:lnTo>
                  <a:pt x="3821430" y="842010"/>
                </a:lnTo>
                <a:lnTo>
                  <a:pt x="3853180" y="826769"/>
                </a:lnTo>
                <a:lnTo>
                  <a:pt x="3883660" y="811530"/>
                </a:lnTo>
                <a:lnTo>
                  <a:pt x="3915410" y="795019"/>
                </a:lnTo>
                <a:lnTo>
                  <a:pt x="3945890" y="779780"/>
                </a:lnTo>
                <a:lnTo>
                  <a:pt x="3962399" y="764539"/>
                </a:lnTo>
                <a:lnTo>
                  <a:pt x="3977640" y="748030"/>
                </a:lnTo>
                <a:lnTo>
                  <a:pt x="3992880" y="732789"/>
                </a:lnTo>
                <a:lnTo>
                  <a:pt x="4024630" y="717550"/>
                </a:lnTo>
                <a:lnTo>
                  <a:pt x="4039869" y="702310"/>
                </a:lnTo>
                <a:lnTo>
                  <a:pt x="4055110" y="670560"/>
                </a:lnTo>
                <a:lnTo>
                  <a:pt x="4055110" y="655319"/>
                </a:lnTo>
                <a:lnTo>
                  <a:pt x="4071619" y="638810"/>
                </a:lnTo>
                <a:lnTo>
                  <a:pt x="4071619" y="623569"/>
                </a:lnTo>
                <a:lnTo>
                  <a:pt x="4086860" y="593089"/>
                </a:lnTo>
                <a:lnTo>
                  <a:pt x="4086860" y="546100"/>
                </a:lnTo>
                <a:lnTo>
                  <a:pt x="1746250" y="546100"/>
                </a:lnTo>
                <a:lnTo>
                  <a:pt x="1668779" y="530860"/>
                </a:lnTo>
                <a:lnTo>
                  <a:pt x="1418589" y="530860"/>
                </a:lnTo>
                <a:lnTo>
                  <a:pt x="1341119" y="514350"/>
                </a:lnTo>
                <a:lnTo>
                  <a:pt x="1263650" y="514350"/>
                </a:lnTo>
                <a:lnTo>
                  <a:pt x="1200150" y="499110"/>
                </a:lnTo>
                <a:lnTo>
                  <a:pt x="1137919" y="499110"/>
                </a:lnTo>
                <a:lnTo>
                  <a:pt x="1060450" y="483869"/>
                </a:lnTo>
                <a:lnTo>
                  <a:pt x="998219" y="483869"/>
                </a:lnTo>
                <a:lnTo>
                  <a:pt x="935989" y="467360"/>
                </a:lnTo>
                <a:lnTo>
                  <a:pt x="873760" y="467360"/>
                </a:lnTo>
                <a:lnTo>
                  <a:pt x="748029" y="436880"/>
                </a:lnTo>
                <a:lnTo>
                  <a:pt x="685800" y="436880"/>
                </a:lnTo>
                <a:lnTo>
                  <a:pt x="623569" y="421639"/>
                </a:lnTo>
                <a:lnTo>
                  <a:pt x="576579" y="405130"/>
                </a:lnTo>
                <a:lnTo>
                  <a:pt x="514350" y="389889"/>
                </a:lnTo>
                <a:lnTo>
                  <a:pt x="467360" y="374650"/>
                </a:lnTo>
                <a:lnTo>
                  <a:pt x="405129" y="359410"/>
                </a:lnTo>
                <a:lnTo>
                  <a:pt x="389889" y="359410"/>
                </a:lnTo>
                <a:lnTo>
                  <a:pt x="342900" y="342900"/>
                </a:lnTo>
                <a:lnTo>
                  <a:pt x="248919" y="312419"/>
                </a:lnTo>
                <a:lnTo>
                  <a:pt x="201929" y="295910"/>
                </a:lnTo>
                <a:lnTo>
                  <a:pt x="156210" y="280669"/>
                </a:lnTo>
                <a:lnTo>
                  <a:pt x="92710" y="250189"/>
                </a:lnTo>
                <a:lnTo>
                  <a:pt x="62229" y="233680"/>
                </a:lnTo>
                <a:lnTo>
                  <a:pt x="30479" y="218439"/>
                </a:lnTo>
                <a:lnTo>
                  <a:pt x="0" y="203200"/>
                </a:lnTo>
                <a:close/>
              </a:path>
              <a:path w="4086859" h="1139189">
                <a:moveTo>
                  <a:pt x="4086860" y="0"/>
                </a:moveTo>
                <a:lnTo>
                  <a:pt x="4071619" y="31750"/>
                </a:lnTo>
                <a:lnTo>
                  <a:pt x="4071619" y="46989"/>
                </a:lnTo>
                <a:lnTo>
                  <a:pt x="4055110" y="62230"/>
                </a:lnTo>
                <a:lnTo>
                  <a:pt x="4055110" y="78739"/>
                </a:lnTo>
                <a:lnTo>
                  <a:pt x="4039869" y="109219"/>
                </a:lnTo>
                <a:lnTo>
                  <a:pt x="4024630" y="125730"/>
                </a:lnTo>
                <a:lnTo>
                  <a:pt x="3992880" y="140969"/>
                </a:lnTo>
                <a:lnTo>
                  <a:pt x="3945890" y="187960"/>
                </a:lnTo>
                <a:lnTo>
                  <a:pt x="3915410" y="203200"/>
                </a:lnTo>
                <a:lnTo>
                  <a:pt x="3883660" y="218439"/>
                </a:lnTo>
                <a:lnTo>
                  <a:pt x="3853180" y="233680"/>
                </a:lnTo>
                <a:lnTo>
                  <a:pt x="3821430" y="250189"/>
                </a:lnTo>
                <a:lnTo>
                  <a:pt x="3774440" y="280669"/>
                </a:lnTo>
                <a:lnTo>
                  <a:pt x="3743960" y="295910"/>
                </a:lnTo>
                <a:lnTo>
                  <a:pt x="3696969" y="312419"/>
                </a:lnTo>
                <a:lnTo>
                  <a:pt x="3602990" y="342900"/>
                </a:lnTo>
                <a:lnTo>
                  <a:pt x="3555999" y="359410"/>
                </a:lnTo>
                <a:lnTo>
                  <a:pt x="3509010" y="359410"/>
                </a:lnTo>
                <a:lnTo>
                  <a:pt x="3416299" y="389889"/>
                </a:lnTo>
                <a:lnTo>
                  <a:pt x="3354069" y="405130"/>
                </a:lnTo>
                <a:lnTo>
                  <a:pt x="3290569" y="421639"/>
                </a:lnTo>
                <a:lnTo>
                  <a:pt x="3244850" y="436880"/>
                </a:lnTo>
                <a:lnTo>
                  <a:pt x="3181350" y="436880"/>
                </a:lnTo>
                <a:lnTo>
                  <a:pt x="3056890" y="467360"/>
                </a:lnTo>
                <a:lnTo>
                  <a:pt x="3026410" y="467360"/>
                </a:lnTo>
                <a:lnTo>
                  <a:pt x="2962910" y="483869"/>
                </a:lnTo>
                <a:lnTo>
                  <a:pt x="2885440" y="483869"/>
                </a:lnTo>
                <a:lnTo>
                  <a:pt x="2823210" y="499110"/>
                </a:lnTo>
                <a:lnTo>
                  <a:pt x="2760979" y="499110"/>
                </a:lnTo>
                <a:lnTo>
                  <a:pt x="2682240" y="514350"/>
                </a:lnTo>
                <a:lnTo>
                  <a:pt x="2542540" y="514350"/>
                </a:lnTo>
                <a:lnTo>
                  <a:pt x="2480310" y="530860"/>
                </a:lnTo>
                <a:lnTo>
                  <a:pt x="2261869" y="530860"/>
                </a:lnTo>
                <a:lnTo>
                  <a:pt x="2183129" y="546100"/>
                </a:lnTo>
                <a:lnTo>
                  <a:pt x="4086860" y="546100"/>
                </a:lnTo>
                <a:lnTo>
                  <a:pt x="4086860" y="0"/>
                </a:lnTo>
                <a:close/>
              </a:path>
            </a:pathLst>
          </a:custGeom>
          <a:solidFill>
            <a:srgbClr val="4C4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59760" y="3547109"/>
            <a:ext cx="4086860" cy="1154430"/>
          </a:xfrm>
          <a:custGeom>
            <a:avLst/>
            <a:gdLst/>
            <a:ahLst/>
            <a:cxnLst/>
            <a:rect l="l" t="t" r="r" b="b"/>
            <a:pathLst>
              <a:path w="4086859" h="1154429">
                <a:moveTo>
                  <a:pt x="4086860" y="0"/>
                </a:moveTo>
                <a:lnTo>
                  <a:pt x="4086860" y="15239"/>
                </a:lnTo>
                <a:lnTo>
                  <a:pt x="4071619" y="46989"/>
                </a:lnTo>
                <a:lnTo>
                  <a:pt x="4071619" y="62229"/>
                </a:lnTo>
                <a:lnTo>
                  <a:pt x="4055110" y="77469"/>
                </a:lnTo>
                <a:lnTo>
                  <a:pt x="4055110" y="93979"/>
                </a:lnTo>
                <a:lnTo>
                  <a:pt x="4039869" y="124459"/>
                </a:lnTo>
                <a:lnTo>
                  <a:pt x="4024630" y="140969"/>
                </a:lnTo>
                <a:lnTo>
                  <a:pt x="3992880" y="156209"/>
                </a:lnTo>
                <a:lnTo>
                  <a:pt x="3977640" y="171450"/>
                </a:lnTo>
                <a:lnTo>
                  <a:pt x="3962399" y="186689"/>
                </a:lnTo>
                <a:lnTo>
                  <a:pt x="3945890" y="203200"/>
                </a:lnTo>
                <a:lnTo>
                  <a:pt x="3915410" y="218439"/>
                </a:lnTo>
                <a:lnTo>
                  <a:pt x="3883660" y="233679"/>
                </a:lnTo>
                <a:lnTo>
                  <a:pt x="3853180" y="248919"/>
                </a:lnTo>
                <a:lnTo>
                  <a:pt x="3821430" y="265429"/>
                </a:lnTo>
                <a:lnTo>
                  <a:pt x="3774440" y="295909"/>
                </a:lnTo>
                <a:lnTo>
                  <a:pt x="3743960" y="311150"/>
                </a:lnTo>
                <a:lnTo>
                  <a:pt x="3696969" y="327659"/>
                </a:lnTo>
                <a:lnTo>
                  <a:pt x="3649980" y="342900"/>
                </a:lnTo>
                <a:lnTo>
                  <a:pt x="3602990" y="358139"/>
                </a:lnTo>
                <a:lnTo>
                  <a:pt x="3555999" y="374650"/>
                </a:lnTo>
                <a:lnTo>
                  <a:pt x="3509010" y="374650"/>
                </a:lnTo>
                <a:lnTo>
                  <a:pt x="3463290" y="389889"/>
                </a:lnTo>
                <a:lnTo>
                  <a:pt x="3416299" y="405129"/>
                </a:lnTo>
                <a:lnTo>
                  <a:pt x="3354069" y="420369"/>
                </a:lnTo>
                <a:lnTo>
                  <a:pt x="3290569" y="436879"/>
                </a:lnTo>
                <a:lnTo>
                  <a:pt x="3244850" y="452119"/>
                </a:lnTo>
                <a:lnTo>
                  <a:pt x="3181350" y="452119"/>
                </a:lnTo>
                <a:lnTo>
                  <a:pt x="3119119" y="467359"/>
                </a:lnTo>
                <a:lnTo>
                  <a:pt x="3056890" y="482600"/>
                </a:lnTo>
                <a:lnTo>
                  <a:pt x="3026410" y="482600"/>
                </a:lnTo>
                <a:lnTo>
                  <a:pt x="2962910" y="499109"/>
                </a:lnTo>
                <a:lnTo>
                  <a:pt x="2885440" y="499109"/>
                </a:lnTo>
                <a:lnTo>
                  <a:pt x="2823210" y="514350"/>
                </a:lnTo>
                <a:lnTo>
                  <a:pt x="2760979" y="514350"/>
                </a:lnTo>
                <a:lnTo>
                  <a:pt x="2682240" y="529589"/>
                </a:lnTo>
                <a:lnTo>
                  <a:pt x="2620010" y="529589"/>
                </a:lnTo>
                <a:lnTo>
                  <a:pt x="2542540" y="529589"/>
                </a:lnTo>
                <a:lnTo>
                  <a:pt x="2480310" y="546100"/>
                </a:lnTo>
                <a:lnTo>
                  <a:pt x="2401569" y="546100"/>
                </a:lnTo>
                <a:lnTo>
                  <a:pt x="2324100" y="546100"/>
                </a:lnTo>
                <a:lnTo>
                  <a:pt x="2261869" y="546100"/>
                </a:lnTo>
                <a:lnTo>
                  <a:pt x="2183129" y="561339"/>
                </a:lnTo>
                <a:lnTo>
                  <a:pt x="1746250" y="561339"/>
                </a:lnTo>
                <a:lnTo>
                  <a:pt x="1668779" y="546100"/>
                </a:lnTo>
                <a:lnTo>
                  <a:pt x="1621789" y="546100"/>
                </a:lnTo>
                <a:lnTo>
                  <a:pt x="1559560" y="546100"/>
                </a:lnTo>
                <a:lnTo>
                  <a:pt x="1482089" y="546100"/>
                </a:lnTo>
                <a:lnTo>
                  <a:pt x="1418589" y="546100"/>
                </a:lnTo>
                <a:lnTo>
                  <a:pt x="1341119" y="529589"/>
                </a:lnTo>
                <a:lnTo>
                  <a:pt x="1263650" y="529589"/>
                </a:lnTo>
                <a:lnTo>
                  <a:pt x="1200150" y="514350"/>
                </a:lnTo>
                <a:lnTo>
                  <a:pt x="1137919" y="514350"/>
                </a:lnTo>
                <a:lnTo>
                  <a:pt x="1060450" y="499109"/>
                </a:lnTo>
                <a:lnTo>
                  <a:pt x="998219" y="499109"/>
                </a:lnTo>
                <a:lnTo>
                  <a:pt x="935989" y="482600"/>
                </a:lnTo>
                <a:lnTo>
                  <a:pt x="873760" y="482600"/>
                </a:lnTo>
                <a:lnTo>
                  <a:pt x="810260" y="467359"/>
                </a:lnTo>
                <a:lnTo>
                  <a:pt x="748029" y="452119"/>
                </a:lnTo>
                <a:lnTo>
                  <a:pt x="685800" y="452119"/>
                </a:lnTo>
                <a:lnTo>
                  <a:pt x="623569" y="436879"/>
                </a:lnTo>
                <a:lnTo>
                  <a:pt x="576579" y="420369"/>
                </a:lnTo>
                <a:lnTo>
                  <a:pt x="514350" y="405129"/>
                </a:lnTo>
                <a:lnTo>
                  <a:pt x="467360" y="389889"/>
                </a:lnTo>
                <a:lnTo>
                  <a:pt x="405129" y="374650"/>
                </a:lnTo>
                <a:lnTo>
                  <a:pt x="389889" y="374650"/>
                </a:lnTo>
                <a:lnTo>
                  <a:pt x="342900" y="358139"/>
                </a:lnTo>
                <a:lnTo>
                  <a:pt x="295910" y="342900"/>
                </a:lnTo>
                <a:lnTo>
                  <a:pt x="248919" y="327659"/>
                </a:lnTo>
                <a:lnTo>
                  <a:pt x="201929" y="311150"/>
                </a:lnTo>
                <a:lnTo>
                  <a:pt x="156210" y="295909"/>
                </a:lnTo>
                <a:lnTo>
                  <a:pt x="124460" y="280669"/>
                </a:lnTo>
                <a:lnTo>
                  <a:pt x="92710" y="265429"/>
                </a:lnTo>
                <a:lnTo>
                  <a:pt x="62229" y="248919"/>
                </a:lnTo>
                <a:lnTo>
                  <a:pt x="30479" y="233679"/>
                </a:lnTo>
                <a:lnTo>
                  <a:pt x="0" y="218439"/>
                </a:lnTo>
                <a:lnTo>
                  <a:pt x="0" y="810259"/>
                </a:lnTo>
                <a:lnTo>
                  <a:pt x="30479" y="826769"/>
                </a:lnTo>
                <a:lnTo>
                  <a:pt x="62229" y="842009"/>
                </a:lnTo>
                <a:lnTo>
                  <a:pt x="92710" y="857250"/>
                </a:lnTo>
                <a:lnTo>
                  <a:pt x="124460" y="872489"/>
                </a:lnTo>
                <a:lnTo>
                  <a:pt x="156210" y="889000"/>
                </a:lnTo>
                <a:lnTo>
                  <a:pt x="201929" y="904239"/>
                </a:lnTo>
                <a:lnTo>
                  <a:pt x="248919" y="919479"/>
                </a:lnTo>
                <a:lnTo>
                  <a:pt x="295910" y="935989"/>
                </a:lnTo>
                <a:lnTo>
                  <a:pt x="342900" y="951229"/>
                </a:lnTo>
                <a:lnTo>
                  <a:pt x="389889" y="966469"/>
                </a:lnTo>
                <a:lnTo>
                  <a:pt x="405129" y="966469"/>
                </a:lnTo>
                <a:lnTo>
                  <a:pt x="467360" y="981709"/>
                </a:lnTo>
                <a:lnTo>
                  <a:pt x="514350" y="998219"/>
                </a:lnTo>
                <a:lnTo>
                  <a:pt x="576579" y="1013459"/>
                </a:lnTo>
                <a:lnTo>
                  <a:pt x="623569" y="1028700"/>
                </a:lnTo>
                <a:lnTo>
                  <a:pt x="685800" y="1045209"/>
                </a:lnTo>
                <a:lnTo>
                  <a:pt x="748029" y="1045209"/>
                </a:lnTo>
                <a:lnTo>
                  <a:pt x="810260" y="1060450"/>
                </a:lnTo>
                <a:lnTo>
                  <a:pt x="873760" y="1075689"/>
                </a:lnTo>
                <a:lnTo>
                  <a:pt x="935989" y="1075689"/>
                </a:lnTo>
                <a:lnTo>
                  <a:pt x="998219" y="1090929"/>
                </a:lnTo>
                <a:lnTo>
                  <a:pt x="1060450" y="1090929"/>
                </a:lnTo>
                <a:lnTo>
                  <a:pt x="1137919" y="1107439"/>
                </a:lnTo>
                <a:lnTo>
                  <a:pt x="1200150" y="1107439"/>
                </a:lnTo>
                <a:lnTo>
                  <a:pt x="1263650" y="1122679"/>
                </a:lnTo>
                <a:lnTo>
                  <a:pt x="1341119" y="1122679"/>
                </a:lnTo>
                <a:lnTo>
                  <a:pt x="1418589" y="1137920"/>
                </a:lnTo>
                <a:lnTo>
                  <a:pt x="1482089" y="1137920"/>
                </a:lnTo>
                <a:lnTo>
                  <a:pt x="1559560" y="1137920"/>
                </a:lnTo>
                <a:lnTo>
                  <a:pt x="1621789" y="1137920"/>
                </a:lnTo>
                <a:lnTo>
                  <a:pt x="1668779" y="1137920"/>
                </a:lnTo>
                <a:lnTo>
                  <a:pt x="1746250" y="1154429"/>
                </a:lnTo>
                <a:lnTo>
                  <a:pt x="2183129" y="1154429"/>
                </a:lnTo>
                <a:lnTo>
                  <a:pt x="2261869" y="1137920"/>
                </a:lnTo>
                <a:lnTo>
                  <a:pt x="2324100" y="1137920"/>
                </a:lnTo>
                <a:lnTo>
                  <a:pt x="2401569" y="1137920"/>
                </a:lnTo>
                <a:lnTo>
                  <a:pt x="2480310" y="1137920"/>
                </a:lnTo>
                <a:lnTo>
                  <a:pt x="2542540" y="1122679"/>
                </a:lnTo>
                <a:lnTo>
                  <a:pt x="2620010" y="1122679"/>
                </a:lnTo>
                <a:lnTo>
                  <a:pt x="2682240" y="1122679"/>
                </a:lnTo>
                <a:lnTo>
                  <a:pt x="2760979" y="1107439"/>
                </a:lnTo>
                <a:lnTo>
                  <a:pt x="2823210" y="1107439"/>
                </a:lnTo>
                <a:lnTo>
                  <a:pt x="2885440" y="1090929"/>
                </a:lnTo>
                <a:lnTo>
                  <a:pt x="2962910" y="1090929"/>
                </a:lnTo>
                <a:lnTo>
                  <a:pt x="3026410" y="1075689"/>
                </a:lnTo>
                <a:lnTo>
                  <a:pt x="3056890" y="1075689"/>
                </a:lnTo>
                <a:lnTo>
                  <a:pt x="3119119" y="1060450"/>
                </a:lnTo>
                <a:lnTo>
                  <a:pt x="3181350" y="1045209"/>
                </a:lnTo>
                <a:lnTo>
                  <a:pt x="3244850" y="1045209"/>
                </a:lnTo>
                <a:lnTo>
                  <a:pt x="3290569" y="1028700"/>
                </a:lnTo>
                <a:lnTo>
                  <a:pt x="3354069" y="1013459"/>
                </a:lnTo>
                <a:lnTo>
                  <a:pt x="3416299" y="998219"/>
                </a:lnTo>
                <a:lnTo>
                  <a:pt x="3463290" y="981709"/>
                </a:lnTo>
                <a:lnTo>
                  <a:pt x="3509010" y="966469"/>
                </a:lnTo>
                <a:lnTo>
                  <a:pt x="3555999" y="966469"/>
                </a:lnTo>
                <a:lnTo>
                  <a:pt x="3602990" y="951229"/>
                </a:lnTo>
                <a:lnTo>
                  <a:pt x="3649980" y="935989"/>
                </a:lnTo>
                <a:lnTo>
                  <a:pt x="3696969" y="919479"/>
                </a:lnTo>
                <a:lnTo>
                  <a:pt x="3743960" y="904239"/>
                </a:lnTo>
                <a:lnTo>
                  <a:pt x="3774440" y="889000"/>
                </a:lnTo>
                <a:lnTo>
                  <a:pt x="3821430" y="857250"/>
                </a:lnTo>
                <a:lnTo>
                  <a:pt x="3853180" y="842009"/>
                </a:lnTo>
                <a:lnTo>
                  <a:pt x="3883660" y="826769"/>
                </a:lnTo>
                <a:lnTo>
                  <a:pt x="3915410" y="810259"/>
                </a:lnTo>
                <a:lnTo>
                  <a:pt x="3945890" y="795019"/>
                </a:lnTo>
                <a:lnTo>
                  <a:pt x="3962399" y="779779"/>
                </a:lnTo>
                <a:lnTo>
                  <a:pt x="3977640" y="763269"/>
                </a:lnTo>
                <a:lnTo>
                  <a:pt x="3992880" y="748029"/>
                </a:lnTo>
                <a:lnTo>
                  <a:pt x="4024630" y="732789"/>
                </a:lnTo>
                <a:lnTo>
                  <a:pt x="4039869" y="717550"/>
                </a:lnTo>
                <a:lnTo>
                  <a:pt x="4055110" y="685800"/>
                </a:lnTo>
                <a:lnTo>
                  <a:pt x="4055110" y="670559"/>
                </a:lnTo>
                <a:lnTo>
                  <a:pt x="4071619" y="654050"/>
                </a:lnTo>
                <a:lnTo>
                  <a:pt x="4071619" y="638809"/>
                </a:lnTo>
                <a:lnTo>
                  <a:pt x="4086860" y="608329"/>
                </a:lnTo>
                <a:lnTo>
                  <a:pt x="4086860" y="591819"/>
                </a:lnTo>
                <a:lnTo>
                  <a:pt x="4086860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59760" y="3001010"/>
            <a:ext cx="4086860" cy="1107440"/>
          </a:xfrm>
          <a:custGeom>
            <a:avLst/>
            <a:gdLst/>
            <a:ahLst/>
            <a:cxnLst/>
            <a:rect l="l" t="t" r="r" b="b"/>
            <a:pathLst>
              <a:path w="4086859" h="1107439">
                <a:moveTo>
                  <a:pt x="2214879" y="1092200"/>
                </a:moveTo>
                <a:lnTo>
                  <a:pt x="1700529" y="1092200"/>
                </a:lnTo>
                <a:lnTo>
                  <a:pt x="1778000" y="1107439"/>
                </a:lnTo>
                <a:lnTo>
                  <a:pt x="2152650" y="1107439"/>
                </a:lnTo>
                <a:lnTo>
                  <a:pt x="2214879" y="1092200"/>
                </a:lnTo>
                <a:close/>
              </a:path>
              <a:path w="4086859" h="1107439">
                <a:moveTo>
                  <a:pt x="2589529" y="1075689"/>
                </a:moveTo>
                <a:lnTo>
                  <a:pt x="1341119" y="1075689"/>
                </a:lnTo>
                <a:lnTo>
                  <a:pt x="1418589" y="1092200"/>
                </a:lnTo>
                <a:lnTo>
                  <a:pt x="2510790" y="1092200"/>
                </a:lnTo>
                <a:lnTo>
                  <a:pt x="2589529" y="1075689"/>
                </a:lnTo>
                <a:close/>
              </a:path>
              <a:path w="4086859" h="1107439">
                <a:moveTo>
                  <a:pt x="2713990" y="1060450"/>
                </a:moveTo>
                <a:lnTo>
                  <a:pt x="1200150" y="1060450"/>
                </a:lnTo>
                <a:lnTo>
                  <a:pt x="1263650" y="1075689"/>
                </a:lnTo>
                <a:lnTo>
                  <a:pt x="2651760" y="1075689"/>
                </a:lnTo>
                <a:lnTo>
                  <a:pt x="2713990" y="1060450"/>
                </a:lnTo>
                <a:close/>
              </a:path>
              <a:path w="4086859" h="1107439">
                <a:moveTo>
                  <a:pt x="2853690" y="1045209"/>
                </a:moveTo>
                <a:lnTo>
                  <a:pt x="1060450" y="1045209"/>
                </a:lnTo>
                <a:lnTo>
                  <a:pt x="1137919" y="1060450"/>
                </a:lnTo>
                <a:lnTo>
                  <a:pt x="2791460" y="1060450"/>
                </a:lnTo>
                <a:lnTo>
                  <a:pt x="2853690" y="1045209"/>
                </a:lnTo>
                <a:close/>
              </a:path>
              <a:path w="4086859" h="1107439">
                <a:moveTo>
                  <a:pt x="3322319" y="966469"/>
                </a:moveTo>
                <a:lnTo>
                  <a:pt x="591819" y="966469"/>
                </a:lnTo>
                <a:lnTo>
                  <a:pt x="655319" y="982979"/>
                </a:lnTo>
                <a:lnTo>
                  <a:pt x="685800" y="998219"/>
                </a:lnTo>
                <a:lnTo>
                  <a:pt x="748029" y="998219"/>
                </a:lnTo>
                <a:lnTo>
                  <a:pt x="873760" y="1028700"/>
                </a:lnTo>
                <a:lnTo>
                  <a:pt x="935989" y="1028700"/>
                </a:lnTo>
                <a:lnTo>
                  <a:pt x="998219" y="1045209"/>
                </a:lnTo>
                <a:lnTo>
                  <a:pt x="2962910" y="1045209"/>
                </a:lnTo>
                <a:lnTo>
                  <a:pt x="3026410" y="1028700"/>
                </a:lnTo>
                <a:lnTo>
                  <a:pt x="3088640" y="1013459"/>
                </a:lnTo>
                <a:lnTo>
                  <a:pt x="3150869" y="1013459"/>
                </a:lnTo>
                <a:lnTo>
                  <a:pt x="3213100" y="998219"/>
                </a:lnTo>
                <a:lnTo>
                  <a:pt x="3260090" y="982979"/>
                </a:lnTo>
                <a:lnTo>
                  <a:pt x="3322319" y="966469"/>
                </a:lnTo>
                <a:close/>
              </a:path>
              <a:path w="4086859" h="1107439">
                <a:moveTo>
                  <a:pt x="2324100" y="0"/>
                </a:moveTo>
                <a:lnTo>
                  <a:pt x="1964689" y="0"/>
                </a:lnTo>
                <a:lnTo>
                  <a:pt x="1964689" y="546100"/>
                </a:lnTo>
                <a:lnTo>
                  <a:pt x="0" y="764539"/>
                </a:lnTo>
                <a:lnTo>
                  <a:pt x="30479" y="779779"/>
                </a:lnTo>
                <a:lnTo>
                  <a:pt x="62229" y="795019"/>
                </a:lnTo>
                <a:lnTo>
                  <a:pt x="92710" y="811529"/>
                </a:lnTo>
                <a:lnTo>
                  <a:pt x="156210" y="842009"/>
                </a:lnTo>
                <a:lnTo>
                  <a:pt x="201929" y="857250"/>
                </a:lnTo>
                <a:lnTo>
                  <a:pt x="248919" y="873759"/>
                </a:lnTo>
                <a:lnTo>
                  <a:pt x="342900" y="904239"/>
                </a:lnTo>
                <a:lnTo>
                  <a:pt x="389889" y="920750"/>
                </a:lnTo>
                <a:lnTo>
                  <a:pt x="482600" y="951229"/>
                </a:lnTo>
                <a:lnTo>
                  <a:pt x="546100" y="966469"/>
                </a:lnTo>
                <a:lnTo>
                  <a:pt x="3384549" y="966469"/>
                </a:lnTo>
                <a:lnTo>
                  <a:pt x="3431540" y="951229"/>
                </a:lnTo>
                <a:lnTo>
                  <a:pt x="3493769" y="935989"/>
                </a:lnTo>
                <a:lnTo>
                  <a:pt x="3540760" y="920750"/>
                </a:lnTo>
                <a:lnTo>
                  <a:pt x="3587749" y="904239"/>
                </a:lnTo>
                <a:lnTo>
                  <a:pt x="3681730" y="873759"/>
                </a:lnTo>
                <a:lnTo>
                  <a:pt x="3712210" y="857250"/>
                </a:lnTo>
                <a:lnTo>
                  <a:pt x="3806190" y="826769"/>
                </a:lnTo>
                <a:lnTo>
                  <a:pt x="3836669" y="811529"/>
                </a:lnTo>
                <a:lnTo>
                  <a:pt x="3868419" y="795019"/>
                </a:lnTo>
                <a:lnTo>
                  <a:pt x="3900169" y="779779"/>
                </a:lnTo>
                <a:lnTo>
                  <a:pt x="3930649" y="764539"/>
                </a:lnTo>
                <a:lnTo>
                  <a:pt x="3992880" y="702309"/>
                </a:lnTo>
                <a:lnTo>
                  <a:pt x="4024630" y="687069"/>
                </a:lnTo>
                <a:lnTo>
                  <a:pt x="4039869" y="670559"/>
                </a:lnTo>
                <a:lnTo>
                  <a:pt x="4055110" y="640079"/>
                </a:lnTo>
                <a:lnTo>
                  <a:pt x="4055110" y="623569"/>
                </a:lnTo>
                <a:lnTo>
                  <a:pt x="4071619" y="608329"/>
                </a:lnTo>
                <a:lnTo>
                  <a:pt x="4071619" y="593089"/>
                </a:lnTo>
                <a:lnTo>
                  <a:pt x="4086860" y="577850"/>
                </a:lnTo>
                <a:lnTo>
                  <a:pt x="4086860" y="515619"/>
                </a:lnTo>
                <a:lnTo>
                  <a:pt x="4071619" y="499110"/>
                </a:lnTo>
                <a:lnTo>
                  <a:pt x="4071619" y="483869"/>
                </a:lnTo>
                <a:lnTo>
                  <a:pt x="4055110" y="468629"/>
                </a:lnTo>
                <a:lnTo>
                  <a:pt x="4039869" y="436879"/>
                </a:lnTo>
                <a:lnTo>
                  <a:pt x="3992880" y="389889"/>
                </a:lnTo>
                <a:lnTo>
                  <a:pt x="3962399" y="374650"/>
                </a:lnTo>
                <a:lnTo>
                  <a:pt x="3945890" y="359410"/>
                </a:lnTo>
                <a:lnTo>
                  <a:pt x="3915410" y="327660"/>
                </a:lnTo>
                <a:lnTo>
                  <a:pt x="3883660" y="312419"/>
                </a:lnTo>
                <a:lnTo>
                  <a:pt x="3853180" y="297179"/>
                </a:lnTo>
                <a:lnTo>
                  <a:pt x="3821430" y="280669"/>
                </a:lnTo>
                <a:lnTo>
                  <a:pt x="3774440" y="265429"/>
                </a:lnTo>
                <a:lnTo>
                  <a:pt x="3743960" y="250189"/>
                </a:lnTo>
                <a:lnTo>
                  <a:pt x="3696969" y="234950"/>
                </a:lnTo>
                <a:lnTo>
                  <a:pt x="3649980" y="218439"/>
                </a:lnTo>
                <a:lnTo>
                  <a:pt x="3509010" y="172719"/>
                </a:lnTo>
                <a:lnTo>
                  <a:pt x="3463290" y="156210"/>
                </a:lnTo>
                <a:lnTo>
                  <a:pt x="3416299" y="140969"/>
                </a:lnTo>
                <a:lnTo>
                  <a:pt x="3354069" y="125729"/>
                </a:lnTo>
                <a:lnTo>
                  <a:pt x="3290569" y="125729"/>
                </a:lnTo>
                <a:lnTo>
                  <a:pt x="3244850" y="109219"/>
                </a:lnTo>
                <a:lnTo>
                  <a:pt x="3119119" y="78739"/>
                </a:lnTo>
                <a:lnTo>
                  <a:pt x="3026410" y="78739"/>
                </a:lnTo>
                <a:lnTo>
                  <a:pt x="2962910" y="62229"/>
                </a:lnTo>
                <a:lnTo>
                  <a:pt x="2885440" y="46989"/>
                </a:lnTo>
                <a:lnTo>
                  <a:pt x="2823210" y="46989"/>
                </a:lnTo>
                <a:lnTo>
                  <a:pt x="2760979" y="31750"/>
                </a:lnTo>
                <a:lnTo>
                  <a:pt x="2682240" y="31750"/>
                </a:lnTo>
                <a:lnTo>
                  <a:pt x="2620010" y="16510"/>
                </a:lnTo>
                <a:lnTo>
                  <a:pt x="2401569" y="16510"/>
                </a:lnTo>
                <a:lnTo>
                  <a:pt x="232410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59760" y="3001010"/>
            <a:ext cx="4086860" cy="1107440"/>
          </a:xfrm>
          <a:custGeom>
            <a:avLst/>
            <a:gdLst/>
            <a:ahLst/>
            <a:cxnLst/>
            <a:rect l="l" t="t" r="r" b="b"/>
            <a:pathLst>
              <a:path w="4086859" h="1107439">
                <a:moveTo>
                  <a:pt x="1964689" y="0"/>
                </a:moveTo>
                <a:lnTo>
                  <a:pt x="1964689" y="0"/>
                </a:lnTo>
                <a:lnTo>
                  <a:pt x="2324100" y="0"/>
                </a:lnTo>
                <a:lnTo>
                  <a:pt x="2401569" y="16510"/>
                </a:lnTo>
                <a:lnTo>
                  <a:pt x="2480310" y="16510"/>
                </a:lnTo>
                <a:lnTo>
                  <a:pt x="2542540" y="16510"/>
                </a:lnTo>
                <a:lnTo>
                  <a:pt x="2620010" y="16510"/>
                </a:lnTo>
                <a:lnTo>
                  <a:pt x="2682240" y="31750"/>
                </a:lnTo>
                <a:lnTo>
                  <a:pt x="2760979" y="31750"/>
                </a:lnTo>
                <a:lnTo>
                  <a:pt x="2823210" y="46989"/>
                </a:lnTo>
                <a:lnTo>
                  <a:pt x="2885440" y="46989"/>
                </a:lnTo>
                <a:lnTo>
                  <a:pt x="2962910" y="62229"/>
                </a:lnTo>
                <a:lnTo>
                  <a:pt x="3026410" y="78739"/>
                </a:lnTo>
                <a:lnTo>
                  <a:pt x="3056890" y="78739"/>
                </a:lnTo>
                <a:lnTo>
                  <a:pt x="3119119" y="78739"/>
                </a:lnTo>
                <a:lnTo>
                  <a:pt x="3181350" y="93979"/>
                </a:lnTo>
                <a:lnTo>
                  <a:pt x="3244850" y="109219"/>
                </a:lnTo>
                <a:lnTo>
                  <a:pt x="3290569" y="125729"/>
                </a:lnTo>
                <a:lnTo>
                  <a:pt x="3354069" y="125729"/>
                </a:lnTo>
                <a:lnTo>
                  <a:pt x="3416299" y="140969"/>
                </a:lnTo>
                <a:lnTo>
                  <a:pt x="3463290" y="156210"/>
                </a:lnTo>
                <a:lnTo>
                  <a:pt x="3509010" y="172719"/>
                </a:lnTo>
                <a:lnTo>
                  <a:pt x="3555999" y="187960"/>
                </a:lnTo>
                <a:lnTo>
                  <a:pt x="3602990" y="203200"/>
                </a:lnTo>
                <a:lnTo>
                  <a:pt x="3649980" y="218439"/>
                </a:lnTo>
                <a:lnTo>
                  <a:pt x="3696969" y="234950"/>
                </a:lnTo>
                <a:lnTo>
                  <a:pt x="3743960" y="250189"/>
                </a:lnTo>
                <a:lnTo>
                  <a:pt x="3774440" y="265429"/>
                </a:lnTo>
                <a:lnTo>
                  <a:pt x="3821430" y="280669"/>
                </a:lnTo>
                <a:lnTo>
                  <a:pt x="3853180" y="297179"/>
                </a:lnTo>
                <a:lnTo>
                  <a:pt x="3883660" y="312419"/>
                </a:lnTo>
                <a:lnTo>
                  <a:pt x="3915410" y="327660"/>
                </a:lnTo>
                <a:lnTo>
                  <a:pt x="3945890" y="359410"/>
                </a:lnTo>
                <a:lnTo>
                  <a:pt x="3962399" y="374650"/>
                </a:lnTo>
                <a:lnTo>
                  <a:pt x="3992880" y="389889"/>
                </a:lnTo>
                <a:lnTo>
                  <a:pt x="4009390" y="406400"/>
                </a:lnTo>
                <a:lnTo>
                  <a:pt x="4024630" y="421639"/>
                </a:lnTo>
                <a:lnTo>
                  <a:pt x="4039869" y="436879"/>
                </a:lnTo>
                <a:lnTo>
                  <a:pt x="4055110" y="468629"/>
                </a:lnTo>
                <a:lnTo>
                  <a:pt x="4071619" y="483869"/>
                </a:lnTo>
                <a:lnTo>
                  <a:pt x="4071619" y="499110"/>
                </a:lnTo>
                <a:lnTo>
                  <a:pt x="4086860" y="515619"/>
                </a:lnTo>
                <a:lnTo>
                  <a:pt x="4086860" y="546100"/>
                </a:lnTo>
                <a:lnTo>
                  <a:pt x="4086860" y="561339"/>
                </a:lnTo>
                <a:lnTo>
                  <a:pt x="4086860" y="577850"/>
                </a:lnTo>
                <a:lnTo>
                  <a:pt x="4071619" y="593089"/>
                </a:lnTo>
                <a:lnTo>
                  <a:pt x="4071619" y="608329"/>
                </a:lnTo>
                <a:lnTo>
                  <a:pt x="4055110" y="623569"/>
                </a:lnTo>
                <a:lnTo>
                  <a:pt x="4055110" y="640079"/>
                </a:lnTo>
                <a:lnTo>
                  <a:pt x="4039869" y="670559"/>
                </a:lnTo>
                <a:lnTo>
                  <a:pt x="4024630" y="687069"/>
                </a:lnTo>
                <a:lnTo>
                  <a:pt x="3992880" y="702309"/>
                </a:lnTo>
                <a:lnTo>
                  <a:pt x="3977640" y="717550"/>
                </a:lnTo>
                <a:lnTo>
                  <a:pt x="3962399" y="732789"/>
                </a:lnTo>
                <a:lnTo>
                  <a:pt x="3930649" y="764539"/>
                </a:lnTo>
                <a:lnTo>
                  <a:pt x="3900169" y="779779"/>
                </a:lnTo>
                <a:lnTo>
                  <a:pt x="3868419" y="795019"/>
                </a:lnTo>
                <a:lnTo>
                  <a:pt x="3836669" y="811529"/>
                </a:lnTo>
                <a:lnTo>
                  <a:pt x="3806190" y="826769"/>
                </a:lnTo>
                <a:lnTo>
                  <a:pt x="3759199" y="842009"/>
                </a:lnTo>
                <a:lnTo>
                  <a:pt x="3712210" y="857250"/>
                </a:lnTo>
                <a:lnTo>
                  <a:pt x="3681730" y="873759"/>
                </a:lnTo>
                <a:lnTo>
                  <a:pt x="3634740" y="889000"/>
                </a:lnTo>
                <a:lnTo>
                  <a:pt x="3587749" y="904239"/>
                </a:lnTo>
                <a:lnTo>
                  <a:pt x="3540760" y="920750"/>
                </a:lnTo>
                <a:lnTo>
                  <a:pt x="3493769" y="935989"/>
                </a:lnTo>
                <a:lnTo>
                  <a:pt x="3431540" y="951229"/>
                </a:lnTo>
                <a:lnTo>
                  <a:pt x="3384549" y="966469"/>
                </a:lnTo>
                <a:lnTo>
                  <a:pt x="3322319" y="966469"/>
                </a:lnTo>
                <a:lnTo>
                  <a:pt x="3260090" y="982979"/>
                </a:lnTo>
                <a:lnTo>
                  <a:pt x="3213100" y="998219"/>
                </a:lnTo>
                <a:lnTo>
                  <a:pt x="3150869" y="1013459"/>
                </a:lnTo>
                <a:lnTo>
                  <a:pt x="3088640" y="1013459"/>
                </a:lnTo>
                <a:lnTo>
                  <a:pt x="3026410" y="1028700"/>
                </a:lnTo>
                <a:lnTo>
                  <a:pt x="2962910" y="1045209"/>
                </a:lnTo>
                <a:lnTo>
                  <a:pt x="2885440" y="1045209"/>
                </a:lnTo>
                <a:lnTo>
                  <a:pt x="2853690" y="1045209"/>
                </a:lnTo>
                <a:lnTo>
                  <a:pt x="2791460" y="1060450"/>
                </a:lnTo>
                <a:lnTo>
                  <a:pt x="2713990" y="1060450"/>
                </a:lnTo>
                <a:lnTo>
                  <a:pt x="2651760" y="1075689"/>
                </a:lnTo>
                <a:lnTo>
                  <a:pt x="2589529" y="1075689"/>
                </a:lnTo>
                <a:lnTo>
                  <a:pt x="2510790" y="1092200"/>
                </a:lnTo>
                <a:lnTo>
                  <a:pt x="2433319" y="1092200"/>
                </a:lnTo>
                <a:lnTo>
                  <a:pt x="2371090" y="1092200"/>
                </a:lnTo>
                <a:lnTo>
                  <a:pt x="2292350" y="1092200"/>
                </a:lnTo>
                <a:lnTo>
                  <a:pt x="2214879" y="1092200"/>
                </a:lnTo>
                <a:lnTo>
                  <a:pt x="2152650" y="1107439"/>
                </a:lnTo>
                <a:lnTo>
                  <a:pt x="1778000" y="1107439"/>
                </a:lnTo>
                <a:lnTo>
                  <a:pt x="1700529" y="1092200"/>
                </a:lnTo>
                <a:lnTo>
                  <a:pt x="1621789" y="1092200"/>
                </a:lnTo>
                <a:lnTo>
                  <a:pt x="1559560" y="1092200"/>
                </a:lnTo>
                <a:lnTo>
                  <a:pt x="1482089" y="1092200"/>
                </a:lnTo>
                <a:lnTo>
                  <a:pt x="1418589" y="1092200"/>
                </a:lnTo>
                <a:lnTo>
                  <a:pt x="1341119" y="1075689"/>
                </a:lnTo>
                <a:lnTo>
                  <a:pt x="1263650" y="1075689"/>
                </a:lnTo>
                <a:lnTo>
                  <a:pt x="1200150" y="1060450"/>
                </a:lnTo>
                <a:lnTo>
                  <a:pt x="1137919" y="1060450"/>
                </a:lnTo>
                <a:lnTo>
                  <a:pt x="1060450" y="1045209"/>
                </a:lnTo>
                <a:lnTo>
                  <a:pt x="998219" y="1045209"/>
                </a:lnTo>
                <a:lnTo>
                  <a:pt x="935989" y="1028700"/>
                </a:lnTo>
                <a:lnTo>
                  <a:pt x="873760" y="1028700"/>
                </a:lnTo>
                <a:lnTo>
                  <a:pt x="810260" y="1013459"/>
                </a:lnTo>
                <a:lnTo>
                  <a:pt x="748029" y="998219"/>
                </a:lnTo>
                <a:lnTo>
                  <a:pt x="685800" y="998219"/>
                </a:lnTo>
                <a:lnTo>
                  <a:pt x="655319" y="982979"/>
                </a:lnTo>
                <a:lnTo>
                  <a:pt x="591819" y="966469"/>
                </a:lnTo>
                <a:lnTo>
                  <a:pt x="546100" y="966469"/>
                </a:lnTo>
                <a:lnTo>
                  <a:pt x="482600" y="951229"/>
                </a:lnTo>
                <a:lnTo>
                  <a:pt x="436879" y="935989"/>
                </a:lnTo>
                <a:lnTo>
                  <a:pt x="389889" y="920750"/>
                </a:lnTo>
                <a:lnTo>
                  <a:pt x="342900" y="904239"/>
                </a:lnTo>
                <a:lnTo>
                  <a:pt x="295910" y="889000"/>
                </a:lnTo>
                <a:lnTo>
                  <a:pt x="248919" y="873759"/>
                </a:lnTo>
                <a:lnTo>
                  <a:pt x="201929" y="857250"/>
                </a:lnTo>
                <a:lnTo>
                  <a:pt x="156210" y="842009"/>
                </a:lnTo>
                <a:lnTo>
                  <a:pt x="124460" y="826769"/>
                </a:lnTo>
                <a:lnTo>
                  <a:pt x="92710" y="811529"/>
                </a:lnTo>
                <a:lnTo>
                  <a:pt x="62229" y="795019"/>
                </a:lnTo>
                <a:lnTo>
                  <a:pt x="30479" y="779779"/>
                </a:lnTo>
                <a:lnTo>
                  <a:pt x="0" y="764539"/>
                </a:lnTo>
                <a:lnTo>
                  <a:pt x="1964689" y="546100"/>
                </a:lnTo>
                <a:lnTo>
                  <a:pt x="1964689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7480" y="5012690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1244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87209" y="4451350"/>
            <a:ext cx="890269" cy="561340"/>
          </a:xfrm>
          <a:custGeom>
            <a:avLst/>
            <a:gdLst/>
            <a:ahLst/>
            <a:cxnLst/>
            <a:rect l="l" t="t" r="r" b="b"/>
            <a:pathLst>
              <a:path w="890270" h="561339">
                <a:moveTo>
                  <a:pt x="890270" y="56133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00240" y="5153659"/>
            <a:ext cx="1577975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b="1" spc="-10" dirty="0">
                <a:latin typeface="Arial"/>
                <a:cs typeface="Arial"/>
              </a:rPr>
              <a:t>Poor </a:t>
            </a:r>
            <a:r>
              <a:rPr sz="1450" b="1" spc="15" dirty="0">
                <a:latin typeface="Arial"/>
                <a:cs typeface="Arial"/>
              </a:rPr>
              <a:t>service</a:t>
            </a:r>
            <a:r>
              <a:rPr sz="1450" b="1" spc="-65" dirty="0">
                <a:latin typeface="Arial"/>
                <a:cs typeface="Arial"/>
              </a:rPr>
              <a:t> </a:t>
            </a:r>
            <a:r>
              <a:rPr sz="1450" b="1" spc="35" dirty="0">
                <a:latin typeface="Arial"/>
                <a:cs typeface="Arial"/>
              </a:rPr>
              <a:t>69%</a:t>
            </a:r>
            <a:endParaRPr sz="1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83940" y="1832610"/>
            <a:ext cx="1002665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b="1" spc="15" dirty="0">
                <a:latin typeface="Arial"/>
                <a:cs typeface="Arial"/>
              </a:rPr>
              <a:t>Others,</a:t>
            </a:r>
            <a:r>
              <a:rPr sz="1450" b="1" spc="-140" dirty="0">
                <a:latin typeface="Arial"/>
                <a:cs typeface="Arial"/>
              </a:rPr>
              <a:t> </a:t>
            </a:r>
            <a:r>
              <a:rPr sz="1450" b="1" spc="30" dirty="0">
                <a:latin typeface="Arial"/>
                <a:cs typeface="Arial"/>
              </a:rPr>
              <a:t>9%</a:t>
            </a:r>
            <a:endParaRPr sz="1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3740" y="2026158"/>
            <a:ext cx="1328420" cy="523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230">
              <a:lnSpc>
                <a:spcPct val="112599"/>
              </a:lnSpc>
              <a:spcBef>
                <a:spcPts val="95"/>
              </a:spcBef>
            </a:pPr>
            <a:r>
              <a:rPr sz="1450" b="1" spc="5" dirty="0">
                <a:latin typeface="Arial"/>
                <a:cs typeface="Arial"/>
              </a:rPr>
              <a:t>Better </a:t>
            </a:r>
            <a:r>
              <a:rPr sz="1450" b="1" spc="10" dirty="0">
                <a:latin typeface="Arial"/>
                <a:cs typeface="Arial"/>
              </a:rPr>
              <a:t>prices  </a:t>
            </a:r>
            <a:r>
              <a:rPr sz="1450" b="1" spc="30" dirty="0">
                <a:latin typeface="Arial"/>
                <a:cs typeface="Arial"/>
              </a:rPr>
              <a:t>elsewhere,</a:t>
            </a:r>
            <a:r>
              <a:rPr sz="1450" b="1" spc="-140" dirty="0">
                <a:latin typeface="Arial"/>
                <a:cs typeface="Arial"/>
              </a:rPr>
              <a:t> </a:t>
            </a:r>
            <a:r>
              <a:rPr sz="1450" b="1" spc="35" dirty="0">
                <a:latin typeface="Arial"/>
                <a:cs typeface="Arial"/>
              </a:rPr>
              <a:t>9%</a:t>
            </a:r>
            <a:endParaRPr sz="1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8980" y="4924297"/>
            <a:ext cx="1386205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445" algn="ctr">
              <a:lnSpc>
                <a:spcPct val="112900"/>
              </a:lnSpc>
              <a:spcBef>
                <a:spcPts val="100"/>
              </a:spcBef>
            </a:pPr>
            <a:r>
              <a:rPr sz="1450" b="1" dirty="0">
                <a:latin typeface="Arial"/>
                <a:cs typeface="Arial"/>
              </a:rPr>
              <a:t>Product  </a:t>
            </a:r>
            <a:r>
              <a:rPr sz="1450" b="1" spc="-40" dirty="0">
                <a:latin typeface="Arial"/>
                <a:cs typeface="Arial"/>
              </a:rPr>
              <a:t>d</a:t>
            </a:r>
            <a:r>
              <a:rPr sz="1450" b="1" spc="-35" dirty="0">
                <a:latin typeface="Arial"/>
                <a:cs typeface="Arial"/>
              </a:rPr>
              <a:t>i</a:t>
            </a:r>
            <a:r>
              <a:rPr sz="1450" b="1" spc="50" dirty="0">
                <a:latin typeface="Arial"/>
                <a:cs typeface="Arial"/>
              </a:rPr>
              <a:t>ssa</a:t>
            </a:r>
            <a:r>
              <a:rPr sz="1450" b="1" spc="-15" dirty="0">
                <a:latin typeface="Arial"/>
                <a:cs typeface="Arial"/>
              </a:rPr>
              <a:t>t</a:t>
            </a:r>
            <a:r>
              <a:rPr sz="1450" b="1" spc="-35" dirty="0">
                <a:latin typeface="Arial"/>
                <a:cs typeface="Arial"/>
              </a:rPr>
              <a:t>i</a:t>
            </a:r>
            <a:r>
              <a:rPr sz="1450" b="1" spc="50" dirty="0">
                <a:latin typeface="Arial"/>
                <a:cs typeface="Arial"/>
              </a:rPr>
              <a:t>s</a:t>
            </a:r>
            <a:r>
              <a:rPr sz="1450" b="1" spc="5" dirty="0">
                <a:latin typeface="Arial"/>
                <a:cs typeface="Arial"/>
              </a:rPr>
              <a:t>f</a:t>
            </a:r>
            <a:r>
              <a:rPr sz="1450" b="1" spc="50" dirty="0">
                <a:latin typeface="Arial"/>
                <a:cs typeface="Arial"/>
              </a:rPr>
              <a:t>a</a:t>
            </a:r>
            <a:r>
              <a:rPr sz="1450" b="1" spc="40" dirty="0">
                <a:latin typeface="Arial"/>
                <a:cs typeface="Arial"/>
              </a:rPr>
              <a:t>c</a:t>
            </a:r>
            <a:r>
              <a:rPr sz="1450" b="1" spc="5" dirty="0">
                <a:latin typeface="Arial"/>
                <a:cs typeface="Arial"/>
              </a:rPr>
              <a:t>t</a:t>
            </a:r>
            <a:r>
              <a:rPr sz="1450" b="1" spc="-30" dirty="0">
                <a:latin typeface="Arial"/>
                <a:cs typeface="Arial"/>
              </a:rPr>
              <a:t>ion</a:t>
            </a:r>
            <a:r>
              <a:rPr sz="1450" b="1" spc="5" dirty="0">
                <a:latin typeface="Arial"/>
                <a:cs typeface="Arial"/>
              </a:rPr>
              <a:t>,  </a:t>
            </a:r>
            <a:r>
              <a:rPr sz="1450" b="1" spc="35" dirty="0">
                <a:latin typeface="Arial"/>
                <a:cs typeface="Arial"/>
              </a:rPr>
              <a:t>13%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910" y="461009"/>
            <a:ext cx="43618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0000"/>
                </a:solidFill>
                <a:latin typeface="Comic Sans MS"/>
                <a:cs typeface="Comic Sans MS"/>
              </a:rPr>
              <a:t>Categories </a:t>
            </a:r>
            <a:r>
              <a:rPr sz="2800" dirty="0">
                <a:solidFill>
                  <a:srgbClr val="000000"/>
                </a:solidFill>
                <a:latin typeface="Comic Sans MS"/>
                <a:cs typeface="Comic Sans MS"/>
              </a:rPr>
              <a:t>of</a:t>
            </a:r>
            <a:r>
              <a:rPr sz="2800" spc="-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omic Sans MS"/>
                <a:cs typeface="Comic Sans MS"/>
              </a:rPr>
              <a:t>customers: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4239" y="2239009"/>
            <a:ext cx="2484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Angry</a:t>
            </a:r>
            <a:r>
              <a:rPr sz="2400" b="1" spc="-7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customers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239" y="5527040"/>
            <a:ext cx="2656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Passive</a:t>
            </a:r>
            <a:r>
              <a:rPr sz="2400" b="1" spc="-6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customers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4239" y="3869690"/>
            <a:ext cx="3164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Demanding</a:t>
            </a:r>
            <a:r>
              <a:rPr sz="2400" b="1" spc="-7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customers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7800" y="1125219"/>
            <a:ext cx="1983740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0" y="3337559"/>
            <a:ext cx="171069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1759" y="4986020"/>
            <a:ext cx="1828799" cy="1611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650" y="3314700"/>
            <a:ext cx="7993380" cy="0"/>
          </a:xfrm>
          <a:custGeom>
            <a:avLst/>
            <a:gdLst/>
            <a:ahLst/>
            <a:cxnLst/>
            <a:rect l="l" t="t" r="r" b="b"/>
            <a:pathLst>
              <a:path w="7993380">
                <a:moveTo>
                  <a:pt x="0" y="0"/>
                </a:moveTo>
                <a:lnTo>
                  <a:pt x="7993380" y="0"/>
                </a:lnTo>
              </a:path>
            </a:pathLst>
          </a:custGeom>
          <a:ln w="34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650" y="4984750"/>
            <a:ext cx="7993380" cy="0"/>
          </a:xfrm>
          <a:custGeom>
            <a:avLst/>
            <a:gdLst/>
            <a:ahLst/>
            <a:cxnLst/>
            <a:rect l="l" t="t" r="r" b="b"/>
            <a:pathLst>
              <a:path w="7993380">
                <a:moveTo>
                  <a:pt x="0" y="0"/>
                </a:moveTo>
                <a:lnTo>
                  <a:pt x="7993380" y="0"/>
                </a:lnTo>
              </a:path>
            </a:pathLst>
          </a:custGeom>
          <a:ln w="34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796290"/>
            <a:ext cx="51117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Customer</a:t>
            </a:r>
            <a:r>
              <a:rPr spc="-60" dirty="0"/>
              <a:t> </a:t>
            </a:r>
            <a:r>
              <a:rPr dirty="0"/>
              <a:t>Characteristics: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4428490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621665" algn="l"/>
              </a:tabLst>
            </a:pPr>
            <a:r>
              <a:rPr spc="-5" dirty="0"/>
              <a:t>1.	</a:t>
            </a:r>
            <a:r>
              <a:rPr spc="-10" dirty="0"/>
              <a:t>Innovators</a:t>
            </a:r>
          </a:p>
          <a:p>
            <a:pPr marL="622300" indent="-609600">
              <a:lnSpc>
                <a:spcPct val="100000"/>
              </a:lnSpc>
              <a:spcBef>
                <a:spcPts val="70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b="0" spc="-5" dirty="0">
                <a:latin typeface="Arial"/>
                <a:cs typeface="Arial"/>
              </a:rPr>
              <a:t>Representing about </a:t>
            </a:r>
            <a:r>
              <a:rPr sz="2800" b="0" dirty="0">
                <a:latin typeface="Arial"/>
                <a:cs typeface="Arial"/>
              </a:rPr>
              <a:t>3 % </a:t>
            </a:r>
            <a:r>
              <a:rPr sz="2800" b="0" spc="-5" dirty="0">
                <a:latin typeface="Arial"/>
                <a:cs typeface="Arial"/>
              </a:rPr>
              <a:t>of the</a:t>
            </a:r>
            <a:r>
              <a:rPr sz="2800" b="0" spc="-2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market</a:t>
            </a:r>
            <a:endParaRPr sz="28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69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b="0" spc="-10" dirty="0">
                <a:latin typeface="Arial"/>
                <a:cs typeface="Arial"/>
              </a:rPr>
              <a:t>They </a:t>
            </a:r>
            <a:r>
              <a:rPr sz="2800" b="0" dirty="0">
                <a:latin typeface="Arial"/>
                <a:cs typeface="Arial"/>
              </a:rPr>
              <a:t>are </a:t>
            </a:r>
            <a:r>
              <a:rPr sz="2800" b="0" spc="-5" dirty="0">
                <a:latin typeface="Arial"/>
                <a:cs typeface="Arial"/>
              </a:rPr>
              <a:t>the </a:t>
            </a:r>
            <a:r>
              <a:rPr sz="2800" b="0" dirty="0">
                <a:latin typeface="Arial"/>
                <a:cs typeface="Arial"/>
              </a:rPr>
              <a:t>first to </a:t>
            </a:r>
            <a:r>
              <a:rPr sz="2800" b="0" spc="-5" dirty="0">
                <a:latin typeface="Arial"/>
                <a:cs typeface="Arial"/>
              </a:rPr>
              <a:t>adopt an</a:t>
            </a:r>
            <a:r>
              <a:rPr sz="2800" b="0" spc="-20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innovation</a:t>
            </a:r>
            <a:endParaRPr sz="2800" dirty="0">
              <a:latin typeface="Arial"/>
              <a:cs typeface="Arial"/>
            </a:endParaRPr>
          </a:p>
          <a:p>
            <a:pPr marL="622300" marR="910590" indent="-609600">
              <a:lnSpc>
                <a:spcPct val="100000"/>
              </a:lnSpc>
              <a:spcBef>
                <a:spcPts val="70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b="0" spc="-5" dirty="0">
                <a:latin typeface="Arial"/>
                <a:cs typeface="Arial"/>
              </a:rPr>
              <a:t>Young, high </a:t>
            </a:r>
            <a:r>
              <a:rPr sz="2800" b="0" dirty="0">
                <a:latin typeface="Arial"/>
                <a:cs typeface="Arial"/>
              </a:rPr>
              <a:t>social </a:t>
            </a:r>
            <a:r>
              <a:rPr sz="2800" b="0" spc="-5" dirty="0">
                <a:latin typeface="Arial"/>
                <a:cs typeface="Arial"/>
              </a:rPr>
              <a:t>status, good financial  </a:t>
            </a:r>
            <a:r>
              <a:rPr sz="2800" b="0" dirty="0">
                <a:latin typeface="Arial"/>
                <a:cs typeface="Arial"/>
              </a:rPr>
              <a:t>shape, </a:t>
            </a:r>
            <a:r>
              <a:rPr sz="2800" b="0" spc="-5" dirty="0">
                <a:latin typeface="Arial"/>
                <a:cs typeface="Arial"/>
              </a:rPr>
              <a:t>broad social</a:t>
            </a:r>
            <a:r>
              <a:rPr sz="2800" b="0" spc="-10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relationship</a:t>
            </a:r>
            <a:endParaRPr sz="2800" dirty="0">
              <a:latin typeface="Arial"/>
              <a:cs typeface="Arial"/>
            </a:endParaRPr>
          </a:p>
          <a:p>
            <a:pPr marL="621665" marR="5080">
              <a:lnSpc>
                <a:spcPct val="100000"/>
              </a:lnSpc>
              <a:spcBef>
                <a:spcPts val="690"/>
              </a:spcBef>
            </a:pPr>
            <a:r>
              <a:rPr b="0" spc="-5" dirty="0" smtClean="0">
                <a:latin typeface="Arial"/>
                <a:cs typeface="Arial"/>
              </a:rPr>
              <a:t>Trust </a:t>
            </a:r>
            <a:r>
              <a:rPr b="0" spc="-5" dirty="0">
                <a:latin typeface="Arial"/>
                <a:cs typeface="Arial"/>
              </a:rPr>
              <a:t>on non personal </a:t>
            </a:r>
            <a:r>
              <a:rPr b="0" dirty="0">
                <a:latin typeface="Arial"/>
                <a:cs typeface="Arial"/>
              </a:rPr>
              <a:t>sources </a:t>
            </a:r>
            <a:r>
              <a:rPr b="0" spc="-5" dirty="0">
                <a:latin typeface="Arial"/>
                <a:cs typeface="Arial"/>
              </a:rPr>
              <a:t>of info. Such as  advertisement.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4888229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787400"/>
            <a:ext cx="8064500" cy="491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b="1" spc="-5" dirty="0">
                <a:latin typeface="Arial"/>
                <a:cs typeface="Arial"/>
              </a:rPr>
              <a:t>2.	Early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adopters: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dirty="0">
                <a:latin typeface="Arial"/>
                <a:cs typeface="Arial"/>
              </a:rPr>
              <a:t>Comprising about </a:t>
            </a:r>
            <a:r>
              <a:rPr sz="2800" spc="-5" dirty="0">
                <a:latin typeface="Arial"/>
                <a:cs typeface="Arial"/>
              </a:rPr>
              <a:t>13 </a:t>
            </a:r>
            <a:r>
              <a:rPr sz="2800" dirty="0">
                <a:latin typeface="Arial"/>
                <a:cs typeface="Arial"/>
              </a:rPr>
              <a:t>% </a:t>
            </a:r>
            <a:r>
              <a:rPr sz="2800" spc="-5" dirty="0">
                <a:latin typeface="Arial"/>
                <a:cs typeface="Arial"/>
              </a:rPr>
              <a:t>of the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</a:t>
            </a:r>
            <a:endParaRPr sz="2800">
              <a:latin typeface="Arial"/>
              <a:cs typeface="Arial"/>
            </a:endParaRPr>
          </a:p>
          <a:p>
            <a:pPr marL="622300" marR="5080" indent="-609600">
              <a:lnSpc>
                <a:spcPct val="79800"/>
              </a:lnSpc>
              <a:spcBef>
                <a:spcPts val="705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spc="-10" dirty="0">
                <a:latin typeface="Arial"/>
                <a:cs typeface="Arial"/>
              </a:rPr>
              <a:t>They </a:t>
            </a:r>
            <a:r>
              <a:rPr sz="2800" spc="-5" dirty="0">
                <a:latin typeface="Arial"/>
                <a:cs typeface="Arial"/>
              </a:rPr>
              <a:t>purchase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new product or </a:t>
            </a:r>
            <a:r>
              <a:rPr sz="2800" dirty="0">
                <a:latin typeface="Arial"/>
                <a:cs typeface="Arial"/>
              </a:rPr>
              <a:t>service </a:t>
            </a:r>
            <a:r>
              <a:rPr sz="2800" spc="-5" dirty="0">
                <a:latin typeface="Arial"/>
                <a:cs typeface="Arial"/>
              </a:rPr>
              <a:t>after  innovators </a:t>
            </a:r>
            <a:r>
              <a:rPr sz="2800" dirty="0">
                <a:latin typeface="Arial"/>
                <a:cs typeface="Arial"/>
              </a:rPr>
              <a:t>but sooner than </a:t>
            </a:r>
            <a:r>
              <a:rPr sz="2800" spc="-5" dirty="0">
                <a:latin typeface="Arial"/>
                <a:cs typeface="Arial"/>
              </a:rPr>
              <a:t>other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consumers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3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High social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status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Sales </a:t>
            </a:r>
            <a:r>
              <a:rPr sz="2800" dirty="0">
                <a:latin typeface="Arial"/>
                <a:cs typeface="Arial"/>
              </a:rPr>
              <a:t>people are used </a:t>
            </a:r>
            <a:r>
              <a:rPr sz="2800" spc="-5" dirty="0">
                <a:latin typeface="Arial"/>
                <a:cs typeface="Arial"/>
              </a:rPr>
              <a:t>as info.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sources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621665" algn="l"/>
              </a:tabLst>
            </a:pPr>
            <a:r>
              <a:rPr sz="2800" b="1" spc="-5" dirty="0">
                <a:latin typeface="Arial"/>
                <a:cs typeface="Arial"/>
              </a:rPr>
              <a:t>3.	Early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Majority: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dirty="0">
                <a:latin typeface="Arial"/>
                <a:cs typeface="Arial"/>
              </a:rPr>
              <a:t>Comprising about </a:t>
            </a:r>
            <a:r>
              <a:rPr sz="2800" spc="-5" dirty="0">
                <a:latin typeface="Arial"/>
                <a:cs typeface="Arial"/>
              </a:rPr>
              <a:t>34 </a:t>
            </a:r>
            <a:r>
              <a:rPr sz="2800" dirty="0">
                <a:latin typeface="Arial"/>
                <a:cs typeface="Arial"/>
              </a:rPr>
              <a:t>% </a:t>
            </a:r>
            <a:r>
              <a:rPr sz="2800" spc="-5" dirty="0">
                <a:latin typeface="Arial"/>
                <a:cs typeface="Arial"/>
              </a:rPr>
              <a:t>of the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</a:t>
            </a:r>
            <a:endParaRPr sz="2800">
              <a:latin typeface="Arial"/>
              <a:cs typeface="Arial"/>
            </a:endParaRPr>
          </a:p>
          <a:p>
            <a:pPr marL="622300" marR="5080" indent="-609600">
              <a:lnSpc>
                <a:spcPct val="79800"/>
              </a:lnSpc>
              <a:spcBef>
                <a:spcPts val="710"/>
              </a:spcBef>
              <a:buChar char="o"/>
              <a:tabLst>
                <a:tab pos="621665" algn="l"/>
                <a:tab pos="622300" algn="l"/>
                <a:tab pos="1566545" algn="l"/>
                <a:tab pos="2749550" algn="l"/>
                <a:tab pos="3279775" algn="l"/>
                <a:tab pos="4522470" algn="l"/>
                <a:tab pos="6081395" algn="l"/>
                <a:tab pos="6630034" algn="l"/>
                <a:tab pos="7813675" algn="l"/>
              </a:tabLst>
            </a:pPr>
            <a:r>
              <a:rPr sz="2800" spc="-1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	</a:t>
            </a:r>
            <a:r>
              <a:rPr sz="2800" spc="-5" dirty="0">
                <a:latin typeface="Arial"/>
                <a:cs typeface="Arial"/>
              </a:rPr>
              <a:t>grou</a:t>
            </a:r>
            <a:r>
              <a:rPr sz="2800" dirty="0">
                <a:latin typeface="Arial"/>
                <a:cs typeface="Arial"/>
              </a:rPr>
              <a:t>p	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	</a:t>
            </a:r>
            <a:r>
              <a:rPr sz="2800" spc="-5" dirty="0">
                <a:latin typeface="Arial"/>
                <a:cs typeface="Arial"/>
              </a:rPr>
              <a:t>abo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e	</a:t>
            </a:r>
            <a:r>
              <a:rPr sz="2800" spc="-5" dirty="0">
                <a:latin typeface="Arial"/>
                <a:cs typeface="Arial"/>
              </a:rPr>
              <a:t>ave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ag</a:t>
            </a:r>
            <a:r>
              <a:rPr sz="2800" dirty="0">
                <a:latin typeface="Arial"/>
                <a:cs typeface="Arial"/>
              </a:rPr>
              <a:t>e	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	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oci</a:t>
            </a:r>
            <a:r>
              <a:rPr sz="2800" spc="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	&amp;  </a:t>
            </a:r>
            <a:r>
              <a:rPr sz="2800" spc="-5" dirty="0">
                <a:latin typeface="Arial"/>
                <a:cs typeface="Arial"/>
              </a:rPr>
              <a:t>economic </a:t>
            </a:r>
            <a:r>
              <a:rPr sz="2800" dirty="0">
                <a:latin typeface="Arial"/>
                <a:cs typeface="Arial"/>
              </a:rPr>
              <a:t>measures</a:t>
            </a:r>
            <a:endParaRPr sz="2800">
              <a:latin typeface="Arial"/>
              <a:cs typeface="Arial"/>
            </a:endParaRPr>
          </a:p>
          <a:p>
            <a:pPr marL="621665" marR="5080">
              <a:lnSpc>
                <a:spcPct val="79800"/>
              </a:lnSpc>
              <a:spcBef>
                <a:spcPts val="710"/>
              </a:spcBef>
            </a:pPr>
            <a:r>
              <a:rPr sz="2800" spc="-5" dirty="0">
                <a:latin typeface="Arial"/>
                <a:cs typeface="Arial"/>
              </a:rPr>
              <a:t>Rely on ads, sales person </a:t>
            </a:r>
            <a:r>
              <a:rPr sz="2800" dirty="0">
                <a:latin typeface="Arial"/>
                <a:cs typeface="Arial"/>
              </a:rPr>
              <a:t>&amp; </a:t>
            </a:r>
            <a:r>
              <a:rPr sz="2800" spc="-5" dirty="0">
                <a:latin typeface="Arial"/>
                <a:cs typeface="Arial"/>
              </a:rPr>
              <a:t>contact with early  adopters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65990"/>
            <a:ext cx="7848600" cy="51308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The Consumer </a:t>
            </a:r>
            <a:br>
              <a:rPr lang="en-US" altLang="en-US" sz="4000" dirty="0" smtClean="0"/>
            </a:br>
            <a:r>
              <a:rPr lang="en-US" altLang="en-US" sz="4000" dirty="0" smtClean="0"/>
              <a:t>Decision Process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Need recognition</a:t>
            </a:r>
          </a:p>
          <a:p>
            <a:pPr eaLnBrk="1" hangingPunct="1"/>
            <a:r>
              <a:rPr lang="en-US" altLang="en-US" dirty="0" smtClean="0"/>
              <a:t>Information search</a:t>
            </a:r>
          </a:p>
          <a:p>
            <a:pPr eaLnBrk="1" hangingPunct="1"/>
            <a:r>
              <a:rPr lang="en-US" altLang="en-US" dirty="0" smtClean="0"/>
              <a:t>Evaluation of alternatives</a:t>
            </a:r>
          </a:p>
          <a:p>
            <a:pPr eaLnBrk="1" hangingPunct="1"/>
            <a:r>
              <a:rPr lang="en-US" altLang="en-US" dirty="0" smtClean="0"/>
              <a:t>Purchase</a:t>
            </a:r>
          </a:p>
          <a:p>
            <a:pPr eaLnBrk="1" hangingPunct="1"/>
            <a:r>
              <a:rPr lang="en-US" altLang="en-US" dirty="0" err="1" smtClean="0"/>
              <a:t>Postpurchase</a:t>
            </a:r>
            <a:r>
              <a:rPr lang="en-US" altLang="en-US" dirty="0" smtClean="0"/>
              <a:t> evaluation</a:t>
            </a: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356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2900679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859790"/>
            <a:ext cx="7965440" cy="54267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621665" algn="l"/>
              </a:tabLst>
            </a:pPr>
            <a:r>
              <a:rPr sz="2800" b="1" spc="-5" dirty="0">
                <a:latin typeface="Arial"/>
                <a:cs typeface="Arial"/>
              </a:rPr>
              <a:t>4.	Late Majority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0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Representing about 34 </a:t>
            </a:r>
            <a:r>
              <a:rPr sz="2800" dirty="0">
                <a:latin typeface="Arial"/>
                <a:cs typeface="Arial"/>
              </a:rPr>
              <a:t>% </a:t>
            </a:r>
            <a:r>
              <a:rPr sz="2800" spc="-5" dirty="0">
                <a:latin typeface="Arial"/>
                <a:cs typeface="Arial"/>
              </a:rPr>
              <a:t>of the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</a:t>
            </a:r>
          </a:p>
          <a:p>
            <a:pPr marL="622300" marR="389890" indent="-609600">
              <a:lnSpc>
                <a:spcPct val="100000"/>
              </a:lnSpc>
              <a:spcBef>
                <a:spcPts val="69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Adopt an innovation </a:t>
            </a:r>
            <a:r>
              <a:rPr sz="2800" dirty="0">
                <a:latin typeface="Arial"/>
                <a:cs typeface="Arial"/>
              </a:rPr>
              <a:t>to save </a:t>
            </a:r>
            <a:r>
              <a:rPr sz="2800" spc="-5" dirty="0">
                <a:latin typeface="Arial"/>
                <a:cs typeface="Arial"/>
              </a:rPr>
              <a:t>money or in  </a:t>
            </a:r>
            <a:r>
              <a:rPr sz="2800" dirty="0">
                <a:latin typeface="Arial"/>
                <a:cs typeface="Arial"/>
              </a:rPr>
              <a:t>response to </a:t>
            </a:r>
            <a:r>
              <a:rPr sz="2800" spc="-5" dirty="0">
                <a:latin typeface="Arial"/>
                <a:cs typeface="Arial"/>
              </a:rPr>
              <a:t>social </a:t>
            </a:r>
            <a:r>
              <a:rPr sz="2800" dirty="0">
                <a:latin typeface="Arial"/>
                <a:cs typeface="Arial"/>
              </a:rPr>
              <a:t>pressure </a:t>
            </a:r>
            <a:r>
              <a:rPr sz="2800" spc="-5" dirty="0">
                <a:latin typeface="Arial"/>
                <a:cs typeface="Arial"/>
              </a:rPr>
              <a:t>from their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peers</a:t>
            </a:r>
          </a:p>
          <a:p>
            <a:pPr marL="621665" marR="57785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Rely on </a:t>
            </a:r>
            <a:r>
              <a:rPr sz="2800" dirty="0">
                <a:latin typeface="Arial"/>
                <a:cs typeface="Arial"/>
              </a:rPr>
              <a:t>members </a:t>
            </a:r>
            <a:r>
              <a:rPr sz="2800" spc="-5" dirty="0">
                <a:latin typeface="Arial"/>
                <a:cs typeface="Arial"/>
              </a:rPr>
              <a:t>of the early </a:t>
            </a:r>
            <a:r>
              <a:rPr sz="2800" dirty="0">
                <a:latin typeface="Arial"/>
                <a:cs typeface="Arial"/>
              </a:rPr>
              <a:t>&amp; </a:t>
            </a:r>
            <a:r>
              <a:rPr sz="2800" spc="-5" dirty="0">
                <a:latin typeface="Arial"/>
                <a:cs typeface="Arial"/>
              </a:rPr>
              <a:t>late majorities  as </a:t>
            </a:r>
            <a:r>
              <a:rPr sz="2800" dirty="0">
                <a:latin typeface="Arial"/>
                <a:cs typeface="Arial"/>
              </a:rPr>
              <a:t>source </a:t>
            </a:r>
            <a:r>
              <a:rPr sz="2800" spc="-5" dirty="0">
                <a:latin typeface="Arial"/>
                <a:cs typeface="Arial"/>
              </a:rPr>
              <a:t>of info.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621665" algn="l"/>
              </a:tabLst>
            </a:pPr>
            <a:r>
              <a:rPr sz="2800" b="1" spc="-5" dirty="0">
                <a:latin typeface="Arial"/>
                <a:cs typeface="Arial"/>
              </a:rPr>
              <a:t>5.	Laggards:</a:t>
            </a:r>
            <a:endParaRPr sz="2800" dirty="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0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dirty="0">
                <a:latin typeface="Arial"/>
                <a:cs typeface="Arial"/>
              </a:rPr>
              <a:t>Comprising about </a:t>
            </a:r>
            <a:r>
              <a:rPr sz="2800" spc="-5" dirty="0">
                <a:latin typeface="Arial"/>
                <a:cs typeface="Arial"/>
              </a:rPr>
              <a:t>16 </a:t>
            </a:r>
            <a:r>
              <a:rPr sz="2800" dirty="0">
                <a:latin typeface="Arial"/>
                <a:cs typeface="Arial"/>
              </a:rPr>
              <a:t>% </a:t>
            </a:r>
            <a:r>
              <a:rPr sz="2800" spc="-5" dirty="0">
                <a:latin typeface="Arial"/>
                <a:cs typeface="Arial"/>
              </a:rPr>
              <a:t>of the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</a:t>
            </a:r>
          </a:p>
          <a:p>
            <a:pPr marL="622300" indent="-609600">
              <a:lnSpc>
                <a:spcPct val="100000"/>
              </a:lnSpc>
              <a:spcBef>
                <a:spcPts val="70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Last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adopt an innovation</a:t>
            </a:r>
            <a:endParaRPr sz="2800" dirty="0">
              <a:latin typeface="Arial"/>
              <a:cs typeface="Arial"/>
            </a:endParaRPr>
          </a:p>
          <a:p>
            <a:pPr marL="622300" marR="5080" indent="-609600">
              <a:lnSpc>
                <a:spcPct val="100000"/>
              </a:lnSpc>
              <a:spcBef>
                <a:spcPts val="690"/>
              </a:spcBef>
              <a:buChar char="o"/>
              <a:tabLst>
                <a:tab pos="621665" algn="l"/>
                <a:tab pos="622300" algn="l"/>
              </a:tabLst>
            </a:pPr>
            <a:r>
              <a:rPr sz="2800" spc="-5" dirty="0">
                <a:latin typeface="Arial"/>
                <a:cs typeface="Arial"/>
              </a:rPr>
              <a:t>Older </a:t>
            </a:r>
            <a:r>
              <a:rPr sz="2800" dirty="0">
                <a:latin typeface="Arial"/>
                <a:cs typeface="Arial"/>
              </a:rPr>
              <a:t>&amp; </a:t>
            </a:r>
            <a:r>
              <a:rPr sz="2800" spc="-5" dirty="0">
                <a:latin typeface="Arial"/>
                <a:cs typeface="Arial"/>
              </a:rPr>
              <a:t>usually are at the low end of the social  </a:t>
            </a:r>
            <a:r>
              <a:rPr sz="2800" dirty="0">
                <a:latin typeface="Arial"/>
                <a:cs typeface="Arial"/>
              </a:rPr>
              <a:t>&amp; </a:t>
            </a:r>
            <a:r>
              <a:rPr sz="2800" spc="-5" dirty="0">
                <a:latin typeface="Arial"/>
                <a:cs typeface="Arial"/>
              </a:rPr>
              <a:t>economic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scales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0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Factors That Influence the Buyer’s Decision Process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 smtClean="0"/>
              <a:t>Culture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 smtClean="0"/>
              <a:t>Social class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 smtClean="0"/>
              <a:t>Reference groups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 smtClean="0"/>
              <a:t>Self-image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 smtClean="0"/>
              <a:t>Situational factors</a:t>
            </a: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42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en-US" smtClean="0"/>
              <a:t>Purchasing in Organizations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mtClean="0"/>
              <a:t>Decision-making factors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Economics and logic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Formal buying procedures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Multi-party participation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Buyer-seller relationship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54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Prentice Hall, 2007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Excellence in Business, 3e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Chapter 12 - </a:t>
            </a:r>
            <a:fld id="{9C5BC645-5E09-4E39-A0BD-097F6F7AACE4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Planning Marketing Strategies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Examine current marketing situation</a:t>
            </a:r>
          </a:p>
          <a:p>
            <a:pPr eaLnBrk="1" hangingPunct="1"/>
            <a:r>
              <a:rPr lang="en-US" altLang="en-US" smtClean="0"/>
              <a:t>Assess opportunities and set objectives</a:t>
            </a:r>
          </a:p>
          <a:p>
            <a:pPr eaLnBrk="1" hangingPunct="1"/>
            <a:r>
              <a:rPr lang="en-US" altLang="en-US" smtClean="0"/>
              <a:t>Develop marketing strategies</a:t>
            </a:r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48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0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Examine the Current Marketing Situation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mtClean="0"/>
              <a:t>Reviewing performance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mtClean="0"/>
              <a:t>Evaluating competition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mtClean="0"/>
              <a:t>Examining strengths and weaknesses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mtClean="0"/>
              <a:t>Analyzing the external environment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03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00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Assess Opportunities and Set Objectives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mtClean="0"/>
              <a:t>Market penetration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mtClean="0"/>
              <a:t>New product development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mtClean="0"/>
              <a:t>Geographic expansion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mtClean="0"/>
              <a:t>Diversification</a:t>
            </a: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9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677</Words>
  <Application>Microsoft Office PowerPoint</Application>
  <PresentationFormat>On-screen Show (4:3)</PresentationFormat>
  <Paragraphs>192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Comic Sans MS</vt:lpstr>
      <vt:lpstr>Symbol</vt:lpstr>
      <vt:lpstr>Tahoma</vt:lpstr>
      <vt:lpstr>Times New Roman</vt:lpstr>
      <vt:lpstr>Wingdings</vt:lpstr>
      <vt:lpstr>Office Theme</vt:lpstr>
      <vt:lpstr>Standard</vt:lpstr>
      <vt:lpstr>Default Design</vt:lpstr>
      <vt:lpstr>1_Office Theme</vt:lpstr>
      <vt:lpstr>     Chapter-5 Connecting with customers and Customers satisfaction </vt:lpstr>
      <vt:lpstr>Understanding  Today’s Customers</vt:lpstr>
      <vt:lpstr>Understanding  Today’s Customers</vt:lpstr>
      <vt:lpstr>The Consumer  Decision Process</vt:lpstr>
      <vt:lpstr>Factors That Influence the Buyer’s Decision Process</vt:lpstr>
      <vt:lpstr>Purchasing in Organizations</vt:lpstr>
      <vt:lpstr>Planning Marketing Strategies</vt:lpstr>
      <vt:lpstr>Examine the Current Marketing Situation</vt:lpstr>
      <vt:lpstr>Assess Opportunities and Set Objectives</vt:lpstr>
      <vt:lpstr>Develop the Marketing Strategy</vt:lpstr>
      <vt:lpstr>Segmenting Markets</vt:lpstr>
      <vt:lpstr>Target Market Strategies</vt:lpstr>
      <vt:lpstr>Positioning the Product</vt:lpstr>
      <vt:lpstr>Developing the Marketing Mix</vt:lpstr>
      <vt:lpstr>CUSTOMER LOYALTY</vt:lpstr>
      <vt:lpstr>Loyalty programmes may take form of bonus points, gifts, etc. Some ways to enhance loyalty include:</vt:lpstr>
      <vt:lpstr>                     IMPORTANCE Profit</vt:lpstr>
      <vt:lpstr>PowerPoint Presentation</vt:lpstr>
      <vt:lpstr>MARKETING ACTIVITIES OF BUILDING LOYALTY</vt:lpstr>
      <vt:lpstr>ACTIVITY</vt:lpstr>
      <vt:lpstr>PowerPoint Presentation</vt:lpstr>
      <vt:lpstr>PowerPoint Presentation</vt:lpstr>
      <vt:lpstr>Who is the customer?</vt:lpstr>
      <vt:lpstr>PowerPoint Presentation</vt:lpstr>
      <vt:lpstr>PowerPoint Presentation</vt:lpstr>
      <vt:lpstr>PowerPoint Presentation</vt:lpstr>
      <vt:lpstr>PowerPoint Presentation</vt:lpstr>
      <vt:lpstr>Customer Satisfaction</vt:lpstr>
      <vt:lpstr>Customer satisfaction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Service organizations and customer satisfaction</vt:lpstr>
      <vt:lpstr>Why customers leave?</vt:lpstr>
      <vt:lpstr>Categories of customers:</vt:lpstr>
      <vt:lpstr>Customer Characteristics: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TQM Principles &amp; strategies</dc:title>
  <dc:creator>Hassan Asif</dc:creator>
  <cp:lastModifiedBy>Windows User</cp:lastModifiedBy>
  <cp:revision>26</cp:revision>
  <dcterms:created xsi:type="dcterms:W3CDTF">2018-11-04T11:47:38Z</dcterms:created>
  <dcterms:modified xsi:type="dcterms:W3CDTF">2018-11-11T08:31:13Z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2012-11-11T00:00:00Z</vt:filetime>
  </property>
  <property fmtid="{D5CDD505-2E9C-101B-9397-08002B2CF9AE}" pid="3" name="Creator">
    <vt:lpwstr>Impress</vt:lpwstr>
  </property>
  <property fmtid="{D5CDD505-2E9C-101B-9397-08002B2CF9AE}" pid="4" name="LastSaved">
    <vt:filetime>2018-11-04T00:00:00Z</vt:filetime>
  </property>
</Properties>
</file>