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2" r:id="rId3"/>
    <p:sldMasterId id="2147483694" r:id="rId4"/>
    <p:sldMasterId id="2147483706" r:id="rId5"/>
    <p:sldMasterId id="2147483731" r:id="rId6"/>
    <p:sldMasterId id="2147483737" r:id="rId7"/>
  </p:sldMasterIdLst>
  <p:notesMasterIdLst>
    <p:notesMasterId r:id="rId29"/>
  </p:notesMasterIdLst>
  <p:sldIdLst>
    <p:sldId id="294" r:id="rId8"/>
    <p:sldId id="303" r:id="rId9"/>
    <p:sldId id="304" r:id="rId10"/>
    <p:sldId id="285" r:id="rId11"/>
    <p:sldId id="29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8" r:id="rId24"/>
    <p:sldId id="320" r:id="rId25"/>
    <p:sldId id="290" r:id="rId26"/>
    <p:sldId id="291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08A96-30B2-42AF-BD20-ADF8BA2AABF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6559AE3-5C34-4604-9B8D-AAC2CB50922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Growth</a:t>
          </a:r>
        </a:p>
      </dgm:t>
    </dgm:pt>
    <dgm:pt modelId="{7EF71E5F-A816-469A-99B7-87320E96326C}" type="parTrans" cxnId="{8A236004-605C-4D79-9E45-58F37CAD51CE}">
      <dgm:prSet/>
      <dgm:spPr/>
    </dgm:pt>
    <dgm:pt modelId="{D8420AD3-86F3-4E71-998D-856D3A1D9187}" type="sibTrans" cxnId="{8A236004-605C-4D79-9E45-58F37CAD51CE}">
      <dgm:prSet/>
      <dgm:spPr/>
    </dgm:pt>
    <dgm:pt modelId="{08A4F5A8-DA01-4A7C-8513-3462D573B6D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Maturity</a:t>
          </a:r>
        </a:p>
      </dgm:t>
    </dgm:pt>
    <dgm:pt modelId="{E9D4A089-8CC8-4837-B617-94C826ED569F}" type="parTrans" cxnId="{1D562022-4889-4FCB-A8EE-4F08D8506708}">
      <dgm:prSet/>
      <dgm:spPr/>
    </dgm:pt>
    <dgm:pt modelId="{7A368BDE-0336-43CE-8387-5CAB5DA720A6}" type="sibTrans" cxnId="{1D562022-4889-4FCB-A8EE-4F08D8506708}">
      <dgm:prSet/>
      <dgm:spPr/>
    </dgm:pt>
    <dgm:pt modelId="{EE58A64C-354A-4A46-A2CA-B59FADBCCCC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Decline</a:t>
          </a:r>
        </a:p>
      </dgm:t>
    </dgm:pt>
    <dgm:pt modelId="{2C905C08-D016-49D4-B1B2-4A271A577541}" type="parTrans" cxnId="{24B07A74-9FE6-4FB9-8B07-3E6C80A74978}">
      <dgm:prSet/>
      <dgm:spPr/>
    </dgm:pt>
    <dgm:pt modelId="{F1EAE77F-B025-41A1-BB3B-71A12903E744}" type="sibTrans" cxnId="{24B07A74-9FE6-4FB9-8B07-3E6C80A74978}">
      <dgm:prSet/>
      <dgm:spPr/>
    </dgm:pt>
    <dgm:pt modelId="{60BAEE41-E3F4-4BB6-B0D0-FC066A87034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Introduction</a:t>
          </a:r>
        </a:p>
      </dgm:t>
    </dgm:pt>
    <dgm:pt modelId="{5F2C158F-E851-4E4B-8B22-2C6B3CDBD1F3}" type="parTrans" cxnId="{9F2B8590-481E-4450-AB2E-141305CAE335}">
      <dgm:prSet/>
      <dgm:spPr/>
    </dgm:pt>
    <dgm:pt modelId="{DFE63AC7-9C5A-462B-8032-63FC5E538181}" type="sibTrans" cxnId="{9F2B8590-481E-4450-AB2E-141305CAE335}">
      <dgm:prSet/>
      <dgm:spPr/>
    </dgm:pt>
    <dgm:pt modelId="{9A725F23-71B8-4DC7-B2AF-ACC7CC3D9AA2}" type="pres">
      <dgm:prSet presAssocID="{16608A96-30B2-42AF-BD20-ADF8BA2AABF6}" presName="cycle" presStyleCnt="0">
        <dgm:presLayoutVars>
          <dgm:dir/>
          <dgm:resizeHandles val="exact"/>
        </dgm:presLayoutVars>
      </dgm:prSet>
      <dgm:spPr/>
    </dgm:pt>
    <dgm:pt modelId="{5DC9B6B1-B999-405F-8E87-6E43E5E7343F}" type="pres">
      <dgm:prSet presAssocID="{36559AE3-5C34-4604-9B8D-AAC2CB509226}" presName="dummy" presStyleCnt="0"/>
      <dgm:spPr/>
    </dgm:pt>
    <dgm:pt modelId="{786BF290-8485-4912-833A-2F89C1E5732B}" type="pres">
      <dgm:prSet presAssocID="{36559AE3-5C34-4604-9B8D-AAC2CB50922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C75AB-CF09-41E3-9A36-4D5CEB84AE88}" type="pres">
      <dgm:prSet presAssocID="{D8420AD3-86F3-4E71-998D-856D3A1D9187}" presName="sibTrans" presStyleLbl="node1" presStyleIdx="0" presStyleCnt="4"/>
      <dgm:spPr/>
    </dgm:pt>
    <dgm:pt modelId="{C0791417-E505-4AD7-BC63-E0FC262461DD}" type="pres">
      <dgm:prSet presAssocID="{08A4F5A8-DA01-4A7C-8513-3462D573B6D8}" presName="dummy" presStyleCnt="0"/>
      <dgm:spPr/>
    </dgm:pt>
    <dgm:pt modelId="{9D91D360-50E3-40F4-A1CF-DAB6CB87BE4A}" type="pres">
      <dgm:prSet presAssocID="{08A4F5A8-DA01-4A7C-8513-3462D573B6D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BD8F9-19E5-47F7-BC81-5EA3A914FE32}" type="pres">
      <dgm:prSet presAssocID="{7A368BDE-0336-43CE-8387-5CAB5DA720A6}" presName="sibTrans" presStyleLbl="node1" presStyleIdx="1" presStyleCnt="4"/>
      <dgm:spPr/>
    </dgm:pt>
    <dgm:pt modelId="{B99E784D-BEA0-4DAE-82F9-6AE62E83C752}" type="pres">
      <dgm:prSet presAssocID="{EE58A64C-354A-4A46-A2CA-B59FADBCCCC7}" presName="dummy" presStyleCnt="0"/>
      <dgm:spPr/>
    </dgm:pt>
    <dgm:pt modelId="{3DA0EE51-DFC7-459A-B201-EB119BDB949F}" type="pres">
      <dgm:prSet presAssocID="{EE58A64C-354A-4A46-A2CA-B59FADBCCCC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A3453-6658-4DE6-B77B-23DD103AA368}" type="pres">
      <dgm:prSet presAssocID="{F1EAE77F-B025-41A1-BB3B-71A12903E744}" presName="sibTrans" presStyleLbl="node1" presStyleIdx="2" presStyleCnt="4"/>
      <dgm:spPr/>
    </dgm:pt>
    <dgm:pt modelId="{80DDB772-E0A9-4AFE-AF86-226FE12AB3FE}" type="pres">
      <dgm:prSet presAssocID="{60BAEE41-E3F4-4BB6-B0D0-FC066A870344}" presName="dummy" presStyleCnt="0"/>
      <dgm:spPr/>
    </dgm:pt>
    <dgm:pt modelId="{F6DB5145-2C40-4D24-97B3-28ABC0D99C12}" type="pres">
      <dgm:prSet presAssocID="{60BAEE41-E3F4-4BB6-B0D0-FC066A870344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7219E-26DA-4CD0-8F6B-20C495914DB1}" type="pres">
      <dgm:prSet presAssocID="{DFE63AC7-9C5A-462B-8032-63FC5E538181}" presName="sibTrans" presStyleLbl="node1" presStyleIdx="3" presStyleCnt="4"/>
      <dgm:spPr/>
    </dgm:pt>
  </dgm:ptLst>
  <dgm:cxnLst>
    <dgm:cxn modelId="{D0817F4A-E992-409B-B6F9-DB7DD9EB9DC7}" type="presOf" srcId="{36559AE3-5C34-4604-9B8D-AAC2CB509226}" destId="{786BF290-8485-4912-833A-2F89C1E5732B}" srcOrd="0" destOrd="0" presId="urn:microsoft.com/office/officeart/2005/8/layout/cycle1"/>
    <dgm:cxn modelId="{13F22BB4-1B3B-4836-9CF0-7D9207B58143}" type="presOf" srcId="{D8420AD3-86F3-4E71-998D-856D3A1D9187}" destId="{B24C75AB-CF09-41E3-9A36-4D5CEB84AE88}" srcOrd="0" destOrd="0" presId="urn:microsoft.com/office/officeart/2005/8/layout/cycle1"/>
    <dgm:cxn modelId="{8A236004-605C-4D79-9E45-58F37CAD51CE}" srcId="{16608A96-30B2-42AF-BD20-ADF8BA2AABF6}" destId="{36559AE3-5C34-4604-9B8D-AAC2CB509226}" srcOrd="0" destOrd="0" parTransId="{7EF71E5F-A816-469A-99B7-87320E96326C}" sibTransId="{D8420AD3-86F3-4E71-998D-856D3A1D9187}"/>
    <dgm:cxn modelId="{7950491F-9E66-469B-8A76-76A4694CCBEC}" type="presOf" srcId="{08A4F5A8-DA01-4A7C-8513-3462D573B6D8}" destId="{9D91D360-50E3-40F4-A1CF-DAB6CB87BE4A}" srcOrd="0" destOrd="0" presId="urn:microsoft.com/office/officeart/2005/8/layout/cycle1"/>
    <dgm:cxn modelId="{461EFF67-B970-4C14-A29B-A943F29B84E1}" type="presOf" srcId="{60BAEE41-E3F4-4BB6-B0D0-FC066A870344}" destId="{F6DB5145-2C40-4D24-97B3-28ABC0D99C12}" srcOrd="0" destOrd="0" presId="urn:microsoft.com/office/officeart/2005/8/layout/cycle1"/>
    <dgm:cxn modelId="{EFFACD5B-D16C-472F-82F6-6F6BA23E8574}" type="presOf" srcId="{16608A96-30B2-42AF-BD20-ADF8BA2AABF6}" destId="{9A725F23-71B8-4DC7-B2AF-ACC7CC3D9AA2}" srcOrd="0" destOrd="0" presId="urn:microsoft.com/office/officeart/2005/8/layout/cycle1"/>
    <dgm:cxn modelId="{26FFA290-65F5-4911-99F9-07C6A4A9EB7E}" type="presOf" srcId="{EE58A64C-354A-4A46-A2CA-B59FADBCCCC7}" destId="{3DA0EE51-DFC7-459A-B201-EB119BDB949F}" srcOrd="0" destOrd="0" presId="urn:microsoft.com/office/officeart/2005/8/layout/cycle1"/>
    <dgm:cxn modelId="{9F2B8590-481E-4450-AB2E-141305CAE335}" srcId="{16608A96-30B2-42AF-BD20-ADF8BA2AABF6}" destId="{60BAEE41-E3F4-4BB6-B0D0-FC066A870344}" srcOrd="3" destOrd="0" parTransId="{5F2C158F-E851-4E4B-8B22-2C6B3CDBD1F3}" sibTransId="{DFE63AC7-9C5A-462B-8032-63FC5E538181}"/>
    <dgm:cxn modelId="{435B286A-3317-408F-8F8F-F2C29945E709}" type="presOf" srcId="{F1EAE77F-B025-41A1-BB3B-71A12903E744}" destId="{A58A3453-6658-4DE6-B77B-23DD103AA368}" srcOrd="0" destOrd="0" presId="urn:microsoft.com/office/officeart/2005/8/layout/cycle1"/>
    <dgm:cxn modelId="{A89AD9C8-382F-4D2C-9176-03D6DE3134EE}" type="presOf" srcId="{DFE63AC7-9C5A-462B-8032-63FC5E538181}" destId="{DB67219E-26DA-4CD0-8F6B-20C495914DB1}" srcOrd="0" destOrd="0" presId="urn:microsoft.com/office/officeart/2005/8/layout/cycle1"/>
    <dgm:cxn modelId="{6AC8C5AA-6633-4C44-B569-831AEA97D700}" type="presOf" srcId="{7A368BDE-0336-43CE-8387-5CAB5DA720A6}" destId="{891BD8F9-19E5-47F7-BC81-5EA3A914FE32}" srcOrd="0" destOrd="0" presId="urn:microsoft.com/office/officeart/2005/8/layout/cycle1"/>
    <dgm:cxn modelId="{24B07A74-9FE6-4FB9-8B07-3E6C80A74978}" srcId="{16608A96-30B2-42AF-BD20-ADF8BA2AABF6}" destId="{EE58A64C-354A-4A46-A2CA-B59FADBCCCC7}" srcOrd="2" destOrd="0" parTransId="{2C905C08-D016-49D4-B1B2-4A271A577541}" sibTransId="{F1EAE77F-B025-41A1-BB3B-71A12903E744}"/>
    <dgm:cxn modelId="{1D562022-4889-4FCB-A8EE-4F08D8506708}" srcId="{16608A96-30B2-42AF-BD20-ADF8BA2AABF6}" destId="{08A4F5A8-DA01-4A7C-8513-3462D573B6D8}" srcOrd="1" destOrd="0" parTransId="{E9D4A089-8CC8-4837-B617-94C826ED569F}" sibTransId="{7A368BDE-0336-43CE-8387-5CAB5DA720A6}"/>
    <dgm:cxn modelId="{E58A163C-5DB9-4363-8DF3-3025ABBD9C20}" type="presParOf" srcId="{9A725F23-71B8-4DC7-B2AF-ACC7CC3D9AA2}" destId="{5DC9B6B1-B999-405F-8E87-6E43E5E7343F}" srcOrd="0" destOrd="0" presId="urn:microsoft.com/office/officeart/2005/8/layout/cycle1"/>
    <dgm:cxn modelId="{4979C6B9-FA87-4F4A-8D86-C95468FAC966}" type="presParOf" srcId="{9A725F23-71B8-4DC7-B2AF-ACC7CC3D9AA2}" destId="{786BF290-8485-4912-833A-2F89C1E5732B}" srcOrd="1" destOrd="0" presId="urn:microsoft.com/office/officeart/2005/8/layout/cycle1"/>
    <dgm:cxn modelId="{E18B5810-EC65-4CF0-9B80-B057AEE260DC}" type="presParOf" srcId="{9A725F23-71B8-4DC7-B2AF-ACC7CC3D9AA2}" destId="{B24C75AB-CF09-41E3-9A36-4D5CEB84AE88}" srcOrd="2" destOrd="0" presId="urn:microsoft.com/office/officeart/2005/8/layout/cycle1"/>
    <dgm:cxn modelId="{41FF4226-2AEF-4127-B1F3-42A9B0A1BDB1}" type="presParOf" srcId="{9A725F23-71B8-4DC7-B2AF-ACC7CC3D9AA2}" destId="{C0791417-E505-4AD7-BC63-E0FC262461DD}" srcOrd="3" destOrd="0" presId="urn:microsoft.com/office/officeart/2005/8/layout/cycle1"/>
    <dgm:cxn modelId="{D889868D-706F-4903-9139-54F86BE9935B}" type="presParOf" srcId="{9A725F23-71B8-4DC7-B2AF-ACC7CC3D9AA2}" destId="{9D91D360-50E3-40F4-A1CF-DAB6CB87BE4A}" srcOrd="4" destOrd="0" presId="urn:microsoft.com/office/officeart/2005/8/layout/cycle1"/>
    <dgm:cxn modelId="{86F27E42-3CC2-4219-A879-C3252623AAB0}" type="presParOf" srcId="{9A725F23-71B8-4DC7-B2AF-ACC7CC3D9AA2}" destId="{891BD8F9-19E5-47F7-BC81-5EA3A914FE32}" srcOrd="5" destOrd="0" presId="urn:microsoft.com/office/officeart/2005/8/layout/cycle1"/>
    <dgm:cxn modelId="{144C30E7-94AA-4F58-8F96-5F3EE91C695A}" type="presParOf" srcId="{9A725F23-71B8-4DC7-B2AF-ACC7CC3D9AA2}" destId="{B99E784D-BEA0-4DAE-82F9-6AE62E83C752}" srcOrd="6" destOrd="0" presId="urn:microsoft.com/office/officeart/2005/8/layout/cycle1"/>
    <dgm:cxn modelId="{65A2EF16-335B-43B7-8D4E-2236716A30AC}" type="presParOf" srcId="{9A725F23-71B8-4DC7-B2AF-ACC7CC3D9AA2}" destId="{3DA0EE51-DFC7-459A-B201-EB119BDB949F}" srcOrd="7" destOrd="0" presId="urn:microsoft.com/office/officeart/2005/8/layout/cycle1"/>
    <dgm:cxn modelId="{19782ACB-1047-4202-8D83-84D2A90266A3}" type="presParOf" srcId="{9A725F23-71B8-4DC7-B2AF-ACC7CC3D9AA2}" destId="{A58A3453-6658-4DE6-B77B-23DD103AA368}" srcOrd="8" destOrd="0" presId="urn:microsoft.com/office/officeart/2005/8/layout/cycle1"/>
    <dgm:cxn modelId="{277EC713-6ECD-4484-9CD3-01C352CA8509}" type="presParOf" srcId="{9A725F23-71B8-4DC7-B2AF-ACC7CC3D9AA2}" destId="{80DDB772-E0A9-4AFE-AF86-226FE12AB3FE}" srcOrd="9" destOrd="0" presId="urn:microsoft.com/office/officeart/2005/8/layout/cycle1"/>
    <dgm:cxn modelId="{3AD673C1-CC24-4F95-9440-0713403068D9}" type="presParOf" srcId="{9A725F23-71B8-4DC7-B2AF-ACC7CC3D9AA2}" destId="{F6DB5145-2C40-4D24-97B3-28ABC0D99C12}" srcOrd="10" destOrd="0" presId="urn:microsoft.com/office/officeart/2005/8/layout/cycle1"/>
    <dgm:cxn modelId="{6A9D5B91-AFDE-4A27-AB56-77917CFB4E7C}" type="presParOf" srcId="{9A725F23-71B8-4DC7-B2AF-ACC7CC3D9AA2}" destId="{DB67219E-26DA-4CD0-8F6B-20C495914DB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BF290-8485-4912-833A-2F89C1E5732B}">
      <dsp:nvSpPr>
        <dsp:cNvPr id="0" name=""/>
        <dsp:cNvSpPr/>
      </dsp:nvSpPr>
      <dsp:spPr>
        <a:xfrm>
          <a:off x="4645602" y="81550"/>
          <a:ext cx="1297409" cy="129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Growth</a:t>
          </a:r>
        </a:p>
      </dsp:txBody>
      <dsp:txXfrm>
        <a:off x="4645602" y="81550"/>
        <a:ext cx="1297409" cy="1297409"/>
      </dsp:txXfrm>
    </dsp:sp>
    <dsp:sp modelId="{B24C75AB-CF09-41E3-9A36-4D5CEB84AE88}">
      <dsp:nvSpPr>
        <dsp:cNvPr id="0" name=""/>
        <dsp:cNvSpPr/>
      </dsp:nvSpPr>
      <dsp:spPr>
        <a:xfrm>
          <a:off x="2356610" y="-827"/>
          <a:ext cx="3668779" cy="3668779"/>
        </a:xfrm>
        <a:prstGeom prst="circularArrow">
          <a:avLst>
            <a:gd name="adj1" fmla="val 6896"/>
            <a:gd name="adj2" fmla="val 464862"/>
            <a:gd name="adj3" fmla="val 551479"/>
            <a:gd name="adj4" fmla="val 2058365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1D360-50E3-40F4-A1CF-DAB6CB87BE4A}">
      <dsp:nvSpPr>
        <dsp:cNvPr id="0" name=""/>
        <dsp:cNvSpPr/>
      </dsp:nvSpPr>
      <dsp:spPr>
        <a:xfrm>
          <a:off x="4645602" y="2288165"/>
          <a:ext cx="1297409" cy="129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Maturity</a:t>
          </a:r>
        </a:p>
      </dsp:txBody>
      <dsp:txXfrm>
        <a:off x="4645602" y="2288165"/>
        <a:ext cx="1297409" cy="1297409"/>
      </dsp:txXfrm>
    </dsp:sp>
    <dsp:sp modelId="{891BD8F9-19E5-47F7-BC81-5EA3A914FE32}">
      <dsp:nvSpPr>
        <dsp:cNvPr id="0" name=""/>
        <dsp:cNvSpPr/>
      </dsp:nvSpPr>
      <dsp:spPr>
        <a:xfrm>
          <a:off x="2356610" y="-827"/>
          <a:ext cx="3668779" cy="3668779"/>
        </a:xfrm>
        <a:prstGeom prst="circularArrow">
          <a:avLst>
            <a:gd name="adj1" fmla="val 6896"/>
            <a:gd name="adj2" fmla="val 464862"/>
            <a:gd name="adj3" fmla="val 5951479"/>
            <a:gd name="adj4" fmla="val 438365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E51-DFC7-459A-B201-EB119BDB949F}">
      <dsp:nvSpPr>
        <dsp:cNvPr id="0" name=""/>
        <dsp:cNvSpPr/>
      </dsp:nvSpPr>
      <dsp:spPr>
        <a:xfrm>
          <a:off x="2438988" y="2288165"/>
          <a:ext cx="1297409" cy="129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Decline</a:t>
          </a:r>
        </a:p>
      </dsp:txBody>
      <dsp:txXfrm>
        <a:off x="2438988" y="2288165"/>
        <a:ext cx="1297409" cy="1297409"/>
      </dsp:txXfrm>
    </dsp:sp>
    <dsp:sp modelId="{A58A3453-6658-4DE6-B77B-23DD103AA368}">
      <dsp:nvSpPr>
        <dsp:cNvPr id="0" name=""/>
        <dsp:cNvSpPr/>
      </dsp:nvSpPr>
      <dsp:spPr>
        <a:xfrm>
          <a:off x="2356610" y="-827"/>
          <a:ext cx="3668779" cy="3668779"/>
        </a:xfrm>
        <a:prstGeom prst="circularArrow">
          <a:avLst>
            <a:gd name="adj1" fmla="val 6896"/>
            <a:gd name="adj2" fmla="val 464862"/>
            <a:gd name="adj3" fmla="val 11351479"/>
            <a:gd name="adj4" fmla="val 978365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B5145-2C40-4D24-97B3-28ABC0D99C12}">
      <dsp:nvSpPr>
        <dsp:cNvPr id="0" name=""/>
        <dsp:cNvSpPr/>
      </dsp:nvSpPr>
      <dsp:spPr>
        <a:xfrm>
          <a:off x="2438988" y="81550"/>
          <a:ext cx="1297409" cy="129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Introduction</a:t>
          </a:r>
        </a:p>
      </dsp:txBody>
      <dsp:txXfrm>
        <a:off x="2438988" y="81550"/>
        <a:ext cx="1297409" cy="1297409"/>
      </dsp:txXfrm>
    </dsp:sp>
    <dsp:sp modelId="{DB67219E-26DA-4CD0-8F6B-20C495914DB1}">
      <dsp:nvSpPr>
        <dsp:cNvPr id="0" name=""/>
        <dsp:cNvSpPr/>
      </dsp:nvSpPr>
      <dsp:spPr>
        <a:xfrm>
          <a:off x="2356610" y="-827"/>
          <a:ext cx="3668779" cy="3668779"/>
        </a:xfrm>
        <a:prstGeom prst="circularArrow">
          <a:avLst>
            <a:gd name="adj1" fmla="val 6896"/>
            <a:gd name="adj2" fmla="val 464862"/>
            <a:gd name="adj3" fmla="val 16751479"/>
            <a:gd name="adj4" fmla="val 15183659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21D2-D59C-450C-90C5-C387584A66A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DA7BC-0F1E-46AD-9924-4F1CA9BF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E0349-9C79-4E4E-A9D9-79A5E3E530E4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420D-0B02-46FE-B55F-802EE6FDB8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331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AABA-4368-457F-A3EE-DED11950EFCA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0A6D7-3EC7-4276-9D5A-FBCABB5117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70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D37C-6277-4EF9-8EFD-5CA4CA859844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D9759-4EA1-47F0-A909-5F5FC9A57B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98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2827" y="254001"/>
            <a:ext cx="11430000" cy="65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 i="1">
                <a:solidFill>
                  <a:srgbClr val="000090"/>
                </a:solidFill>
                <a:latin typeface="Arial"/>
                <a:cs typeface="Arial"/>
              </a:defRPr>
            </a:lvl1pPr>
            <a:lvl2pPr>
              <a:defRPr b="1" i="1">
                <a:latin typeface="Arial"/>
                <a:cs typeface="Arial"/>
              </a:defRPr>
            </a:lvl2pPr>
            <a:lvl3pPr>
              <a:defRPr b="1" i="1">
                <a:latin typeface="Arial"/>
                <a:cs typeface="Arial"/>
              </a:defRPr>
            </a:lvl3pPr>
            <a:lvl4pPr>
              <a:defRPr b="1" i="1">
                <a:latin typeface="Arial"/>
                <a:cs typeface="Arial"/>
              </a:defRPr>
            </a:lvl4pPr>
            <a:lvl5pPr>
              <a:defRPr b="1" i="1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24029" y="819699"/>
            <a:ext cx="114300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Arial"/>
                <a:cs typeface="Arial"/>
              </a:defRPr>
            </a:lvl1pPr>
            <a:lvl2pPr>
              <a:lnSpc>
                <a:spcPct val="15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150000"/>
              </a:lnSpc>
              <a:defRPr sz="1800">
                <a:latin typeface="Arial"/>
                <a:cs typeface="Arial"/>
              </a:defRPr>
            </a:lvl3pPr>
            <a:lvl4pPr>
              <a:lnSpc>
                <a:spcPct val="150000"/>
              </a:lnSpc>
              <a:defRPr sz="1800">
                <a:latin typeface="Arial"/>
                <a:cs typeface="Arial"/>
              </a:defRPr>
            </a:lvl4pPr>
            <a:lvl5pPr>
              <a:lnSpc>
                <a:spcPct val="150000"/>
              </a:lnSpc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5234" y="767184"/>
            <a:ext cx="114300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8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r: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2827" y="254001"/>
            <a:ext cx="11430000" cy="65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 i="1">
                <a:solidFill>
                  <a:srgbClr val="000090"/>
                </a:solidFill>
                <a:latin typeface="Arial"/>
                <a:cs typeface="Arial"/>
              </a:defRPr>
            </a:lvl1pPr>
            <a:lvl2pPr>
              <a:defRPr b="1" i="1">
                <a:latin typeface="Arial"/>
                <a:cs typeface="Arial"/>
              </a:defRPr>
            </a:lvl2pPr>
            <a:lvl3pPr>
              <a:defRPr b="1" i="1">
                <a:latin typeface="Arial"/>
                <a:cs typeface="Arial"/>
              </a:defRPr>
            </a:lvl3pPr>
            <a:lvl4pPr>
              <a:defRPr b="1" i="1">
                <a:latin typeface="Arial"/>
                <a:cs typeface="Arial"/>
              </a:defRPr>
            </a:lvl4pPr>
            <a:lvl5pPr>
              <a:defRPr b="1" i="1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324030" y="819699"/>
            <a:ext cx="56322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Arial"/>
                <a:cs typeface="Arial"/>
              </a:defRPr>
            </a:lvl1pPr>
            <a:lvl2pPr>
              <a:lnSpc>
                <a:spcPct val="20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200000"/>
              </a:lnSpc>
              <a:defRPr sz="1800">
                <a:latin typeface="Arial"/>
                <a:cs typeface="Arial"/>
              </a:defRPr>
            </a:lvl3pPr>
            <a:lvl4pPr>
              <a:lnSpc>
                <a:spcPct val="200000"/>
              </a:lnSpc>
              <a:defRPr sz="1800">
                <a:latin typeface="Arial"/>
                <a:cs typeface="Arial"/>
              </a:defRPr>
            </a:lvl4pPr>
            <a:lvl5pPr>
              <a:lnSpc>
                <a:spcPct val="200000"/>
              </a:lnSpc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5234" y="767184"/>
            <a:ext cx="114300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8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E9DD38-9A99-493D-81A2-DF19E3D6F426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F662C0-93AB-4967-9DC9-A88804E2A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4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C203-B429-458B-9FDF-4DD215E5B371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8585-DAA4-4C15-BF53-71BBBECF1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7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B727-1F13-4854-8915-1C65113CCA14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919096C-2E62-4A6D-8936-5701AC1FE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4C001A-2A53-43AC-BF12-856247DC7879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C7C2-D1AA-4AA3-BC5D-FC835D885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090FF0-7FEC-4C9D-9AB4-EE6F16914905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E002-EA4C-46D1-B75D-EC07F0A02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317-7233-497F-A4D2-D3FDA6839280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7CE9-C6ED-4CF4-8EE2-2C7CB3768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5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1A65-6CC0-4F13-A79B-AAA3947D20FA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40FB5-6436-4756-9181-9DCFD6014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361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D9C9-22F7-492C-9E7A-A145EF8C22B2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A98952-83FC-41FA-9592-5ACFC69DF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37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8202-C35C-4402-922B-BAF8A0F49DCE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542B-CE49-4B4F-AE05-21A077509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06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D1D5D5-DC92-47F3-9EA6-5C120AF35B41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9EC057D-4439-419D-BF78-CB6CB54C4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370E-C84E-4070-9C03-8778009323FF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649-83A7-4062-BAEB-CDEFE9C60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938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FB9D-DAC7-4378-8717-C52530837149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49F2-275B-447F-864C-2CBDEF61B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13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AB1216B-FEEA-4E96-9938-159CB4877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4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F3332122-FCDE-4505-A99E-A50C76098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30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21579877-916C-4798-8D7F-E836410D3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34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19CF8-5052-4DD5-A0E8-FF316361F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73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9FB9758E-063C-490D-A538-C117CA7D0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19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423B96-60BD-4648-857D-C4FA79F51553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B054-9042-4EAF-9993-A7BEA77CA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6858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BF54942F-189F-48EE-9849-605439AA6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369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DDBC94-1632-4F5D-938A-2CC9831C8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56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9F053518-CB4E-43ED-B839-F1904E7177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</p:spTree>
    <p:extLst>
      <p:ext uri="{BB962C8B-B14F-4D97-AF65-F5344CB8AC3E}">
        <p14:creationId xmlns:p14="http://schemas.microsoft.com/office/powerpoint/2010/main" val="1272527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93D5EF02-2D52-4E04-9DE3-845FE7B402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</p:spTree>
    <p:extLst>
      <p:ext uri="{BB962C8B-B14F-4D97-AF65-F5344CB8AC3E}">
        <p14:creationId xmlns:p14="http://schemas.microsoft.com/office/powerpoint/2010/main" val="3485647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E935-7D5D-4ADA-A1C6-0B09F485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199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5F93D66B-C39D-4B20-82FF-3775C03FE3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</p:spTree>
    <p:extLst>
      <p:ext uri="{BB962C8B-B14F-4D97-AF65-F5344CB8AC3E}">
        <p14:creationId xmlns:p14="http://schemas.microsoft.com/office/powerpoint/2010/main" val="191963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6E33-B3A6-4E58-94ED-86CD76467425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EBD4-2D9A-4C8F-9BEA-9DA016957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180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9038-E157-4458-B828-B4B60D9F9189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86A7-82D2-4950-9E9B-098E0A05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03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C06B-4957-4A3A-899C-B552BCBD4CB4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6DEF-DA9A-48F9-87FF-FA553FD4A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357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9409-F174-4063-AA32-C713143EA7E0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A20B-3C50-4077-9AD4-AA3B59BC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C2F3-710F-4C4F-B672-087AC72E54BE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2F62-F1AF-4690-A05E-35BE63A82B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83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4BE8-6F5B-4A1C-A6D3-5EFFE28EAF94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6DE8-AC42-4D67-8EE1-695FBD491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4376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953A-B835-46E4-B588-0822EBFB0DE2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642-35AD-44E7-ADBA-B70AE922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318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6EEC-2028-47B9-9888-687D82FB8B8A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E3E3-D549-4613-AB8D-D9E1EFAB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399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6284-C58E-4702-9D95-46A5049F6D57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E1CE-6544-4ECF-8568-252C796C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282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4F05-2F79-4738-BC5B-8A9F1EB24260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997A-CD37-4B34-A9DB-E97CE96D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928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4EFE-3E4A-45C9-8020-3E4A646386F9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85EB-FED3-4BD5-A6EA-EF6A8EF2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275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5CE-7EDB-4051-8E36-B82E331D096F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AA4E-F089-4774-BB7C-6EFFB1E6F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908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3731-A5F6-47E4-A746-EA93E8634BA3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2ED5AC-E91F-4AFA-AE58-1D2C8B92109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5406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20DF06-5396-440B-95D7-A6B152F28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26241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6495" y="255855"/>
            <a:ext cx="94790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9600" y="4769002"/>
            <a:ext cx="1097280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413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13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4E9DAE-385E-48EC-BF00-0C149FAC5B98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6520D-E6CA-4AE7-A605-7DBC391AD6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4303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3434" y="2034363"/>
            <a:ext cx="50004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407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914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6400" y="914400"/>
            <a:ext cx="11379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991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438401" y="333756"/>
            <a:ext cx="754075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6295" y="461594"/>
            <a:ext cx="643940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461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998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105407" y="6095"/>
            <a:ext cx="524052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5455920" y="6095"/>
            <a:ext cx="2720848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441185" y="6095"/>
            <a:ext cx="1233423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7784593" y="6095"/>
            <a:ext cx="1097279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7991855" y="6095"/>
            <a:ext cx="3295903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4533392" y="722377"/>
            <a:ext cx="3173984" cy="850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3434" y="1561845"/>
            <a:ext cx="513249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347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749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70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10B3-185C-46DC-876E-0F0D63397003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8E25-F016-4E79-833A-DFDEC8C225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231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ED934-F11B-42B4-BB8A-9FDC9761EBE9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7C1E-0216-44DB-A32B-EA2C214EC0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1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50BB2-58C4-4D4A-8D26-3A9748B5B11F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8B16-9882-465A-ABF9-E1C9CA0329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E2B1FC-5163-436F-8A4F-D057E6FA13B6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3899-9196-4885-8EC1-7381FD9F03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3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C14CEA6-072C-4C30-9285-12257C685DB5}" type="datetimeFigureOut">
              <a:rPr lang="en-GB"/>
              <a:pPr>
                <a:defRPr/>
              </a:pPr>
              <a:t>11/11/2018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B7DA7833-5E32-43F6-BBFC-FF105FBAC9A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78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9799"/>
            <a:ext cx="121920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835" y="6146800"/>
            <a:ext cx="3454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6D010-5EE6-4EAC-AD21-6026E634E11B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5A962F-5058-4D1B-B690-EFDFB0BEA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11/5/2015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WEEK 04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0D27B467-D7D4-4279-8F2A-6C635674A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4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15C407-EE6D-48F5-BAD1-750658626FBE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54CD06-867A-415C-BBBB-4CA6AED02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0972801" y="6497639"/>
            <a:ext cx="1079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900" b="1"/>
              <a:t>12-</a:t>
            </a:r>
            <a:fld id="{7884E003-5B9D-48E1-A76E-EC40FEBA1F7C}" type="slidenum">
              <a:rPr lang="en-US" altLang="en-US" sz="900" b="1"/>
              <a:pPr algn="r">
                <a:defRPr/>
              </a:pPr>
              <a:t>‹#›</a:t>
            </a:fld>
            <a:endParaRPr lang="en-US" altLang="en-US" sz="900" b="1"/>
          </a:p>
        </p:txBody>
      </p:sp>
    </p:spTree>
    <p:extLst>
      <p:ext uri="{BB962C8B-B14F-4D97-AF65-F5344CB8AC3E}">
        <p14:creationId xmlns:p14="http://schemas.microsoft.com/office/powerpoint/2010/main" val="29797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9005" y="461594"/>
            <a:ext cx="861398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788" y="1313435"/>
            <a:ext cx="103564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27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255" y="191466"/>
            <a:ext cx="105254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86" y="1379246"/>
            <a:ext cx="5461847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88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50" y="2062163"/>
            <a:ext cx="8001000" cy="1549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025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5025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025" b="1" dirty="0" smtClean="0">
                <a:solidFill>
                  <a:schemeClr val="accent6">
                    <a:lumMod val="50000"/>
                  </a:schemeClr>
                </a:solidFill>
              </a:rPr>
              <a:t>Chapter-4</a:t>
            </a:r>
            <a:r>
              <a:rPr lang="en-US" sz="5025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025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025" b="1" dirty="0" smtClean="0">
                <a:solidFill>
                  <a:schemeClr val="accent6">
                    <a:lumMod val="50000"/>
                  </a:schemeClr>
                </a:solidFill>
              </a:rPr>
              <a:t>Product Life Cycle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429000"/>
            <a:ext cx="6858000" cy="1481138"/>
          </a:xfrm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Dr.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Mohsin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Uddin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Department of Accounting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Faculty of Economics and Administrative Sciences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Ishik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University, Erbil 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57250"/>
            <a:ext cx="1143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8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257175"/>
            <a:ext cx="8896350" cy="104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740" y="412445"/>
            <a:ext cx="8181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</a:rPr>
              <a:t>PLC </a:t>
            </a:r>
            <a:r>
              <a:rPr sz="4000" b="1" spc="-10" dirty="0">
                <a:solidFill>
                  <a:srgbClr val="FFFFFF"/>
                </a:solidFill>
              </a:rPr>
              <a:t>Concept </a:t>
            </a:r>
            <a:r>
              <a:rPr sz="4000" b="1" spc="-5" dirty="0">
                <a:solidFill>
                  <a:srgbClr val="FFFFFF"/>
                </a:solidFill>
              </a:rPr>
              <a:t>is Based on </a:t>
            </a:r>
            <a:r>
              <a:rPr sz="4000" b="1" spc="-15" dirty="0">
                <a:solidFill>
                  <a:srgbClr val="FFFFFF"/>
                </a:solidFill>
              </a:rPr>
              <a:t>Four</a:t>
            </a:r>
            <a:r>
              <a:rPr sz="4000" b="1" spc="30" dirty="0">
                <a:solidFill>
                  <a:srgbClr val="FFFFFF"/>
                </a:solidFill>
              </a:rPr>
              <a:t> </a:t>
            </a:r>
            <a:r>
              <a:rPr sz="4000" b="1" spc="-15" dirty="0" smtClean="0">
                <a:solidFill>
                  <a:srgbClr val="FFFFFF"/>
                </a:solidFill>
              </a:rPr>
              <a:t>Premises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2028825" y="1638300"/>
            <a:ext cx="3943350" cy="196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6857" y="2371471"/>
            <a:ext cx="16954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marR="5080" lvl="0" indent="-2667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0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limited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7425" y="4076700"/>
            <a:ext cx="4248150" cy="1962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0741" y="4505325"/>
            <a:ext cx="284861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sales pass</a:t>
            </a:r>
            <a:r>
              <a:rPr kumimoji="0" sz="2000" b="1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  distinct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with 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marketing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implications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4625" y="1562100"/>
            <a:ext cx="3943350" cy="1885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391" y="2104467"/>
            <a:ext cx="24396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indent="-5270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Profits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 vary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 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cycle.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24625" y="4000500"/>
            <a:ext cx="3943350" cy="2038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4464" y="4619626"/>
            <a:ext cx="27533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</a:t>
            </a:r>
            <a:r>
              <a:rPr kumimoji="0" sz="2000" b="1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strategies at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778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 cycle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00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10" dirty="0"/>
              <a:t>Product </a:t>
            </a:r>
            <a:r>
              <a:rPr spc="-20" dirty="0"/>
              <a:t>Life-Cycle</a:t>
            </a:r>
            <a:r>
              <a:rPr spc="-30" dirty="0"/>
              <a:t> </a:t>
            </a:r>
            <a:r>
              <a:rPr spc="-2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3293615"/>
            <a:ext cx="30079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576" y="2525395"/>
            <a:ext cx="3345815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99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Begins when the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new-product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zero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Investment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Profits are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0509" y="2185416"/>
            <a:ext cx="2997707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642" y="2302891"/>
            <a:ext cx="2237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PLC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2590800"/>
            <a:ext cx="0" cy="373380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80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2590800"/>
            <a:ext cx="76200" cy="3733800"/>
          </a:xfrm>
          <a:custGeom>
            <a:avLst/>
            <a:gdLst/>
            <a:ahLst/>
            <a:cxnLst/>
            <a:rect l="l" t="t" r="r" b="b"/>
            <a:pathLst>
              <a:path w="76200" h="3733800">
                <a:moveTo>
                  <a:pt x="0" y="3733800"/>
                </a:moveTo>
                <a:lnTo>
                  <a:pt x="76200" y="3733800"/>
                </a:lnTo>
                <a:lnTo>
                  <a:pt x="762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086100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3048000"/>
            <a:ext cx="3657600" cy="76200"/>
          </a:xfrm>
          <a:custGeom>
            <a:avLst/>
            <a:gdLst/>
            <a:ahLst/>
            <a:cxnLst/>
            <a:rect l="l" t="t" r="r" b="b"/>
            <a:pathLst>
              <a:path w="3657600" h="76200">
                <a:moveTo>
                  <a:pt x="0" y="76200"/>
                </a:moveTo>
                <a:lnTo>
                  <a:pt x="3657600" y="76200"/>
                </a:lnTo>
                <a:lnTo>
                  <a:pt x="365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1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10" dirty="0"/>
              <a:t>Product </a:t>
            </a:r>
            <a:r>
              <a:rPr spc="-20" dirty="0"/>
              <a:t>Life-Cycle</a:t>
            </a:r>
            <a:r>
              <a:rPr spc="-30" dirty="0"/>
              <a:t> </a:t>
            </a:r>
            <a:r>
              <a:rPr spc="-2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3293615"/>
            <a:ext cx="30079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575" y="2116658"/>
            <a:ext cx="3686810" cy="413125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marR="277495" lvl="0" indent="-342900" algn="l" defTabSz="914400" rtl="0" eaLnBrk="1" fontAlgn="auto" latinLnBrk="0" hangingPunct="1">
              <a:lnSpc>
                <a:spcPts val="238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Slow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sales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cell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phones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yrs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back, Hybrid 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cars 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today, </a:t>
            </a:r>
            <a:r>
              <a:rPr kumimoji="0" sz="22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HD</a:t>
            </a:r>
            <a:r>
              <a:rPr kumimoji="0" sz="22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TV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51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Intensive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l" defTabSz="914400" rtl="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promotions,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Price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uncertainty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771525" lvl="0" indent="-342900" algn="l" defTabSz="914400" rtl="0" eaLnBrk="1" fontAlgn="auto" latinLnBrk="0" hangingPunct="1">
              <a:lnSpc>
                <a:spcPts val="238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Uncertain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competition  reactions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1026160" lvl="0" indent="-342900" algn="l" defTabSz="914400" rtl="0" eaLnBrk="1" fontAlgn="auto" latinLnBrk="0" hangingPunct="1">
              <a:lnSpc>
                <a:spcPts val="238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Uncertain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consumer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Non-existent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profits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cash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flow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0509" y="2185416"/>
            <a:ext cx="2997707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642" y="2302891"/>
            <a:ext cx="2237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PLC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2590800"/>
            <a:ext cx="0" cy="373380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80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2590800"/>
            <a:ext cx="76200" cy="3733800"/>
          </a:xfrm>
          <a:custGeom>
            <a:avLst/>
            <a:gdLst/>
            <a:ahLst/>
            <a:cxnLst/>
            <a:rect l="l" t="t" r="r" b="b"/>
            <a:pathLst>
              <a:path w="76200" h="3733800">
                <a:moveTo>
                  <a:pt x="0" y="3733800"/>
                </a:moveTo>
                <a:lnTo>
                  <a:pt x="76200" y="3733800"/>
                </a:lnTo>
                <a:lnTo>
                  <a:pt x="762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086100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3048000"/>
            <a:ext cx="3657600" cy="76200"/>
          </a:xfrm>
          <a:custGeom>
            <a:avLst/>
            <a:gdLst/>
            <a:ahLst/>
            <a:cxnLst/>
            <a:rect l="l" t="t" r="r" b="b"/>
            <a:pathLst>
              <a:path w="3657600" h="76200">
                <a:moveTo>
                  <a:pt x="0" y="76200"/>
                </a:moveTo>
                <a:lnTo>
                  <a:pt x="3657600" y="76200"/>
                </a:lnTo>
                <a:lnTo>
                  <a:pt x="365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1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10" dirty="0"/>
              <a:t>Product </a:t>
            </a:r>
            <a:r>
              <a:rPr spc="-20" dirty="0"/>
              <a:t>Life-Cycle</a:t>
            </a:r>
            <a:r>
              <a:rPr spc="-30" dirty="0"/>
              <a:t> </a:t>
            </a:r>
            <a:r>
              <a:rPr spc="-2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3293615"/>
            <a:ext cx="30079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576" y="2528442"/>
            <a:ext cx="3783965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Rapid sales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cell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phones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today,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internet,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LCD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TV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Market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acceptance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Price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stabilization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Features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stabilization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Profits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start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coming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building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starts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Competition starts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0509" y="2185416"/>
            <a:ext cx="2997707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642" y="2302891"/>
            <a:ext cx="2237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PLC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2590800"/>
            <a:ext cx="0" cy="373380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80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2590800"/>
            <a:ext cx="76200" cy="3733800"/>
          </a:xfrm>
          <a:custGeom>
            <a:avLst/>
            <a:gdLst/>
            <a:ahLst/>
            <a:cxnLst/>
            <a:rect l="l" t="t" r="r" b="b"/>
            <a:pathLst>
              <a:path w="76200" h="3733800">
                <a:moveTo>
                  <a:pt x="0" y="3733800"/>
                </a:moveTo>
                <a:lnTo>
                  <a:pt x="76200" y="3733800"/>
                </a:lnTo>
                <a:lnTo>
                  <a:pt x="762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086100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3048000"/>
            <a:ext cx="3657600" cy="76200"/>
          </a:xfrm>
          <a:custGeom>
            <a:avLst/>
            <a:gdLst/>
            <a:ahLst/>
            <a:cxnLst/>
            <a:rect l="l" t="t" r="r" b="b"/>
            <a:pathLst>
              <a:path w="3657600" h="76200">
                <a:moveTo>
                  <a:pt x="0" y="76200"/>
                </a:moveTo>
                <a:lnTo>
                  <a:pt x="3657600" y="76200"/>
                </a:lnTo>
                <a:lnTo>
                  <a:pt x="365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99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10" dirty="0"/>
              <a:t>Product </a:t>
            </a:r>
            <a:r>
              <a:rPr spc="-20" dirty="0"/>
              <a:t>Life-Cycle</a:t>
            </a:r>
            <a:r>
              <a:rPr spc="-30" dirty="0"/>
              <a:t> </a:t>
            </a:r>
            <a:r>
              <a:rPr spc="-2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3293615"/>
            <a:ext cx="30079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895464" y="1812691"/>
            <a:ext cx="5000412" cy="4062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Slow </a:t>
            </a:r>
            <a:r>
              <a:rPr spc="-5" dirty="0"/>
              <a:t>sales </a:t>
            </a:r>
            <a:r>
              <a:rPr spc="-10" dirty="0"/>
              <a:t>growth </a:t>
            </a:r>
            <a:r>
              <a:rPr dirty="0"/>
              <a:t>–</a:t>
            </a:r>
            <a:r>
              <a:rPr spc="-60" dirty="0"/>
              <a:t> </a:t>
            </a:r>
            <a:r>
              <a:rPr spc="-5" dirty="0"/>
              <a:t>Land</a:t>
            </a:r>
          </a:p>
          <a:p>
            <a:pPr marL="355600">
              <a:lnSpc>
                <a:spcPts val="2590"/>
              </a:lnSpc>
            </a:pPr>
            <a:r>
              <a:rPr dirty="0"/>
              <a:t>lines,</a:t>
            </a:r>
            <a:r>
              <a:rPr spc="-15" dirty="0"/>
              <a:t> </a:t>
            </a:r>
            <a:r>
              <a:rPr spc="-5" dirty="0"/>
              <a:t>100cc</a:t>
            </a:r>
          </a:p>
          <a:p>
            <a:pPr marL="355600">
              <a:lnSpc>
                <a:spcPts val="2735"/>
              </a:lnSpc>
            </a:pPr>
            <a:r>
              <a:rPr spc="-15" dirty="0"/>
              <a:t>motorbikes, fountain</a:t>
            </a:r>
            <a:r>
              <a:rPr spc="-55" dirty="0"/>
              <a:t> </a:t>
            </a:r>
            <a:r>
              <a:rPr spc="-5" dirty="0"/>
              <a:t>pens</a:t>
            </a:r>
          </a:p>
          <a:p>
            <a:pPr marL="422909" indent="-410209">
              <a:lnSpc>
                <a:spcPts val="2735"/>
              </a:lnSpc>
              <a:spcBef>
                <a:spcPts val="29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Price</a:t>
            </a:r>
          </a:p>
          <a:p>
            <a:pPr marL="355600">
              <a:lnSpc>
                <a:spcPts val="2735"/>
              </a:lnSpc>
            </a:pPr>
            <a:r>
              <a:rPr spc="-5" dirty="0"/>
              <a:t>reductions,</a:t>
            </a:r>
            <a:r>
              <a:rPr spc="-30" dirty="0"/>
              <a:t> </a:t>
            </a:r>
            <a:r>
              <a:rPr spc="-10" dirty="0"/>
              <a:t>promotions</a:t>
            </a: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Features </a:t>
            </a:r>
            <a:r>
              <a:rPr spc="-5" dirty="0"/>
              <a:t>changes</a:t>
            </a:r>
            <a:r>
              <a:rPr spc="-25" dirty="0"/>
              <a:t> </a:t>
            </a:r>
            <a:r>
              <a:rPr dirty="0"/>
              <a:t>/</a:t>
            </a:r>
          </a:p>
          <a:p>
            <a:pPr marL="355600">
              <a:lnSpc>
                <a:spcPts val="2735"/>
              </a:lnSpc>
            </a:pPr>
            <a:r>
              <a:rPr spc="-5" dirty="0"/>
              <a:t>reductions </a:t>
            </a:r>
            <a:r>
              <a:rPr dirty="0"/>
              <a:t>/</a:t>
            </a:r>
            <a:r>
              <a:rPr spc="-35" dirty="0"/>
              <a:t> </a:t>
            </a:r>
            <a:r>
              <a:rPr spc="-10" dirty="0"/>
              <a:t>new</a:t>
            </a:r>
          </a:p>
          <a:p>
            <a:pPr marL="355600" indent="-342900"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Profits go</a:t>
            </a:r>
            <a:r>
              <a:rPr spc="-50" dirty="0"/>
              <a:t> </a:t>
            </a:r>
            <a:r>
              <a:rPr spc="-10" dirty="0"/>
              <a:t>down</a:t>
            </a:r>
          </a:p>
          <a:p>
            <a:pPr marL="355600" marR="5080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Competitors introduce</a:t>
            </a:r>
            <a:r>
              <a:rPr spc="-135" dirty="0"/>
              <a:t> </a:t>
            </a:r>
            <a:r>
              <a:rPr spc="-5" dirty="0"/>
              <a:t>new  </a:t>
            </a:r>
            <a:r>
              <a:rPr spc="-10" dirty="0"/>
              <a:t>products</a:t>
            </a:r>
          </a:p>
          <a:p>
            <a:pPr marL="355600" marR="705485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Brand </a:t>
            </a:r>
            <a:r>
              <a:rPr spc="-5" dirty="0"/>
              <a:t>sustainability</a:t>
            </a:r>
            <a:r>
              <a:rPr spc="-125" dirty="0"/>
              <a:t> </a:t>
            </a:r>
            <a:r>
              <a:rPr dirty="0"/>
              <a:t>is </a:t>
            </a:r>
            <a:r>
              <a:rPr lang="en-US" dirty="0" smtClean="0"/>
              <a:t>needed</a:t>
            </a:r>
            <a:r>
              <a:rPr spc="-10" dirty="0" smtClean="0"/>
              <a:t> </a:t>
            </a:r>
            <a:r>
              <a:rPr dirty="0"/>
              <a:t>in  </a:t>
            </a:r>
            <a:r>
              <a:rPr spc="-10" dirty="0"/>
              <a:t>communication</a:t>
            </a:r>
          </a:p>
        </p:txBody>
      </p:sp>
      <p:sp>
        <p:nvSpPr>
          <p:cNvPr id="5" name="object 5"/>
          <p:cNvSpPr/>
          <p:nvPr/>
        </p:nvSpPr>
        <p:spPr>
          <a:xfrm>
            <a:off x="2540509" y="2185416"/>
            <a:ext cx="2997707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642" y="2302891"/>
            <a:ext cx="2237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PLC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2590800"/>
            <a:ext cx="0" cy="373380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80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2590800"/>
            <a:ext cx="76200" cy="3733800"/>
          </a:xfrm>
          <a:custGeom>
            <a:avLst/>
            <a:gdLst/>
            <a:ahLst/>
            <a:cxnLst/>
            <a:rect l="l" t="t" r="r" b="b"/>
            <a:pathLst>
              <a:path w="76200" h="3733800">
                <a:moveTo>
                  <a:pt x="0" y="3733800"/>
                </a:moveTo>
                <a:lnTo>
                  <a:pt x="76200" y="3733800"/>
                </a:lnTo>
                <a:lnTo>
                  <a:pt x="762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086100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3048000"/>
            <a:ext cx="3657600" cy="76200"/>
          </a:xfrm>
          <a:custGeom>
            <a:avLst/>
            <a:gdLst/>
            <a:ahLst/>
            <a:cxnLst/>
            <a:rect l="l" t="t" r="r" b="b"/>
            <a:pathLst>
              <a:path w="3657600" h="76200">
                <a:moveTo>
                  <a:pt x="0" y="76200"/>
                </a:moveTo>
                <a:lnTo>
                  <a:pt x="3657600" y="76200"/>
                </a:lnTo>
                <a:lnTo>
                  <a:pt x="365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4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10" dirty="0"/>
              <a:t>Product </a:t>
            </a:r>
            <a:r>
              <a:rPr spc="-20" dirty="0"/>
              <a:t>Life-Cycle</a:t>
            </a:r>
            <a:r>
              <a:rPr spc="-30" dirty="0"/>
              <a:t> </a:t>
            </a:r>
            <a:r>
              <a:rPr spc="-2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3293615"/>
            <a:ext cx="300799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Growth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EDEBE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575" y="2528443"/>
            <a:ext cx="353695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7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audio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 video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cassette players,  pagers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satisfaction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lvl="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Profits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erode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lang="en-US" dirty="0"/>
              <a:t>gradually </a:t>
            </a:r>
            <a:r>
              <a:rPr lang="en-US" dirty="0" smtClean="0"/>
              <a:t>destroy)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 expenses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stopped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0509" y="2185416"/>
            <a:ext cx="2997707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2642" y="2302891"/>
            <a:ext cx="2237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PLC</a:t>
            </a:r>
            <a:r>
              <a:rPr kumimoji="0" sz="4000" b="1" i="0" u="none" strike="noStrike" kern="1200" cap="none" spc="-7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2590800"/>
            <a:ext cx="0" cy="373380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80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2590800"/>
            <a:ext cx="76200" cy="3733800"/>
          </a:xfrm>
          <a:custGeom>
            <a:avLst/>
            <a:gdLst/>
            <a:ahLst/>
            <a:cxnLst/>
            <a:rect l="l" t="t" r="r" b="b"/>
            <a:pathLst>
              <a:path w="76200" h="3733800">
                <a:moveTo>
                  <a:pt x="0" y="3733800"/>
                </a:moveTo>
                <a:lnTo>
                  <a:pt x="76200" y="3733800"/>
                </a:lnTo>
                <a:lnTo>
                  <a:pt x="762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086100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762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3048000"/>
            <a:ext cx="3657600" cy="76200"/>
          </a:xfrm>
          <a:custGeom>
            <a:avLst/>
            <a:gdLst/>
            <a:ahLst/>
            <a:cxnLst/>
            <a:rect l="l" t="t" r="r" b="b"/>
            <a:pathLst>
              <a:path w="3657600" h="76200">
                <a:moveTo>
                  <a:pt x="0" y="76200"/>
                </a:moveTo>
                <a:lnTo>
                  <a:pt x="3657600" y="76200"/>
                </a:lnTo>
                <a:lnTo>
                  <a:pt x="3657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3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9300" y="1209676"/>
            <a:ext cx="5391150" cy="166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340" y="1313435"/>
            <a:ext cx="381190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every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be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controlled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marketing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efforts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7165" marR="0" lvl="0" indent="-1644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7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Changes with technology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Inventions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Disruptive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innovations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2895600"/>
            <a:ext cx="85344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4126" y="180976"/>
            <a:ext cx="7439025" cy="790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47310" y="311607"/>
            <a:ext cx="2201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</a:rPr>
              <a:t>PLC</a:t>
            </a:r>
            <a:r>
              <a:rPr sz="3200" b="1" spc="-80" dirty="0">
                <a:solidFill>
                  <a:srgbClr val="FFFFFF"/>
                </a:solidFill>
              </a:rPr>
              <a:t> </a:t>
            </a:r>
            <a:r>
              <a:rPr sz="3200" b="1" spc="-15" dirty="0">
                <a:solidFill>
                  <a:srgbClr val="FFFFFF"/>
                </a:solidFill>
              </a:rPr>
              <a:t>Duration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03141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12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77594"/>
            <a:ext cx="9144000" cy="628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605027"/>
            <a:ext cx="9144000" cy="385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982980"/>
            <a:ext cx="9144000" cy="1239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2214372"/>
            <a:ext cx="9144000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3729228"/>
            <a:ext cx="9144000" cy="95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4675632"/>
            <a:ext cx="9144000" cy="954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0" y="5622037"/>
            <a:ext cx="9144000" cy="1235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800" y="603251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4">
                <a:moveTo>
                  <a:pt x="0" y="0"/>
                </a:moveTo>
                <a:lnTo>
                  <a:pt x="0" y="36601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2800" y="1007363"/>
            <a:ext cx="0" cy="5850890"/>
          </a:xfrm>
          <a:custGeom>
            <a:avLst/>
            <a:gdLst/>
            <a:ahLst/>
            <a:cxnLst/>
            <a:rect l="l" t="t" r="r" b="b"/>
            <a:pathLst>
              <a:path h="5850890">
                <a:moveTo>
                  <a:pt x="0" y="0"/>
                </a:moveTo>
                <a:lnTo>
                  <a:pt x="0" y="58506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7800" y="603251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4">
                <a:moveTo>
                  <a:pt x="0" y="0"/>
                </a:moveTo>
                <a:lnTo>
                  <a:pt x="0" y="36601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7800" y="1007363"/>
            <a:ext cx="0" cy="5850890"/>
          </a:xfrm>
          <a:custGeom>
            <a:avLst/>
            <a:gdLst/>
            <a:ahLst/>
            <a:cxnLst/>
            <a:rect l="l" t="t" r="r" b="b"/>
            <a:pathLst>
              <a:path h="5850890">
                <a:moveTo>
                  <a:pt x="0" y="0"/>
                </a:moveTo>
                <a:lnTo>
                  <a:pt x="0" y="58506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15200" y="603251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4">
                <a:moveTo>
                  <a:pt x="0" y="0"/>
                </a:moveTo>
                <a:lnTo>
                  <a:pt x="0" y="36601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15200" y="1007363"/>
            <a:ext cx="0" cy="5850890"/>
          </a:xfrm>
          <a:custGeom>
            <a:avLst/>
            <a:gdLst/>
            <a:ahLst/>
            <a:cxnLst/>
            <a:rect l="l" t="t" r="r" b="b"/>
            <a:pathLst>
              <a:path h="5850890">
                <a:moveTo>
                  <a:pt x="0" y="0"/>
                </a:moveTo>
                <a:lnTo>
                  <a:pt x="0" y="58506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4000" y="603251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4">
                <a:moveTo>
                  <a:pt x="0" y="0"/>
                </a:moveTo>
                <a:lnTo>
                  <a:pt x="0" y="36601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44000" y="1007363"/>
            <a:ext cx="0" cy="5850890"/>
          </a:xfrm>
          <a:custGeom>
            <a:avLst/>
            <a:gdLst/>
            <a:ahLst/>
            <a:cxnLst/>
            <a:rect l="l" t="t" r="r" b="b"/>
            <a:pathLst>
              <a:path h="5850890">
                <a:moveTo>
                  <a:pt x="0" y="0"/>
                </a:moveTo>
                <a:lnTo>
                  <a:pt x="0" y="58506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00" y="98831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4000" y="221907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0" y="3733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4000" y="468058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0" y="562725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27175" y="603250"/>
            <a:ext cx="0" cy="6254750"/>
          </a:xfrm>
          <a:custGeom>
            <a:avLst/>
            <a:gdLst/>
            <a:ahLst/>
            <a:cxnLst/>
            <a:rect l="l" t="t" r="r" b="b"/>
            <a:pathLst>
              <a:path h="6254750">
                <a:moveTo>
                  <a:pt x="0" y="0"/>
                </a:moveTo>
                <a:lnTo>
                  <a:pt x="0" y="625474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64825" y="603250"/>
            <a:ext cx="0" cy="6254750"/>
          </a:xfrm>
          <a:custGeom>
            <a:avLst/>
            <a:gdLst/>
            <a:ahLst/>
            <a:cxnLst/>
            <a:rect l="l" t="t" r="r" b="b"/>
            <a:pathLst>
              <a:path h="6254750">
                <a:moveTo>
                  <a:pt x="0" y="0"/>
                </a:moveTo>
                <a:lnTo>
                  <a:pt x="0" y="625474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24000" y="68548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31794" y="627330"/>
            <a:ext cx="4827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17700" algn="l"/>
                <a:tab pos="3975100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Introduction	Growth	Maturity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24009" y="627330"/>
            <a:ext cx="731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Decline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2740" y="1006221"/>
            <a:ext cx="100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ting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objectives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1795" y="1006221"/>
            <a:ext cx="1415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 awareness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trials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37175" y="1006221"/>
            <a:ext cx="17792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Gain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share,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 strong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94829" y="1006221"/>
            <a:ext cx="14065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Defend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share,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profits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24009" y="1006221"/>
            <a:ext cx="1102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Reduce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expenses  milk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brands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02740" y="2237359"/>
            <a:ext cx="789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 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31795" y="2237359"/>
            <a:ext cx="1242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542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basic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Eg.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Vodafone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37175" y="2237359"/>
            <a:ext cx="1588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 extensions,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  service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differentiation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94828" y="2237359"/>
            <a:ext cx="1567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Diversify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brands,  items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models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Eg.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Blackberry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24009" y="2237359"/>
            <a:ext cx="94424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  weak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02739" y="3752165"/>
            <a:ext cx="4959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1794" y="3752165"/>
            <a:ext cx="1103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Charge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37175" y="3752164"/>
            <a:ext cx="1859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Penetration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price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promotions,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deals  Eg Dominos in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94829" y="3752164"/>
            <a:ext cx="1547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Match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pricing to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strong  competitors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24009" y="3752165"/>
            <a:ext cx="946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Cut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prices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2739" y="4699254"/>
            <a:ext cx="1619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Advertising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1795" y="4699254"/>
            <a:ext cx="1420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Chosen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segments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addressed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37175" y="4699254"/>
            <a:ext cx="10077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Segment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94829" y="4699254"/>
            <a:ext cx="1358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Advertise  di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24009" y="4699254"/>
            <a:ext cx="1358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74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Reduce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levels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loyalists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02739" y="5646216"/>
            <a:ext cx="52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31795" y="5646216"/>
            <a:ext cx="1561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31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Selective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Eg.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Hushpuppies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37175" y="5646216"/>
            <a:ext cx="1383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intensive  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94829" y="5646216"/>
            <a:ext cx="11004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 intensive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ib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24010" y="5646216"/>
            <a:ext cx="12274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Selective:  Phase out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unprofitable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outlets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24000" y="584835"/>
            <a:ext cx="9144000" cy="72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24000" y="64"/>
            <a:ext cx="9144000" cy="5847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24000" y="64"/>
            <a:ext cx="9144000" cy="584835"/>
          </a:xfrm>
          <a:custGeom>
            <a:avLst/>
            <a:gdLst/>
            <a:ahLst/>
            <a:cxnLst/>
            <a:rect l="l" t="t" r="r" b="b"/>
            <a:pathLst>
              <a:path w="9144000" h="584835">
                <a:moveTo>
                  <a:pt x="0" y="584771"/>
                </a:moveTo>
                <a:lnTo>
                  <a:pt x="9144000" y="584771"/>
                </a:lnTo>
                <a:lnTo>
                  <a:pt x="914400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ln w="1269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3513202" y="7113"/>
            <a:ext cx="5165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" dirty="0">
                <a:solidFill>
                  <a:srgbClr val="FFFFFF"/>
                </a:solidFill>
              </a:rPr>
              <a:t>Marketing Strategies </a:t>
            </a:r>
            <a:r>
              <a:rPr sz="3200" dirty="0">
                <a:solidFill>
                  <a:srgbClr val="FFFFFF"/>
                </a:solidFill>
              </a:rPr>
              <a:t>in the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15" dirty="0">
                <a:solidFill>
                  <a:srgbClr val="FFFFFF"/>
                </a:solidFill>
              </a:rPr>
              <a:t>PLC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46468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31988" y="2071689"/>
          <a:ext cx="8382000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The Product Life Cycle Review</a:t>
            </a:r>
          </a:p>
        </p:txBody>
      </p:sp>
    </p:spTree>
    <p:extLst>
      <p:ext uri="{BB962C8B-B14F-4D97-AF65-F5344CB8AC3E}">
        <p14:creationId xmlns:p14="http://schemas.microsoft.com/office/powerpoint/2010/main" val="470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275013" y="593149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>Product life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5" y="2298412"/>
            <a:ext cx="7056437" cy="309100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The stages through which a product passes form its development to being withdrawn from sale; the phases are </a:t>
            </a:r>
            <a:r>
              <a:rPr lang="en-GB" sz="3200" dirty="0" smtClean="0">
                <a:solidFill>
                  <a:srgbClr val="FF0000"/>
                </a:solidFill>
              </a:rPr>
              <a:t>research and development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rgbClr val="FF0000"/>
                </a:solidFill>
              </a:rPr>
              <a:t>launching the product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rgbClr val="FF0000"/>
                </a:solidFill>
              </a:rPr>
              <a:t>growth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rgbClr val="FF0000"/>
                </a:solidFill>
              </a:rPr>
              <a:t>maturity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rgbClr val="FF0000"/>
                </a:solidFill>
              </a:rPr>
              <a:t>saturation</a:t>
            </a:r>
            <a:r>
              <a:rPr lang="en-GB" sz="3200" dirty="0" smtClean="0"/>
              <a:t> and </a:t>
            </a:r>
            <a:r>
              <a:rPr lang="en-GB" sz="3200" dirty="0" smtClean="0">
                <a:solidFill>
                  <a:srgbClr val="FF0000"/>
                </a:solidFill>
              </a:rPr>
              <a:t>decline</a:t>
            </a:r>
            <a:r>
              <a:rPr lang="en-GB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Manage the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51054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u="sng" dirty="0" smtClean="0"/>
              <a:t>Product Modification: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Changing a product’s characteristics 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package, features, appearance, quality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Companies market this “new” product to increase sales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u="sng" dirty="0" smtClean="0"/>
              <a:t>Market Modification: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Strategy to find new customers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Modify the product to create new target market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Encourage current customers to use the product more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u="sng" dirty="0" smtClean="0"/>
              <a:t>Repositioning: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Change product’s image in relation to competitor’s image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change in any of the 4 P’s (Marketing Mix)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170" y="461594"/>
            <a:ext cx="6445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1" spc="-254" dirty="0">
                <a:latin typeface="Trebuchet MS"/>
                <a:cs typeface="Trebuchet MS"/>
              </a:rPr>
              <a:t>Product </a:t>
            </a:r>
            <a:r>
              <a:rPr sz="4400" b="1" spc="-360" dirty="0">
                <a:latin typeface="Trebuchet MS"/>
                <a:cs typeface="Trebuchet MS"/>
              </a:rPr>
              <a:t>Life </a:t>
            </a:r>
            <a:r>
              <a:rPr sz="4400" b="1" spc="-330" dirty="0">
                <a:latin typeface="Trebuchet MS"/>
                <a:cs typeface="Trebuchet MS"/>
              </a:rPr>
              <a:t>Cycle</a:t>
            </a:r>
            <a:r>
              <a:rPr sz="4400" b="1" spc="-465" dirty="0">
                <a:latin typeface="Trebuchet MS"/>
                <a:cs typeface="Trebuchet MS"/>
              </a:rPr>
              <a:t> </a:t>
            </a:r>
            <a:r>
              <a:rPr sz="4400" b="1" spc="-260" dirty="0">
                <a:latin typeface="Trebuchet MS"/>
                <a:cs typeface="Trebuchet MS"/>
              </a:rPr>
              <a:t>Examples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510636"/>
            <a:ext cx="508190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solidFill>
                  <a:prstClr val="black"/>
                </a:solidFill>
                <a:latin typeface="Arial"/>
                <a:cs typeface="Arial"/>
              </a:rPr>
              <a:t>Introduction </a:t>
            </a: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3200" spc="-250" dirty="0">
                <a:solidFill>
                  <a:prstClr val="black"/>
                </a:solidFill>
                <a:latin typeface="Arial"/>
                <a:cs typeface="Arial"/>
              </a:rPr>
              <a:t>3D</a:t>
            </a:r>
            <a:r>
              <a:rPr sz="3200" spc="-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405" dirty="0">
                <a:solidFill>
                  <a:prstClr val="black"/>
                </a:solidFill>
                <a:latin typeface="Arial"/>
                <a:cs typeface="Arial"/>
              </a:rPr>
              <a:t>TVs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  <a:tab pos="1784985" algn="l"/>
              </a:tabLst>
            </a:pP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Growth	- </a:t>
            </a:r>
            <a:r>
              <a:rPr sz="3200" spc="-165" dirty="0">
                <a:solidFill>
                  <a:prstClr val="black"/>
                </a:solidFill>
                <a:latin typeface="Arial"/>
                <a:cs typeface="Arial"/>
              </a:rPr>
              <a:t>Blue </a:t>
            </a:r>
            <a:r>
              <a:rPr sz="3200" spc="-160" dirty="0">
                <a:solidFill>
                  <a:prstClr val="black"/>
                </a:solidFill>
                <a:latin typeface="Arial"/>
                <a:cs typeface="Arial"/>
              </a:rPr>
              <a:t>ray</a:t>
            </a:r>
            <a:r>
              <a:rPr sz="3200" spc="-3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225" dirty="0">
                <a:solidFill>
                  <a:prstClr val="black"/>
                </a:solidFill>
                <a:latin typeface="Arial"/>
                <a:cs typeface="Arial"/>
              </a:rPr>
              <a:t>discs/DVR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  <a:tab pos="1983105" algn="l"/>
              </a:tabLst>
            </a:pP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Maturity	</a:t>
            </a: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3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350" dirty="0">
                <a:solidFill>
                  <a:prstClr val="black"/>
                </a:solidFill>
                <a:latin typeface="Arial"/>
                <a:cs typeface="Arial"/>
              </a:rPr>
              <a:t>DVD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  <a:tab pos="1765300" algn="l"/>
              </a:tabLst>
            </a:pPr>
            <a:r>
              <a:rPr sz="3200" spc="-150" dirty="0">
                <a:solidFill>
                  <a:prstClr val="black"/>
                </a:solidFill>
                <a:latin typeface="Arial"/>
                <a:cs typeface="Arial"/>
              </a:rPr>
              <a:t>Decline	</a:t>
            </a: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3200" spc="-140" dirty="0">
                <a:solidFill>
                  <a:prstClr val="black"/>
                </a:solidFill>
                <a:latin typeface="Arial"/>
                <a:cs typeface="Arial"/>
              </a:rPr>
              <a:t>Video</a:t>
            </a:r>
            <a:r>
              <a:rPr sz="3200" spc="-2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prstClr val="black"/>
                </a:solidFill>
                <a:latin typeface="Arial"/>
                <a:cs typeface="Arial"/>
              </a:rPr>
              <a:t>cassette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00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"/>
          <p:cNvGrpSpPr>
            <a:grpSpLocks/>
          </p:cNvGrpSpPr>
          <p:nvPr/>
        </p:nvGrpSpPr>
        <p:grpSpPr bwMode="auto">
          <a:xfrm>
            <a:off x="1847850" y="907804"/>
            <a:ext cx="4465638" cy="5950196"/>
            <a:chOff x="323528" y="908331"/>
            <a:chExt cx="4465638" cy="5949669"/>
          </a:xfrm>
        </p:grpSpPr>
        <p:sp>
          <p:nvSpPr>
            <p:cNvPr id="9228" name="Rectangle 1"/>
            <p:cNvSpPr>
              <a:spLocks noChangeArrowheads="1"/>
            </p:cNvSpPr>
            <p:nvPr/>
          </p:nvSpPr>
          <p:spPr bwMode="auto">
            <a:xfrm>
              <a:off x="323528" y="908331"/>
              <a:ext cx="4465638" cy="273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457200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7200" algn="l"/>
                  <a:tab pos="457200" algn="l"/>
                </a:tabLst>
                <a:defRPr/>
              </a:pP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A Human Being Life Cycle                  </a:t>
              </a: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	</a:t>
              </a:r>
              <a:endPara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-457200" algn="l"/>
                  <a:tab pos="457200" algn="l"/>
                </a:tabLst>
                <a:defRPr/>
              </a:pPr>
              <a:r>
                <a:rPr kumimoji="0" lang="en-GB" alt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Birth         </a:t>
              </a: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	</a:t>
              </a: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-457200" algn="l"/>
                  <a:tab pos="457200" algn="l"/>
                </a:tabLst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Childhood and Adolescences</a:t>
              </a: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-457200" algn="l"/>
                  <a:tab pos="457200" algn="l"/>
                </a:tabLst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Mature adult</a:t>
              </a: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-457200" algn="l"/>
                  <a:tab pos="457200" algn="l"/>
                </a:tabLst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Old age</a:t>
              </a: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-457200" algn="l"/>
                  <a:tab pos="457200" algn="l"/>
                </a:tabLst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Death</a:t>
              </a: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pic>
          <p:nvPicPr>
            <p:cNvPr id="92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715062"/>
              <a:ext cx="3528392" cy="31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11900" y="765176"/>
            <a:ext cx="4140200" cy="5527266"/>
            <a:chOff x="4788024" y="764704"/>
            <a:chExt cx="4140200" cy="5527501"/>
          </a:xfrm>
        </p:grpSpPr>
        <p:sp>
          <p:nvSpPr>
            <p:cNvPr id="9220" name="Rectangle 2"/>
            <p:cNvSpPr>
              <a:spLocks noChangeArrowheads="1"/>
            </p:cNvSpPr>
            <p:nvPr/>
          </p:nvSpPr>
          <p:spPr bwMode="auto">
            <a:xfrm>
              <a:off x="4788024" y="764704"/>
              <a:ext cx="4140200" cy="360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A Product Life Cycle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Research and development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Launch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Growth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Maturity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Decline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grpSp>
          <p:nvGrpSpPr>
            <p:cNvPr id="9221" name="Group 10"/>
            <p:cNvGrpSpPr>
              <a:grpSpLocks/>
            </p:cNvGrpSpPr>
            <p:nvPr/>
          </p:nvGrpSpPr>
          <p:grpSpPr bwMode="auto">
            <a:xfrm>
              <a:off x="5364088" y="3933056"/>
              <a:ext cx="3374082" cy="2359149"/>
              <a:chOff x="5364088" y="3933056"/>
              <a:chExt cx="3374082" cy="2359149"/>
            </a:xfrm>
          </p:grpSpPr>
          <p:pic>
            <p:nvPicPr>
              <p:cNvPr id="922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5445224"/>
                <a:ext cx="846981" cy="84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4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3933056"/>
                <a:ext cx="1861914" cy="1239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4941168"/>
                <a:ext cx="792088" cy="98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4077072"/>
                <a:ext cx="1206514" cy="778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626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1828800" y="5029200"/>
            <a:ext cx="8534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1828800" y="2286000"/>
            <a:ext cx="8534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1828800" y="5105400"/>
            <a:ext cx="8534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1828800" y="2209800"/>
            <a:ext cx="8534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1270" name="Right Arrow 9"/>
          <p:cNvSpPr>
            <a:spLocks noChangeArrowheads="1"/>
          </p:cNvSpPr>
          <p:nvPr/>
        </p:nvSpPr>
        <p:spPr bwMode="auto">
          <a:xfrm rot="-815731">
            <a:off x="1673226" y="3573463"/>
            <a:ext cx="2443163" cy="1371600"/>
          </a:xfrm>
          <a:prstGeom prst="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71" name="Right Arrow 10"/>
          <p:cNvSpPr>
            <a:spLocks noChangeArrowheads="1"/>
          </p:cNvSpPr>
          <p:nvPr/>
        </p:nvSpPr>
        <p:spPr bwMode="auto">
          <a:xfrm rot="-1620282">
            <a:off x="3860800" y="2355850"/>
            <a:ext cx="1981200" cy="13716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72" name="Right Arrow 11"/>
          <p:cNvSpPr>
            <a:spLocks noChangeArrowheads="1"/>
          </p:cNvSpPr>
          <p:nvPr/>
        </p:nvSpPr>
        <p:spPr bwMode="auto">
          <a:xfrm>
            <a:off x="6096000" y="2209800"/>
            <a:ext cx="1981200" cy="13716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73" name="Right Arrow 12"/>
          <p:cNvSpPr>
            <a:spLocks noChangeArrowheads="1"/>
          </p:cNvSpPr>
          <p:nvPr/>
        </p:nvSpPr>
        <p:spPr bwMode="auto">
          <a:xfrm rot="2100708">
            <a:off x="8215313" y="3263900"/>
            <a:ext cx="1981200" cy="13716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 rot="-1612476">
            <a:off x="3976688" y="2792413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Growth </a:t>
            </a:r>
            <a:endParaRPr lang="en-US" altLang="en-US" sz="2400" b="1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6172200" y="266700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Maturity </a:t>
            </a:r>
            <a:endParaRPr lang="en-US" altLang="en-US" sz="2400" b="1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 rot="2144024">
            <a:off x="8283575" y="36464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Decline </a:t>
            </a:r>
            <a:endParaRPr lang="en-US" altLang="en-US" sz="2400" b="1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 rot="-819473">
            <a:off x="1673226" y="4048125"/>
            <a:ext cx="221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000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Introduction </a:t>
            </a:r>
            <a:endParaRPr lang="en-US" altLang="en-US" sz="2000" b="1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Product Life Cycle</a:t>
            </a:r>
          </a:p>
        </p:txBody>
      </p:sp>
    </p:spTree>
    <p:extLst>
      <p:ext uri="{BB962C8B-B14F-4D97-AF65-F5344CB8AC3E}">
        <p14:creationId xmlns:p14="http://schemas.microsoft.com/office/powerpoint/2010/main" val="22574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Life Cycle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3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075" y="1476374"/>
            <a:ext cx="8686800" cy="530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740" y="1811783"/>
            <a:ext cx="5346700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95833"/>
              <a:buFont typeface="Arial"/>
              <a:buChar char="•"/>
              <a:tabLst>
                <a:tab pos="12065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anything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 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value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offered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thro’ voluntary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exchange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0014" marR="0" lvl="0" indent="-10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Arial"/>
              <a:buChar char="•"/>
              <a:tabLst>
                <a:tab pos="12065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feature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740" y="4738497"/>
            <a:ext cx="80225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marR="0" lvl="0" indent="-107314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95833"/>
              <a:buFont typeface="Arial"/>
              <a:buChar char="•"/>
              <a:tabLst>
                <a:tab pos="12065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 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activities,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satisfaction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offered for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Intangible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81326" y="152401"/>
            <a:ext cx="530542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889" y="305765"/>
            <a:ext cx="3907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What </a:t>
            </a:r>
            <a:r>
              <a:rPr sz="4000" spc="-15" dirty="0">
                <a:solidFill>
                  <a:srgbClr val="FFFFFF"/>
                </a:solidFill>
              </a:rPr>
              <a:t>is </a:t>
            </a:r>
            <a:r>
              <a:rPr sz="4000" spc="-5" dirty="0">
                <a:solidFill>
                  <a:srgbClr val="FFFFFF"/>
                </a:solidFill>
              </a:rPr>
              <a:t>a</a:t>
            </a:r>
            <a:r>
              <a:rPr sz="4000" spc="-80" dirty="0">
                <a:solidFill>
                  <a:srgbClr val="FFFFFF"/>
                </a:solidFill>
              </a:rPr>
              <a:t> </a:t>
            </a:r>
            <a:r>
              <a:rPr sz="4000" spc="-15" dirty="0">
                <a:solidFill>
                  <a:srgbClr val="FFFFFF"/>
                </a:solidFill>
              </a:rPr>
              <a:t>product?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7467600" y="1600200"/>
            <a:ext cx="2819400" cy="300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180" y="55879"/>
            <a:ext cx="5758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/>
              <a:t>Goods </a:t>
            </a:r>
            <a:r>
              <a:rPr sz="2800" b="1" spc="-15" dirty="0"/>
              <a:t>and/or </a:t>
            </a:r>
            <a:r>
              <a:rPr sz="2800" b="1" spc="-5" dirty="0"/>
              <a:t>Services </a:t>
            </a:r>
            <a:r>
              <a:rPr sz="2800" b="1" spc="-20" dirty="0"/>
              <a:t>Are </a:t>
            </a:r>
            <a:r>
              <a:rPr sz="2800" b="1" spc="-5" dirty="0"/>
              <a:t>the</a:t>
            </a:r>
            <a:r>
              <a:rPr sz="2800" b="1" spc="114" dirty="0"/>
              <a:t> </a:t>
            </a:r>
            <a:r>
              <a:rPr sz="2800" b="1" spc="-10" dirty="0"/>
              <a:t>Product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708150" y="1714500"/>
            <a:ext cx="8801100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536700"/>
            <a:ext cx="9144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4135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15113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7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1" y="1647826"/>
            <a:ext cx="8029575" cy="416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6926" y="333376"/>
            <a:ext cx="7972425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3864" y="464261"/>
            <a:ext cx="3609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</a:rPr>
              <a:t>Demand </a:t>
            </a:r>
            <a:r>
              <a:rPr sz="3200" b="1" spc="-20" dirty="0">
                <a:solidFill>
                  <a:srgbClr val="FFFFFF"/>
                </a:solidFill>
              </a:rPr>
              <a:t>for</a:t>
            </a:r>
            <a:r>
              <a:rPr sz="3200" b="1" spc="-75" dirty="0">
                <a:solidFill>
                  <a:srgbClr val="FFFFFF"/>
                </a:solidFill>
              </a:rPr>
              <a:t> </a:t>
            </a:r>
            <a:r>
              <a:rPr sz="3200" b="1" spc="-5" dirty="0">
                <a:solidFill>
                  <a:srgbClr val="FFFFFF"/>
                </a:solidFill>
              </a:rPr>
              <a:t>products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712329" y="2215029"/>
            <a:ext cx="3814445" cy="1601470"/>
          </a:xfrm>
          <a:custGeom>
            <a:avLst/>
            <a:gdLst/>
            <a:ahLst/>
            <a:cxnLst/>
            <a:rect l="l" t="t" r="r" b="b"/>
            <a:pathLst>
              <a:path w="3814445" h="1601470">
                <a:moveTo>
                  <a:pt x="2446169" y="1449174"/>
                </a:moveTo>
                <a:lnTo>
                  <a:pt x="1456187" y="1449174"/>
                </a:lnTo>
                <a:lnTo>
                  <a:pt x="1491237" y="1476233"/>
                </a:lnTo>
                <a:lnTo>
                  <a:pt x="1530521" y="1501034"/>
                </a:lnTo>
                <a:lnTo>
                  <a:pt x="1573702" y="1523436"/>
                </a:lnTo>
                <a:lnTo>
                  <a:pt x="1620442" y="1543297"/>
                </a:lnTo>
                <a:lnTo>
                  <a:pt x="1670404" y="1560473"/>
                </a:lnTo>
                <a:lnTo>
                  <a:pt x="1723249" y="1574824"/>
                </a:lnTo>
                <a:lnTo>
                  <a:pt x="1778640" y="1586207"/>
                </a:lnTo>
                <a:lnTo>
                  <a:pt x="1834328" y="1594235"/>
                </a:lnTo>
                <a:lnTo>
                  <a:pt x="1890070" y="1599107"/>
                </a:lnTo>
                <a:lnTo>
                  <a:pt x="1945555" y="1600918"/>
                </a:lnTo>
                <a:lnTo>
                  <a:pt x="2000470" y="1599765"/>
                </a:lnTo>
                <a:lnTo>
                  <a:pt x="2054506" y="1595742"/>
                </a:lnTo>
                <a:lnTo>
                  <a:pt x="2107352" y="1588945"/>
                </a:lnTo>
                <a:lnTo>
                  <a:pt x="2158697" y="1579470"/>
                </a:lnTo>
                <a:lnTo>
                  <a:pt x="2208230" y="1567411"/>
                </a:lnTo>
                <a:lnTo>
                  <a:pt x="2255640" y="1552864"/>
                </a:lnTo>
                <a:lnTo>
                  <a:pt x="2300617" y="1535924"/>
                </a:lnTo>
                <a:lnTo>
                  <a:pt x="2342850" y="1516688"/>
                </a:lnTo>
                <a:lnTo>
                  <a:pt x="2382027" y="1495249"/>
                </a:lnTo>
                <a:lnTo>
                  <a:pt x="2417839" y="1471705"/>
                </a:lnTo>
                <a:lnTo>
                  <a:pt x="2446169" y="1449174"/>
                </a:lnTo>
                <a:close/>
              </a:path>
              <a:path w="3814445" h="1601470">
                <a:moveTo>
                  <a:pt x="3165543" y="1308585"/>
                </a:moveTo>
                <a:lnTo>
                  <a:pt x="514609" y="1308585"/>
                </a:lnTo>
                <a:lnTo>
                  <a:pt x="517022" y="1310998"/>
                </a:lnTo>
                <a:lnTo>
                  <a:pt x="519435" y="1313284"/>
                </a:lnTo>
                <a:lnTo>
                  <a:pt x="521848" y="1315697"/>
                </a:lnTo>
                <a:lnTo>
                  <a:pt x="552544" y="1342472"/>
                </a:lnTo>
                <a:lnTo>
                  <a:pt x="586369" y="1367338"/>
                </a:lnTo>
                <a:lnTo>
                  <a:pt x="623084" y="1390260"/>
                </a:lnTo>
                <a:lnTo>
                  <a:pt x="662447" y="1411204"/>
                </a:lnTo>
                <a:lnTo>
                  <a:pt x="704218" y="1430136"/>
                </a:lnTo>
                <a:lnTo>
                  <a:pt x="748156" y="1447021"/>
                </a:lnTo>
                <a:lnTo>
                  <a:pt x="794021" y="1461825"/>
                </a:lnTo>
                <a:lnTo>
                  <a:pt x="841573" y="1474512"/>
                </a:lnTo>
                <a:lnTo>
                  <a:pt x="890570" y="1485050"/>
                </a:lnTo>
                <a:lnTo>
                  <a:pt x="940773" y="1493402"/>
                </a:lnTo>
                <a:lnTo>
                  <a:pt x="991941" y="1499535"/>
                </a:lnTo>
                <a:lnTo>
                  <a:pt x="1043833" y="1503415"/>
                </a:lnTo>
                <a:lnTo>
                  <a:pt x="1096209" y="1505006"/>
                </a:lnTo>
                <a:lnTo>
                  <a:pt x="1148828" y="1504274"/>
                </a:lnTo>
                <a:lnTo>
                  <a:pt x="1201450" y="1501185"/>
                </a:lnTo>
                <a:lnTo>
                  <a:pt x="1253835" y="1495704"/>
                </a:lnTo>
                <a:lnTo>
                  <a:pt x="1305741" y="1487797"/>
                </a:lnTo>
                <a:lnTo>
                  <a:pt x="1356929" y="1477430"/>
                </a:lnTo>
                <a:lnTo>
                  <a:pt x="1407158" y="1464567"/>
                </a:lnTo>
                <a:lnTo>
                  <a:pt x="1456187" y="1449174"/>
                </a:lnTo>
                <a:lnTo>
                  <a:pt x="2446169" y="1449174"/>
                </a:lnTo>
                <a:lnTo>
                  <a:pt x="2449973" y="1446149"/>
                </a:lnTo>
                <a:lnTo>
                  <a:pt x="2478120" y="1418677"/>
                </a:lnTo>
                <a:lnTo>
                  <a:pt x="2501969" y="1389386"/>
                </a:lnTo>
                <a:lnTo>
                  <a:pt x="2521209" y="1358369"/>
                </a:lnTo>
                <a:lnTo>
                  <a:pt x="3061528" y="1358369"/>
                </a:lnTo>
                <a:lnTo>
                  <a:pt x="3107204" y="1339997"/>
                </a:lnTo>
                <a:lnTo>
                  <a:pt x="3149160" y="1318856"/>
                </a:lnTo>
                <a:lnTo>
                  <a:pt x="3165543" y="1308585"/>
                </a:lnTo>
                <a:close/>
              </a:path>
              <a:path w="3814445" h="1601470">
                <a:moveTo>
                  <a:pt x="3061528" y="1358369"/>
                </a:moveTo>
                <a:lnTo>
                  <a:pt x="2521209" y="1358369"/>
                </a:lnTo>
                <a:lnTo>
                  <a:pt x="2570471" y="1373853"/>
                </a:lnTo>
                <a:lnTo>
                  <a:pt x="2622215" y="1386106"/>
                </a:lnTo>
                <a:lnTo>
                  <a:pt x="2675934" y="1395037"/>
                </a:lnTo>
                <a:lnTo>
                  <a:pt x="2731122" y="1400554"/>
                </a:lnTo>
                <a:lnTo>
                  <a:pt x="2787274" y="1402565"/>
                </a:lnTo>
                <a:lnTo>
                  <a:pt x="2846783" y="1400873"/>
                </a:lnTo>
                <a:lnTo>
                  <a:pt x="2904332" y="1395398"/>
                </a:lnTo>
                <a:lnTo>
                  <a:pt x="2959535" y="1386356"/>
                </a:lnTo>
                <a:lnTo>
                  <a:pt x="3012005" y="1373963"/>
                </a:lnTo>
                <a:lnTo>
                  <a:pt x="3061357" y="1358438"/>
                </a:lnTo>
                <a:lnTo>
                  <a:pt x="3061528" y="1358369"/>
                </a:lnTo>
                <a:close/>
              </a:path>
              <a:path w="3814445" h="1601470">
                <a:moveTo>
                  <a:pt x="955624" y="140924"/>
                </a:moveTo>
                <a:lnTo>
                  <a:pt x="906082" y="141208"/>
                </a:lnTo>
                <a:lnTo>
                  <a:pt x="856493" y="143868"/>
                </a:lnTo>
                <a:lnTo>
                  <a:pt x="796575" y="150310"/>
                </a:lnTo>
                <a:lnTo>
                  <a:pt x="739201" y="159983"/>
                </a:lnTo>
                <a:lnTo>
                  <a:pt x="684625" y="172695"/>
                </a:lnTo>
                <a:lnTo>
                  <a:pt x="633106" y="188253"/>
                </a:lnTo>
                <a:lnTo>
                  <a:pt x="584898" y="206465"/>
                </a:lnTo>
                <a:lnTo>
                  <a:pt x="540259" y="227140"/>
                </a:lnTo>
                <a:lnTo>
                  <a:pt x="499445" y="250085"/>
                </a:lnTo>
                <a:lnTo>
                  <a:pt x="462713" y="275107"/>
                </a:lnTo>
                <a:lnTo>
                  <a:pt x="430320" y="302015"/>
                </a:lnTo>
                <a:lnTo>
                  <a:pt x="402521" y="330617"/>
                </a:lnTo>
                <a:lnTo>
                  <a:pt x="361734" y="392132"/>
                </a:lnTo>
                <a:lnTo>
                  <a:pt x="342406" y="458114"/>
                </a:lnTo>
                <a:lnTo>
                  <a:pt x="341430" y="492301"/>
                </a:lnTo>
                <a:lnTo>
                  <a:pt x="346588" y="527027"/>
                </a:lnTo>
                <a:lnTo>
                  <a:pt x="343413" y="531980"/>
                </a:lnTo>
                <a:lnTo>
                  <a:pt x="283961" y="538274"/>
                </a:lnTo>
                <a:lnTo>
                  <a:pt x="227636" y="549690"/>
                </a:lnTo>
                <a:lnTo>
                  <a:pt x="175360" y="565889"/>
                </a:lnTo>
                <a:lnTo>
                  <a:pt x="128058" y="586534"/>
                </a:lnTo>
                <a:lnTo>
                  <a:pt x="86655" y="611285"/>
                </a:lnTo>
                <a:lnTo>
                  <a:pt x="52075" y="639803"/>
                </a:lnTo>
                <a:lnTo>
                  <a:pt x="24996" y="672073"/>
                </a:lnTo>
                <a:lnTo>
                  <a:pt x="0" y="739544"/>
                </a:lnTo>
                <a:lnTo>
                  <a:pt x="1518" y="773501"/>
                </a:lnTo>
                <a:lnTo>
                  <a:pt x="31181" y="838749"/>
                </a:lnTo>
                <a:lnTo>
                  <a:pt x="58760" y="868797"/>
                </a:lnTo>
                <a:lnTo>
                  <a:pt x="94462" y="896299"/>
                </a:lnTo>
                <a:lnTo>
                  <a:pt x="138005" y="920632"/>
                </a:lnTo>
                <a:lnTo>
                  <a:pt x="189108" y="941174"/>
                </a:lnTo>
                <a:lnTo>
                  <a:pt x="147613" y="971350"/>
                </a:lnTo>
                <a:lnTo>
                  <a:pt x="116262" y="1004786"/>
                </a:lnTo>
                <a:lnTo>
                  <a:pt x="95537" y="1040661"/>
                </a:lnTo>
                <a:lnTo>
                  <a:pt x="85919" y="1078151"/>
                </a:lnTo>
                <a:lnTo>
                  <a:pt x="87889" y="1116434"/>
                </a:lnTo>
                <a:lnTo>
                  <a:pt x="117004" y="1178250"/>
                </a:lnTo>
                <a:lnTo>
                  <a:pt x="173818" y="1230903"/>
                </a:lnTo>
                <a:lnTo>
                  <a:pt x="210962" y="1253048"/>
                </a:lnTo>
                <a:lnTo>
                  <a:pt x="253053" y="1272008"/>
                </a:lnTo>
                <a:lnTo>
                  <a:pt x="299429" y="1287484"/>
                </a:lnTo>
                <a:lnTo>
                  <a:pt x="349433" y="1299178"/>
                </a:lnTo>
                <a:lnTo>
                  <a:pt x="402403" y="1306792"/>
                </a:lnTo>
                <a:lnTo>
                  <a:pt x="457682" y="1310027"/>
                </a:lnTo>
                <a:lnTo>
                  <a:pt x="514609" y="1308585"/>
                </a:lnTo>
                <a:lnTo>
                  <a:pt x="3165543" y="1308585"/>
                </a:lnTo>
                <a:lnTo>
                  <a:pt x="3219857" y="1269345"/>
                </a:lnTo>
                <a:lnTo>
                  <a:pt x="3247826" y="1241409"/>
                </a:lnTo>
                <a:lnTo>
                  <a:pt x="3287074" y="1180257"/>
                </a:lnTo>
                <a:lnTo>
                  <a:pt x="3301497" y="1113513"/>
                </a:lnTo>
                <a:lnTo>
                  <a:pt x="3351861" y="1108149"/>
                </a:lnTo>
                <a:lnTo>
                  <a:pt x="3401055" y="1100357"/>
                </a:lnTo>
                <a:lnTo>
                  <a:pt x="3448817" y="1090209"/>
                </a:lnTo>
                <a:lnTo>
                  <a:pt x="3494885" y="1077775"/>
                </a:lnTo>
                <a:lnTo>
                  <a:pt x="3538998" y="1063125"/>
                </a:lnTo>
                <a:lnTo>
                  <a:pt x="3580897" y="1046330"/>
                </a:lnTo>
                <a:lnTo>
                  <a:pt x="3630400" y="1022066"/>
                </a:lnTo>
                <a:lnTo>
                  <a:pt x="3674168" y="995442"/>
                </a:lnTo>
                <a:lnTo>
                  <a:pt x="3712133" y="966750"/>
                </a:lnTo>
                <a:lnTo>
                  <a:pt x="3744229" y="936282"/>
                </a:lnTo>
                <a:lnTo>
                  <a:pt x="3770390" y="904330"/>
                </a:lnTo>
                <a:lnTo>
                  <a:pt x="3790548" y="871186"/>
                </a:lnTo>
                <a:lnTo>
                  <a:pt x="3812591" y="802489"/>
                </a:lnTo>
                <a:lnTo>
                  <a:pt x="3814343" y="767521"/>
                </a:lnTo>
                <a:lnTo>
                  <a:pt x="3809826" y="732527"/>
                </a:lnTo>
                <a:lnTo>
                  <a:pt x="3781719" y="663636"/>
                </a:lnTo>
                <a:lnTo>
                  <a:pt x="3757996" y="630321"/>
                </a:lnTo>
                <a:lnTo>
                  <a:pt x="3727738" y="598150"/>
                </a:lnTo>
                <a:lnTo>
                  <a:pt x="3690879" y="567413"/>
                </a:lnTo>
                <a:lnTo>
                  <a:pt x="3697018" y="558752"/>
                </a:lnTo>
                <a:lnTo>
                  <a:pt x="3724983" y="496073"/>
                </a:lnTo>
                <a:lnTo>
                  <a:pt x="3729007" y="460370"/>
                </a:lnTo>
                <a:lnTo>
                  <a:pt x="3724809" y="425265"/>
                </a:lnTo>
                <a:lnTo>
                  <a:pt x="3693325" y="358425"/>
                </a:lnTo>
                <a:lnTo>
                  <a:pt x="3666828" y="327479"/>
                </a:lnTo>
                <a:lnTo>
                  <a:pt x="3633687" y="298707"/>
                </a:lnTo>
                <a:lnTo>
                  <a:pt x="3594297" y="272505"/>
                </a:lnTo>
                <a:lnTo>
                  <a:pt x="3549053" y="249266"/>
                </a:lnTo>
                <a:lnTo>
                  <a:pt x="3498350" y="229385"/>
                </a:lnTo>
                <a:lnTo>
                  <a:pt x="3442581" y="213256"/>
                </a:lnTo>
                <a:lnTo>
                  <a:pt x="3382142" y="201272"/>
                </a:lnTo>
                <a:lnTo>
                  <a:pt x="3375548" y="187429"/>
                </a:lnTo>
                <a:lnTo>
                  <a:pt x="1237874" y="187429"/>
                </a:lnTo>
                <a:lnTo>
                  <a:pt x="1193868" y="174087"/>
                </a:lnTo>
                <a:lnTo>
                  <a:pt x="1148315" y="162942"/>
                </a:lnTo>
                <a:lnTo>
                  <a:pt x="1101464" y="154023"/>
                </a:lnTo>
                <a:lnTo>
                  <a:pt x="1053565" y="147361"/>
                </a:lnTo>
                <a:lnTo>
                  <a:pt x="1004868" y="142984"/>
                </a:lnTo>
                <a:lnTo>
                  <a:pt x="955624" y="140924"/>
                </a:lnTo>
                <a:close/>
              </a:path>
              <a:path w="3814445" h="1601470">
                <a:moveTo>
                  <a:pt x="1668744" y="44669"/>
                </a:moveTo>
                <a:lnTo>
                  <a:pt x="1616808" y="45347"/>
                </a:lnTo>
                <a:lnTo>
                  <a:pt x="1565566" y="49268"/>
                </a:lnTo>
                <a:lnTo>
                  <a:pt x="1515496" y="56349"/>
                </a:lnTo>
                <a:lnTo>
                  <a:pt x="1467073" y="66508"/>
                </a:lnTo>
                <a:lnTo>
                  <a:pt x="1420777" y="79661"/>
                </a:lnTo>
                <a:lnTo>
                  <a:pt x="1377083" y="95724"/>
                </a:lnTo>
                <a:lnTo>
                  <a:pt x="1336468" y="114616"/>
                </a:lnTo>
                <a:lnTo>
                  <a:pt x="1299410" y="136253"/>
                </a:lnTo>
                <a:lnTo>
                  <a:pt x="1266368" y="160569"/>
                </a:lnTo>
                <a:lnTo>
                  <a:pt x="1237874" y="187429"/>
                </a:lnTo>
                <a:lnTo>
                  <a:pt x="3375548" y="187429"/>
                </a:lnTo>
                <a:lnTo>
                  <a:pt x="3362740" y="160552"/>
                </a:lnTo>
                <a:lnTo>
                  <a:pt x="3331627" y="122628"/>
                </a:lnTo>
                <a:lnTo>
                  <a:pt x="3330734" y="121897"/>
                </a:lnTo>
                <a:lnTo>
                  <a:pt x="1983110" y="121897"/>
                </a:lnTo>
                <a:lnTo>
                  <a:pt x="1958079" y="108733"/>
                </a:lnTo>
                <a:lnTo>
                  <a:pt x="1903350" y="85786"/>
                </a:lnTo>
                <a:lnTo>
                  <a:pt x="1823947" y="62925"/>
                </a:lnTo>
                <a:lnTo>
                  <a:pt x="1772791" y="53375"/>
                </a:lnTo>
                <a:lnTo>
                  <a:pt x="1720898" y="47317"/>
                </a:lnTo>
                <a:lnTo>
                  <a:pt x="1668744" y="44669"/>
                </a:lnTo>
                <a:close/>
              </a:path>
              <a:path w="3814445" h="1601470">
                <a:moveTo>
                  <a:pt x="2338302" y="0"/>
                </a:moveTo>
                <a:lnTo>
                  <a:pt x="2284241" y="1353"/>
                </a:lnTo>
                <a:lnTo>
                  <a:pt x="2231344" y="6977"/>
                </a:lnTo>
                <a:lnTo>
                  <a:pt x="2180410" y="16721"/>
                </a:lnTo>
                <a:lnTo>
                  <a:pt x="2132236" y="30432"/>
                </a:lnTo>
                <a:lnTo>
                  <a:pt x="2087622" y="47957"/>
                </a:lnTo>
                <a:lnTo>
                  <a:pt x="2047363" y="69145"/>
                </a:lnTo>
                <a:lnTo>
                  <a:pt x="2012260" y="93842"/>
                </a:lnTo>
                <a:lnTo>
                  <a:pt x="1983110" y="121897"/>
                </a:lnTo>
                <a:lnTo>
                  <a:pt x="3330734" y="121897"/>
                </a:lnTo>
                <a:lnTo>
                  <a:pt x="3289594" y="88258"/>
                </a:lnTo>
                <a:lnTo>
                  <a:pt x="3286919" y="86718"/>
                </a:lnTo>
                <a:lnTo>
                  <a:pt x="2633731" y="86718"/>
                </a:lnTo>
                <a:lnTo>
                  <a:pt x="2605112" y="67597"/>
                </a:lnTo>
                <a:lnTo>
                  <a:pt x="2537683" y="35641"/>
                </a:lnTo>
                <a:lnTo>
                  <a:pt x="2499492" y="23091"/>
                </a:lnTo>
                <a:lnTo>
                  <a:pt x="2446725" y="10717"/>
                </a:lnTo>
                <a:lnTo>
                  <a:pt x="2392730" y="3070"/>
                </a:lnTo>
                <a:lnTo>
                  <a:pt x="2338302" y="0"/>
                </a:lnTo>
                <a:close/>
              </a:path>
              <a:path w="3814445" h="1601470">
                <a:moveTo>
                  <a:pt x="2950584" y="388"/>
                </a:moveTo>
                <a:lnTo>
                  <a:pt x="2900183" y="2761"/>
                </a:lnTo>
                <a:lnTo>
                  <a:pt x="2850553" y="8497"/>
                </a:lnTo>
                <a:lnTo>
                  <a:pt x="2802257" y="17572"/>
                </a:lnTo>
                <a:lnTo>
                  <a:pt x="2755861" y="29958"/>
                </a:lnTo>
                <a:lnTo>
                  <a:pt x="2711932" y="45628"/>
                </a:lnTo>
                <a:lnTo>
                  <a:pt x="2671033" y="64557"/>
                </a:lnTo>
                <a:lnTo>
                  <a:pt x="2633731" y="86718"/>
                </a:lnTo>
                <a:lnTo>
                  <a:pt x="3286919" y="86718"/>
                </a:lnTo>
                <a:lnTo>
                  <a:pt x="3237489" y="58270"/>
                </a:lnTo>
                <a:lnTo>
                  <a:pt x="3194343" y="39906"/>
                </a:lnTo>
                <a:lnTo>
                  <a:pt x="3148574" y="25063"/>
                </a:lnTo>
                <a:lnTo>
                  <a:pt x="3100749" y="13717"/>
                </a:lnTo>
                <a:lnTo>
                  <a:pt x="3051432" y="5840"/>
                </a:lnTo>
                <a:lnTo>
                  <a:pt x="3001188" y="1405"/>
                </a:lnTo>
                <a:lnTo>
                  <a:pt x="2950584" y="38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800" y="3863975"/>
            <a:ext cx="178688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8950" y="369277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91196" y="6797"/>
                </a:lnTo>
                <a:lnTo>
                  <a:pt x="54589" y="25725"/>
                </a:lnTo>
                <a:lnTo>
                  <a:pt x="25725" y="54589"/>
                </a:lnTo>
                <a:lnTo>
                  <a:pt x="6797" y="91196"/>
                </a:lnTo>
                <a:lnTo>
                  <a:pt x="0" y="133350"/>
                </a:lnTo>
                <a:lnTo>
                  <a:pt x="6797" y="175503"/>
                </a:lnTo>
                <a:lnTo>
                  <a:pt x="25725" y="212110"/>
                </a:lnTo>
                <a:lnTo>
                  <a:pt x="54589" y="240974"/>
                </a:lnTo>
                <a:lnTo>
                  <a:pt x="91196" y="259902"/>
                </a:lnTo>
                <a:lnTo>
                  <a:pt x="133350" y="266700"/>
                </a:lnTo>
                <a:lnTo>
                  <a:pt x="175455" y="259902"/>
                </a:lnTo>
                <a:lnTo>
                  <a:pt x="212055" y="240974"/>
                </a:lnTo>
                <a:lnTo>
                  <a:pt x="240938" y="212110"/>
                </a:lnTo>
                <a:lnTo>
                  <a:pt x="259890" y="175503"/>
                </a:lnTo>
                <a:lnTo>
                  <a:pt x="266700" y="133350"/>
                </a:lnTo>
                <a:lnTo>
                  <a:pt x="259890" y="91196"/>
                </a:lnTo>
                <a:lnTo>
                  <a:pt x="240938" y="54589"/>
                </a:lnTo>
                <a:lnTo>
                  <a:pt x="212055" y="25725"/>
                </a:lnTo>
                <a:lnTo>
                  <a:pt x="175455" y="6797"/>
                </a:lnTo>
                <a:lnTo>
                  <a:pt x="1333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2329" y="2215029"/>
            <a:ext cx="3814445" cy="1601470"/>
          </a:xfrm>
          <a:custGeom>
            <a:avLst/>
            <a:gdLst/>
            <a:ahLst/>
            <a:cxnLst/>
            <a:rect l="l" t="t" r="r" b="b"/>
            <a:pathLst>
              <a:path w="3814445" h="1601470">
                <a:moveTo>
                  <a:pt x="346588" y="527027"/>
                </a:moveTo>
                <a:lnTo>
                  <a:pt x="341430" y="492301"/>
                </a:lnTo>
                <a:lnTo>
                  <a:pt x="342406" y="458114"/>
                </a:lnTo>
                <a:lnTo>
                  <a:pt x="349260" y="424660"/>
                </a:lnTo>
                <a:lnTo>
                  <a:pt x="379574" y="360720"/>
                </a:lnTo>
                <a:lnTo>
                  <a:pt x="430320" y="302015"/>
                </a:lnTo>
                <a:lnTo>
                  <a:pt x="462713" y="275107"/>
                </a:lnTo>
                <a:lnTo>
                  <a:pt x="499445" y="250085"/>
                </a:lnTo>
                <a:lnTo>
                  <a:pt x="540259" y="227140"/>
                </a:lnTo>
                <a:lnTo>
                  <a:pt x="584898" y="206465"/>
                </a:lnTo>
                <a:lnTo>
                  <a:pt x="633106" y="188253"/>
                </a:lnTo>
                <a:lnTo>
                  <a:pt x="684625" y="172695"/>
                </a:lnTo>
                <a:lnTo>
                  <a:pt x="739201" y="159983"/>
                </a:lnTo>
                <a:lnTo>
                  <a:pt x="796575" y="150310"/>
                </a:lnTo>
                <a:lnTo>
                  <a:pt x="856493" y="143868"/>
                </a:lnTo>
                <a:lnTo>
                  <a:pt x="906082" y="141208"/>
                </a:lnTo>
                <a:lnTo>
                  <a:pt x="955624" y="140924"/>
                </a:lnTo>
                <a:lnTo>
                  <a:pt x="1004868" y="142984"/>
                </a:lnTo>
                <a:lnTo>
                  <a:pt x="1053565" y="147361"/>
                </a:lnTo>
                <a:lnTo>
                  <a:pt x="1101464" y="154023"/>
                </a:lnTo>
                <a:lnTo>
                  <a:pt x="1148315" y="162942"/>
                </a:lnTo>
                <a:lnTo>
                  <a:pt x="1193868" y="174087"/>
                </a:lnTo>
                <a:lnTo>
                  <a:pt x="1237874" y="187429"/>
                </a:lnTo>
                <a:lnTo>
                  <a:pt x="1266387" y="160552"/>
                </a:lnTo>
                <a:lnTo>
                  <a:pt x="1299410" y="136253"/>
                </a:lnTo>
                <a:lnTo>
                  <a:pt x="1336468" y="114616"/>
                </a:lnTo>
                <a:lnTo>
                  <a:pt x="1377083" y="95724"/>
                </a:lnTo>
                <a:lnTo>
                  <a:pt x="1420777" y="79661"/>
                </a:lnTo>
                <a:lnTo>
                  <a:pt x="1467073" y="66508"/>
                </a:lnTo>
                <a:lnTo>
                  <a:pt x="1515496" y="56349"/>
                </a:lnTo>
                <a:lnTo>
                  <a:pt x="1565566" y="49268"/>
                </a:lnTo>
                <a:lnTo>
                  <a:pt x="1616808" y="45347"/>
                </a:lnTo>
                <a:lnTo>
                  <a:pt x="1668744" y="44669"/>
                </a:lnTo>
                <a:lnTo>
                  <a:pt x="1720898" y="47317"/>
                </a:lnTo>
                <a:lnTo>
                  <a:pt x="1772791" y="53375"/>
                </a:lnTo>
                <a:lnTo>
                  <a:pt x="1823947" y="62925"/>
                </a:lnTo>
                <a:lnTo>
                  <a:pt x="1873890" y="76050"/>
                </a:lnTo>
                <a:lnTo>
                  <a:pt x="1931452" y="96688"/>
                </a:lnTo>
                <a:lnTo>
                  <a:pt x="1983110" y="121897"/>
                </a:lnTo>
                <a:lnTo>
                  <a:pt x="2012260" y="93842"/>
                </a:lnTo>
                <a:lnTo>
                  <a:pt x="2047363" y="69145"/>
                </a:lnTo>
                <a:lnTo>
                  <a:pt x="2087622" y="47957"/>
                </a:lnTo>
                <a:lnTo>
                  <a:pt x="2132236" y="30432"/>
                </a:lnTo>
                <a:lnTo>
                  <a:pt x="2180410" y="16721"/>
                </a:lnTo>
                <a:lnTo>
                  <a:pt x="2231344" y="6977"/>
                </a:lnTo>
                <a:lnTo>
                  <a:pt x="2284241" y="1353"/>
                </a:lnTo>
                <a:lnTo>
                  <a:pt x="2338302" y="0"/>
                </a:lnTo>
                <a:lnTo>
                  <a:pt x="2392730" y="3070"/>
                </a:lnTo>
                <a:lnTo>
                  <a:pt x="2446725" y="10717"/>
                </a:lnTo>
                <a:lnTo>
                  <a:pt x="2499492" y="23091"/>
                </a:lnTo>
                <a:lnTo>
                  <a:pt x="2537683" y="35641"/>
                </a:lnTo>
                <a:lnTo>
                  <a:pt x="2572993" y="50523"/>
                </a:lnTo>
                <a:lnTo>
                  <a:pt x="2633731" y="86718"/>
                </a:lnTo>
                <a:lnTo>
                  <a:pt x="2671033" y="64557"/>
                </a:lnTo>
                <a:lnTo>
                  <a:pt x="2711932" y="45628"/>
                </a:lnTo>
                <a:lnTo>
                  <a:pt x="2755861" y="29958"/>
                </a:lnTo>
                <a:lnTo>
                  <a:pt x="2802257" y="17572"/>
                </a:lnTo>
                <a:lnTo>
                  <a:pt x="2850553" y="8497"/>
                </a:lnTo>
                <a:lnTo>
                  <a:pt x="2900183" y="2761"/>
                </a:lnTo>
                <a:lnTo>
                  <a:pt x="2950584" y="388"/>
                </a:lnTo>
                <a:lnTo>
                  <a:pt x="3001188" y="1405"/>
                </a:lnTo>
                <a:lnTo>
                  <a:pt x="3051432" y="5840"/>
                </a:lnTo>
                <a:lnTo>
                  <a:pt x="3100749" y="13717"/>
                </a:lnTo>
                <a:lnTo>
                  <a:pt x="3148574" y="25063"/>
                </a:lnTo>
                <a:lnTo>
                  <a:pt x="3194343" y="39906"/>
                </a:lnTo>
                <a:lnTo>
                  <a:pt x="3237489" y="58270"/>
                </a:lnTo>
                <a:lnTo>
                  <a:pt x="3289594" y="88258"/>
                </a:lnTo>
                <a:lnTo>
                  <a:pt x="3331627" y="122628"/>
                </a:lnTo>
                <a:lnTo>
                  <a:pt x="3362754" y="160569"/>
                </a:lnTo>
                <a:lnTo>
                  <a:pt x="3382142" y="201272"/>
                </a:lnTo>
                <a:lnTo>
                  <a:pt x="3442581" y="213256"/>
                </a:lnTo>
                <a:lnTo>
                  <a:pt x="3498350" y="229385"/>
                </a:lnTo>
                <a:lnTo>
                  <a:pt x="3549053" y="249266"/>
                </a:lnTo>
                <a:lnTo>
                  <a:pt x="3594297" y="272505"/>
                </a:lnTo>
                <a:lnTo>
                  <a:pt x="3633687" y="298707"/>
                </a:lnTo>
                <a:lnTo>
                  <a:pt x="3666828" y="327479"/>
                </a:lnTo>
                <a:lnTo>
                  <a:pt x="3693325" y="358425"/>
                </a:lnTo>
                <a:lnTo>
                  <a:pt x="3724809" y="425265"/>
                </a:lnTo>
                <a:lnTo>
                  <a:pt x="3729007" y="460370"/>
                </a:lnTo>
                <a:lnTo>
                  <a:pt x="3724983" y="496073"/>
                </a:lnTo>
                <a:lnTo>
                  <a:pt x="3707774" y="540999"/>
                </a:lnTo>
                <a:lnTo>
                  <a:pt x="3690879" y="567413"/>
                </a:lnTo>
                <a:lnTo>
                  <a:pt x="3727738" y="598150"/>
                </a:lnTo>
                <a:lnTo>
                  <a:pt x="3757996" y="630321"/>
                </a:lnTo>
                <a:lnTo>
                  <a:pt x="3781719" y="663636"/>
                </a:lnTo>
                <a:lnTo>
                  <a:pt x="3798973" y="697802"/>
                </a:lnTo>
                <a:lnTo>
                  <a:pt x="3814343" y="767521"/>
                </a:lnTo>
                <a:lnTo>
                  <a:pt x="3812591" y="802489"/>
                </a:lnTo>
                <a:lnTo>
                  <a:pt x="3790548" y="871186"/>
                </a:lnTo>
                <a:lnTo>
                  <a:pt x="3770390" y="904330"/>
                </a:lnTo>
                <a:lnTo>
                  <a:pt x="3744229" y="936282"/>
                </a:lnTo>
                <a:lnTo>
                  <a:pt x="3712133" y="966750"/>
                </a:lnTo>
                <a:lnTo>
                  <a:pt x="3674168" y="995442"/>
                </a:lnTo>
                <a:lnTo>
                  <a:pt x="3630400" y="1022066"/>
                </a:lnTo>
                <a:lnTo>
                  <a:pt x="3580897" y="1046330"/>
                </a:lnTo>
                <a:lnTo>
                  <a:pt x="3538998" y="1063125"/>
                </a:lnTo>
                <a:lnTo>
                  <a:pt x="3494885" y="1077775"/>
                </a:lnTo>
                <a:lnTo>
                  <a:pt x="3448817" y="1090209"/>
                </a:lnTo>
                <a:lnTo>
                  <a:pt x="3401055" y="1100357"/>
                </a:lnTo>
                <a:lnTo>
                  <a:pt x="3351861" y="1108149"/>
                </a:lnTo>
                <a:lnTo>
                  <a:pt x="3301497" y="1113513"/>
                </a:lnTo>
                <a:lnTo>
                  <a:pt x="3287074" y="1180257"/>
                </a:lnTo>
                <a:lnTo>
                  <a:pt x="3247826" y="1241409"/>
                </a:lnTo>
                <a:lnTo>
                  <a:pt x="3219857" y="1269345"/>
                </a:lnTo>
                <a:lnTo>
                  <a:pt x="3186840" y="1295234"/>
                </a:lnTo>
                <a:lnTo>
                  <a:pt x="3149160" y="1318856"/>
                </a:lnTo>
                <a:lnTo>
                  <a:pt x="3107204" y="1339997"/>
                </a:lnTo>
                <a:lnTo>
                  <a:pt x="3061357" y="1358438"/>
                </a:lnTo>
                <a:lnTo>
                  <a:pt x="3012005" y="1373963"/>
                </a:lnTo>
                <a:lnTo>
                  <a:pt x="2959535" y="1386356"/>
                </a:lnTo>
                <a:lnTo>
                  <a:pt x="2904332" y="1395398"/>
                </a:lnTo>
                <a:lnTo>
                  <a:pt x="2846783" y="1400873"/>
                </a:lnTo>
                <a:lnTo>
                  <a:pt x="2787274" y="1402565"/>
                </a:lnTo>
                <a:lnTo>
                  <a:pt x="2731122" y="1400554"/>
                </a:lnTo>
                <a:lnTo>
                  <a:pt x="2675934" y="1395037"/>
                </a:lnTo>
                <a:lnTo>
                  <a:pt x="2622215" y="1386106"/>
                </a:lnTo>
                <a:lnTo>
                  <a:pt x="2570471" y="1373853"/>
                </a:lnTo>
                <a:lnTo>
                  <a:pt x="2521209" y="1358369"/>
                </a:lnTo>
                <a:lnTo>
                  <a:pt x="2478120" y="1418677"/>
                </a:lnTo>
                <a:lnTo>
                  <a:pt x="2449973" y="1446149"/>
                </a:lnTo>
                <a:lnTo>
                  <a:pt x="2417839" y="1471705"/>
                </a:lnTo>
                <a:lnTo>
                  <a:pt x="2382027" y="1495249"/>
                </a:lnTo>
                <a:lnTo>
                  <a:pt x="2342850" y="1516688"/>
                </a:lnTo>
                <a:lnTo>
                  <a:pt x="2300617" y="1535924"/>
                </a:lnTo>
                <a:lnTo>
                  <a:pt x="2255640" y="1552864"/>
                </a:lnTo>
                <a:lnTo>
                  <a:pt x="2208230" y="1567411"/>
                </a:lnTo>
                <a:lnTo>
                  <a:pt x="2158697" y="1579470"/>
                </a:lnTo>
                <a:lnTo>
                  <a:pt x="2107352" y="1588945"/>
                </a:lnTo>
                <a:lnTo>
                  <a:pt x="2054506" y="1595742"/>
                </a:lnTo>
                <a:lnTo>
                  <a:pt x="2000470" y="1599765"/>
                </a:lnTo>
                <a:lnTo>
                  <a:pt x="1945555" y="1600918"/>
                </a:lnTo>
                <a:lnTo>
                  <a:pt x="1890070" y="1599107"/>
                </a:lnTo>
                <a:lnTo>
                  <a:pt x="1834328" y="1594235"/>
                </a:lnTo>
                <a:lnTo>
                  <a:pt x="1778640" y="1586207"/>
                </a:lnTo>
                <a:lnTo>
                  <a:pt x="1723249" y="1574824"/>
                </a:lnTo>
                <a:lnTo>
                  <a:pt x="1670404" y="1560473"/>
                </a:lnTo>
                <a:lnTo>
                  <a:pt x="1620442" y="1543297"/>
                </a:lnTo>
                <a:lnTo>
                  <a:pt x="1573702" y="1523436"/>
                </a:lnTo>
                <a:lnTo>
                  <a:pt x="1530521" y="1501034"/>
                </a:lnTo>
                <a:lnTo>
                  <a:pt x="1491237" y="1476233"/>
                </a:lnTo>
                <a:lnTo>
                  <a:pt x="1456187" y="1449174"/>
                </a:lnTo>
                <a:lnTo>
                  <a:pt x="1407158" y="1464567"/>
                </a:lnTo>
                <a:lnTo>
                  <a:pt x="1356929" y="1477430"/>
                </a:lnTo>
                <a:lnTo>
                  <a:pt x="1305741" y="1487797"/>
                </a:lnTo>
                <a:lnTo>
                  <a:pt x="1253835" y="1495704"/>
                </a:lnTo>
                <a:lnTo>
                  <a:pt x="1201450" y="1501185"/>
                </a:lnTo>
                <a:lnTo>
                  <a:pt x="1148828" y="1504274"/>
                </a:lnTo>
                <a:lnTo>
                  <a:pt x="1096209" y="1505006"/>
                </a:lnTo>
                <a:lnTo>
                  <a:pt x="1043833" y="1503415"/>
                </a:lnTo>
                <a:lnTo>
                  <a:pt x="991941" y="1499535"/>
                </a:lnTo>
                <a:lnTo>
                  <a:pt x="940773" y="1493402"/>
                </a:lnTo>
                <a:lnTo>
                  <a:pt x="890570" y="1485050"/>
                </a:lnTo>
                <a:lnTo>
                  <a:pt x="841573" y="1474512"/>
                </a:lnTo>
                <a:lnTo>
                  <a:pt x="794021" y="1461825"/>
                </a:lnTo>
                <a:lnTo>
                  <a:pt x="748156" y="1447021"/>
                </a:lnTo>
                <a:lnTo>
                  <a:pt x="704218" y="1430136"/>
                </a:lnTo>
                <a:lnTo>
                  <a:pt x="662447" y="1411204"/>
                </a:lnTo>
                <a:lnTo>
                  <a:pt x="623084" y="1390260"/>
                </a:lnTo>
                <a:lnTo>
                  <a:pt x="586369" y="1367338"/>
                </a:lnTo>
                <a:lnTo>
                  <a:pt x="552544" y="1342472"/>
                </a:lnTo>
                <a:lnTo>
                  <a:pt x="521848" y="1315697"/>
                </a:lnTo>
                <a:lnTo>
                  <a:pt x="519435" y="1313284"/>
                </a:lnTo>
                <a:lnTo>
                  <a:pt x="517022" y="1310998"/>
                </a:lnTo>
                <a:lnTo>
                  <a:pt x="514609" y="1308585"/>
                </a:lnTo>
                <a:lnTo>
                  <a:pt x="457682" y="1310027"/>
                </a:lnTo>
                <a:lnTo>
                  <a:pt x="402403" y="1306792"/>
                </a:lnTo>
                <a:lnTo>
                  <a:pt x="349433" y="1299178"/>
                </a:lnTo>
                <a:lnTo>
                  <a:pt x="299429" y="1287484"/>
                </a:lnTo>
                <a:lnTo>
                  <a:pt x="253053" y="1272008"/>
                </a:lnTo>
                <a:lnTo>
                  <a:pt x="210962" y="1253048"/>
                </a:lnTo>
                <a:lnTo>
                  <a:pt x="173818" y="1230903"/>
                </a:lnTo>
                <a:lnTo>
                  <a:pt x="142279" y="1205871"/>
                </a:lnTo>
                <a:lnTo>
                  <a:pt x="98654" y="1148338"/>
                </a:lnTo>
                <a:lnTo>
                  <a:pt x="85919" y="1078151"/>
                </a:lnTo>
                <a:lnTo>
                  <a:pt x="95537" y="1040661"/>
                </a:lnTo>
                <a:lnTo>
                  <a:pt x="116262" y="1004786"/>
                </a:lnTo>
                <a:lnTo>
                  <a:pt x="147613" y="971350"/>
                </a:lnTo>
                <a:lnTo>
                  <a:pt x="189108" y="941174"/>
                </a:lnTo>
                <a:lnTo>
                  <a:pt x="138005" y="920632"/>
                </a:lnTo>
                <a:lnTo>
                  <a:pt x="94462" y="896299"/>
                </a:lnTo>
                <a:lnTo>
                  <a:pt x="58760" y="868797"/>
                </a:lnTo>
                <a:lnTo>
                  <a:pt x="31181" y="838749"/>
                </a:lnTo>
                <a:lnTo>
                  <a:pt x="1518" y="773501"/>
                </a:lnTo>
                <a:lnTo>
                  <a:pt x="0" y="739544"/>
                </a:lnTo>
                <a:lnTo>
                  <a:pt x="7731" y="705527"/>
                </a:lnTo>
                <a:lnTo>
                  <a:pt x="52075" y="639803"/>
                </a:lnTo>
                <a:lnTo>
                  <a:pt x="86655" y="611285"/>
                </a:lnTo>
                <a:lnTo>
                  <a:pt x="128058" y="586534"/>
                </a:lnTo>
                <a:lnTo>
                  <a:pt x="175360" y="565889"/>
                </a:lnTo>
                <a:lnTo>
                  <a:pt x="227636" y="549690"/>
                </a:lnTo>
                <a:lnTo>
                  <a:pt x="283961" y="538274"/>
                </a:lnTo>
                <a:lnTo>
                  <a:pt x="343413" y="531980"/>
                </a:lnTo>
                <a:lnTo>
                  <a:pt x="346588" y="52702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9100" y="3851275"/>
            <a:ext cx="204088" cy="21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38950" y="369277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700" y="133350"/>
                </a:moveTo>
                <a:lnTo>
                  <a:pt x="259890" y="175503"/>
                </a:lnTo>
                <a:lnTo>
                  <a:pt x="240938" y="212110"/>
                </a:lnTo>
                <a:lnTo>
                  <a:pt x="212055" y="240974"/>
                </a:lnTo>
                <a:lnTo>
                  <a:pt x="175455" y="259902"/>
                </a:lnTo>
                <a:lnTo>
                  <a:pt x="133350" y="266700"/>
                </a:lnTo>
                <a:lnTo>
                  <a:pt x="91196" y="259902"/>
                </a:lnTo>
                <a:lnTo>
                  <a:pt x="54589" y="240974"/>
                </a:lnTo>
                <a:lnTo>
                  <a:pt x="25725" y="212110"/>
                </a:lnTo>
                <a:lnTo>
                  <a:pt x="6797" y="175503"/>
                </a:lnTo>
                <a:lnTo>
                  <a:pt x="0" y="133350"/>
                </a:lnTo>
                <a:lnTo>
                  <a:pt x="6797" y="91196"/>
                </a:lnTo>
                <a:lnTo>
                  <a:pt x="25725" y="54589"/>
                </a:lnTo>
                <a:lnTo>
                  <a:pt x="54589" y="25725"/>
                </a:lnTo>
                <a:lnTo>
                  <a:pt x="91196" y="6797"/>
                </a:lnTo>
                <a:lnTo>
                  <a:pt x="133350" y="0"/>
                </a:lnTo>
                <a:lnTo>
                  <a:pt x="175455" y="6797"/>
                </a:lnTo>
                <a:lnTo>
                  <a:pt x="212055" y="25725"/>
                </a:lnTo>
                <a:lnTo>
                  <a:pt x="240938" y="54589"/>
                </a:lnTo>
                <a:lnTo>
                  <a:pt x="259890" y="91196"/>
                </a:lnTo>
                <a:lnTo>
                  <a:pt x="266700" y="1333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5500" y="3149855"/>
            <a:ext cx="223520" cy="29845"/>
          </a:xfrm>
          <a:custGeom>
            <a:avLst/>
            <a:gdLst/>
            <a:ahLst/>
            <a:cxnLst/>
            <a:rect l="l" t="t" r="r" b="b"/>
            <a:pathLst>
              <a:path w="223520" h="29844">
                <a:moveTo>
                  <a:pt x="223392" y="29591"/>
                </a:moveTo>
                <a:lnTo>
                  <a:pt x="165074" y="29610"/>
                </a:lnTo>
                <a:lnTo>
                  <a:pt x="107743" y="24606"/>
                </a:lnTo>
                <a:lnTo>
                  <a:pt x="52389" y="1469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8207" y="3502533"/>
            <a:ext cx="97790" cy="14604"/>
          </a:xfrm>
          <a:custGeom>
            <a:avLst/>
            <a:gdLst/>
            <a:ahLst/>
            <a:cxnLst/>
            <a:rect l="l" t="t" r="r" b="b"/>
            <a:pathLst>
              <a:path w="97789" h="14604">
                <a:moveTo>
                  <a:pt x="97789" y="0"/>
                </a:moveTo>
                <a:lnTo>
                  <a:pt x="73991" y="4881"/>
                </a:lnTo>
                <a:lnTo>
                  <a:pt x="49704" y="8858"/>
                </a:lnTo>
                <a:lnTo>
                  <a:pt x="25013" y="11930"/>
                </a:lnTo>
                <a:lnTo>
                  <a:pt x="0" y="1409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09334" y="3593339"/>
            <a:ext cx="59055" cy="64769"/>
          </a:xfrm>
          <a:custGeom>
            <a:avLst/>
            <a:gdLst/>
            <a:ahLst/>
            <a:cxnLst/>
            <a:rect l="l" t="t" r="r" b="b"/>
            <a:pathLst>
              <a:path w="59054" h="64770">
                <a:moveTo>
                  <a:pt x="58927" y="64388"/>
                </a:moveTo>
                <a:lnTo>
                  <a:pt x="41951" y="48988"/>
                </a:lnTo>
                <a:lnTo>
                  <a:pt x="26463" y="33099"/>
                </a:lnTo>
                <a:lnTo>
                  <a:pt x="12475" y="16758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33919" y="3497071"/>
            <a:ext cx="23495" cy="71120"/>
          </a:xfrm>
          <a:custGeom>
            <a:avLst/>
            <a:gdLst/>
            <a:ahLst/>
            <a:cxnLst/>
            <a:rect l="l" t="t" r="r" b="b"/>
            <a:pathLst>
              <a:path w="23495" h="71120">
                <a:moveTo>
                  <a:pt x="23495" y="0"/>
                </a:moveTo>
                <a:lnTo>
                  <a:pt x="20020" y="17928"/>
                </a:lnTo>
                <a:lnTo>
                  <a:pt x="14938" y="35702"/>
                </a:lnTo>
                <a:lnTo>
                  <a:pt x="8260" y="53310"/>
                </a:lnTo>
                <a:lnTo>
                  <a:pt x="0" y="7073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25027" y="3060065"/>
            <a:ext cx="287020" cy="264795"/>
          </a:xfrm>
          <a:custGeom>
            <a:avLst/>
            <a:gdLst/>
            <a:ahLst/>
            <a:cxnLst/>
            <a:rect l="l" t="t" r="r" b="b"/>
            <a:pathLst>
              <a:path w="287020" h="264795">
                <a:moveTo>
                  <a:pt x="0" y="0"/>
                </a:moveTo>
                <a:lnTo>
                  <a:pt x="56444" y="18311"/>
                </a:lnTo>
                <a:lnTo>
                  <a:pt x="107661" y="40238"/>
                </a:lnTo>
                <a:lnTo>
                  <a:pt x="153256" y="65414"/>
                </a:lnTo>
                <a:lnTo>
                  <a:pt x="192836" y="93475"/>
                </a:lnTo>
                <a:lnTo>
                  <a:pt x="226009" y="124056"/>
                </a:lnTo>
                <a:lnTo>
                  <a:pt x="252381" y="156793"/>
                </a:lnTo>
                <a:lnTo>
                  <a:pt x="271560" y="191320"/>
                </a:lnTo>
                <a:lnTo>
                  <a:pt x="283153" y="227273"/>
                </a:lnTo>
                <a:lnTo>
                  <a:pt x="286766" y="26428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73668" y="2778506"/>
            <a:ext cx="127635" cy="99695"/>
          </a:xfrm>
          <a:custGeom>
            <a:avLst/>
            <a:gdLst/>
            <a:ahLst/>
            <a:cxnLst/>
            <a:rect l="l" t="t" r="r" b="b"/>
            <a:pathLst>
              <a:path w="127634" h="99694">
                <a:moveTo>
                  <a:pt x="127634" y="0"/>
                </a:moveTo>
                <a:lnTo>
                  <a:pt x="103423" y="27820"/>
                </a:lnTo>
                <a:lnTo>
                  <a:pt x="73866" y="53784"/>
                </a:lnTo>
                <a:lnTo>
                  <a:pt x="39284" y="77652"/>
                </a:lnTo>
                <a:lnTo>
                  <a:pt x="0" y="9918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94979" y="2410841"/>
            <a:ext cx="6985" cy="46990"/>
          </a:xfrm>
          <a:custGeom>
            <a:avLst/>
            <a:gdLst/>
            <a:ahLst/>
            <a:cxnLst/>
            <a:rect l="l" t="t" r="r" b="b"/>
            <a:pathLst>
              <a:path w="6984" h="46989">
                <a:moveTo>
                  <a:pt x="0" y="0"/>
                </a:moveTo>
                <a:lnTo>
                  <a:pt x="3141" y="11588"/>
                </a:lnTo>
                <a:lnTo>
                  <a:pt x="5318" y="23272"/>
                </a:lnTo>
                <a:lnTo>
                  <a:pt x="6518" y="35004"/>
                </a:lnTo>
                <a:lnTo>
                  <a:pt x="6730" y="4673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79511" y="2296541"/>
            <a:ext cx="65405" cy="59690"/>
          </a:xfrm>
          <a:custGeom>
            <a:avLst/>
            <a:gdLst/>
            <a:ahLst/>
            <a:cxnLst/>
            <a:rect l="l" t="t" r="r" b="b"/>
            <a:pathLst>
              <a:path w="65404" h="59689">
                <a:moveTo>
                  <a:pt x="0" y="59689"/>
                </a:moveTo>
                <a:lnTo>
                  <a:pt x="13487" y="43773"/>
                </a:lnTo>
                <a:lnTo>
                  <a:pt x="28940" y="28463"/>
                </a:lnTo>
                <a:lnTo>
                  <a:pt x="46273" y="13844"/>
                </a:lnTo>
                <a:lnTo>
                  <a:pt x="6540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67752" y="2333118"/>
            <a:ext cx="31750" cy="52069"/>
          </a:xfrm>
          <a:custGeom>
            <a:avLst/>
            <a:gdLst/>
            <a:ahLst/>
            <a:cxnLst/>
            <a:rect l="l" t="t" r="r" b="b"/>
            <a:pathLst>
              <a:path w="31750" h="52069">
                <a:moveTo>
                  <a:pt x="0" y="51562"/>
                </a:moveTo>
                <a:lnTo>
                  <a:pt x="5780" y="38254"/>
                </a:lnTo>
                <a:lnTo>
                  <a:pt x="13001" y="25209"/>
                </a:lnTo>
                <a:lnTo>
                  <a:pt x="21627" y="12449"/>
                </a:lnTo>
                <a:lnTo>
                  <a:pt x="31623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9695" y="2402078"/>
            <a:ext cx="114935" cy="50165"/>
          </a:xfrm>
          <a:custGeom>
            <a:avLst/>
            <a:gdLst/>
            <a:ahLst/>
            <a:cxnLst/>
            <a:rect l="l" t="t" r="r" b="b"/>
            <a:pathLst>
              <a:path w="114935" h="50164">
                <a:moveTo>
                  <a:pt x="0" y="0"/>
                </a:moveTo>
                <a:lnTo>
                  <a:pt x="30634" y="10997"/>
                </a:lnTo>
                <a:lnTo>
                  <a:pt x="60007" y="23018"/>
                </a:lnTo>
                <a:lnTo>
                  <a:pt x="88046" y="36040"/>
                </a:lnTo>
                <a:lnTo>
                  <a:pt x="114680" y="50037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58915" y="2742058"/>
            <a:ext cx="20320" cy="52705"/>
          </a:xfrm>
          <a:custGeom>
            <a:avLst/>
            <a:gdLst/>
            <a:ahLst/>
            <a:cxnLst/>
            <a:rect l="l" t="t" r="r" b="b"/>
            <a:pathLst>
              <a:path w="20320" h="52705">
                <a:moveTo>
                  <a:pt x="20066" y="52577"/>
                </a:moveTo>
                <a:lnTo>
                  <a:pt x="13680" y="39629"/>
                </a:lnTo>
                <a:lnTo>
                  <a:pt x="8223" y="26527"/>
                </a:lnTo>
                <a:lnTo>
                  <a:pt x="3671" y="13305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1418" y="1763014"/>
            <a:ext cx="7185356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the demand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these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2013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1990?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248410" lvl="0" indent="0" algn="r" defTabSz="914400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???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Fixed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phone,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land-line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phones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Umbrella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Video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cassette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Diabetes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Insulin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injections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3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1" y="1266825"/>
            <a:ext cx="8791575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741" y="1382013"/>
            <a:ext cx="7591425" cy="4798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marR="0" lvl="0" indent="-12446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Pct val="96428"/>
              <a:buFont typeface="Arial"/>
              <a:buChar char="•"/>
              <a:tabLst>
                <a:tab pos="137795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 needs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better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Maruti 800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v/s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Premier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Padmini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69240" marR="0" lvl="0" indent="-25654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9875" algn="l"/>
              </a:tabLst>
              <a:defRPr/>
            </a:pP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Video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conference v/s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air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travel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69240" marR="0" lvl="0" indent="-2565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9875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Substitutes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Telegrams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v/s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SMS, SMS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v/s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Mobile</a:t>
            </a:r>
            <a:r>
              <a:rPr kumimoji="0" sz="2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698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7051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moves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Maslow’s</a:t>
            </a: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 Basic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 loaded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1726" y="180975"/>
            <a:ext cx="721042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29329" y="311607"/>
            <a:ext cx="4900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25" dirty="0">
                <a:solidFill>
                  <a:srgbClr val="FFFFFF"/>
                </a:solidFill>
              </a:rPr>
              <a:t>Why </a:t>
            </a:r>
            <a:r>
              <a:rPr sz="3200" b="1" spc="-5" dirty="0">
                <a:solidFill>
                  <a:srgbClr val="FFFFFF"/>
                </a:solidFill>
              </a:rPr>
              <a:t>would demand</a:t>
            </a:r>
            <a:r>
              <a:rPr sz="3200" b="1" spc="-80" dirty="0">
                <a:solidFill>
                  <a:srgbClr val="FFFFFF"/>
                </a:solidFill>
              </a:rPr>
              <a:t> </a:t>
            </a:r>
            <a:r>
              <a:rPr sz="3200" b="1" spc="-10" dirty="0">
                <a:solidFill>
                  <a:srgbClr val="FFFFFF"/>
                </a:solidFill>
              </a:rPr>
              <a:t>change?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059666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693</Words>
  <Application>Microsoft Office PowerPoint</Application>
  <PresentationFormat>Widescreen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Courier New</vt:lpstr>
      <vt:lpstr>Georgia</vt:lpstr>
      <vt:lpstr>Gill Sans MT</vt:lpstr>
      <vt:lpstr>Times New Roman</vt:lpstr>
      <vt:lpstr>Trebuchet MS</vt:lpstr>
      <vt:lpstr>Tw Cen MT</vt:lpstr>
      <vt:lpstr>Verdana</vt:lpstr>
      <vt:lpstr>Wingdings</vt:lpstr>
      <vt:lpstr>Wingdings 2</vt:lpstr>
      <vt:lpstr>Solstice</vt:lpstr>
      <vt:lpstr>1_Custom Design</vt:lpstr>
      <vt:lpstr>Median</vt:lpstr>
      <vt:lpstr>Civic</vt:lpstr>
      <vt:lpstr>2_Office Theme</vt:lpstr>
      <vt:lpstr>1_Office Theme</vt:lpstr>
      <vt:lpstr>4_Office Theme</vt:lpstr>
      <vt:lpstr>     Chapter-4 Product Life Cycle</vt:lpstr>
      <vt:lpstr>Product life cycle</vt:lpstr>
      <vt:lpstr>PowerPoint Presentation</vt:lpstr>
      <vt:lpstr>Product Life Cycle</vt:lpstr>
      <vt:lpstr>Product Life Cycle</vt:lpstr>
      <vt:lpstr>What is a product?</vt:lpstr>
      <vt:lpstr>Goods and/or Services Are the Product</vt:lpstr>
      <vt:lpstr>Demand for products</vt:lpstr>
      <vt:lpstr>Why would demand change?</vt:lpstr>
      <vt:lpstr>PLC Concept is Based on Four Premises</vt:lpstr>
      <vt:lpstr>Product Life-Cycle Strategies</vt:lpstr>
      <vt:lpstr>Product Life-Cycle Strategies</vt:lpstr>
      <vt:lpstr>Product Life-Cycle Strategies</vt:lpstr>
      <vt:lpstr>Product Life-Cycle Strategies</vt:lpstr>
      <vt:lpstr>Product Life-Cycle Strategies</vt:lpstr>
      <vt:lpstr>PLC Duration</vt:lpstr>
      <vt:lpstr>PowerPoint Presentation</vt:lpstr>
      <vt:lpstr>Marketing Strategies in the PLC</vt:lpstr>
      <vt:lpstr>The Product Life Cycle Review</vt:lpstr>
      <vt:lpstr>Manage the Life Cycle</vt:lpstr>
      <vt:lpstr>Product Life Cycle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life cycle</dc:title>
  <dc:creator>Windows User</dc:creator>
  <cp:lastModifiedBy>Windows User</cp:lastModifiedBy>
  <cp:revision>25</cp:revision>
  <dcterms:created xsi:type="dcterms:W3CDTF">2018-10-26T21:02:05Z</dcterms:created>
  <dcterms:modified xsi:type="dcterms:W3CDTF">2018-11-11T08:38:11Z</dcterms:modified>
</cp:coreProperties>
</file>