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0B7F3-8E38-46AA-8D52-193D747CA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D2EA598D-FA66-4E1C-A52D-AF5FC1C929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F051DE4F-DE42-4E9E-8D01-5C2C398B64F4}"/>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5" name="Footer Placeholder 4">
            <a:extLst>
              <a:ext uri="{FF2B5EF4-FFF2-40B4-BE49-F238E27FC236}">
                <a16:creationId xmlns:a16="http://schemas.microsoft.com/office/drawing/2014/main" xmlns="" id="{4E3B1296-9BDF-4387-8535-49BA24099A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886DD64-5C6A-47E0-9C63-0C42CFEF67D2}"/>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185970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925DB3-168B-4334-ACFB-45C6CFDB35C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9B0F0E3-7153-4944-A4AA-9BF96D81127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311FD0E-C3E5-422F-B121-5FF0C023BBD6}"/>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5" name="Footer Placeholder 4">
            <a:extLst>
              <a:ext uri="{FF2B5EF4-FFF2-40B4-BE49-F238E27FC236}">
                <a16:creationId xmlns:a16="http://schemas.microsoft.com/office/drawing/2014/main" xmlns="" id="{58890281-6DF2-41EE-BA18-8C166AC2645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849FB17-3985-4A72-9308-EED9B02F8753}"/>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151464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F008CB-ED5F-436E-8368-27B8F661F5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779EF84B-422A-4E80-9B7B-6EE8700C5A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D58CE5D-BA83-4563-992B-8A4B3C53ECF2}"/>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5" name="Footer Placeholder 4">
            <a:extLst>
              <a:ext uri="{FF2B5EF4-FFF2-40B4-BE49-F238E27FC236}">
                <a16:creationId xmlns:a16="http://schemas.microsoft.com/office/drawing/2014/main" xmlns="" id="{C2396210-E580-40E6-B4B3-818A381A2E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B85646B-19D3-4334-8DAB-5FE761152860}"/>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268896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F0B28-EEF8-49C9-831B-E4D29B1DDC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E4B4D3E-F4A8-4BEC-BD6A-044D0F6E5E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6911EFA-90DC-44DA-8852-0DC50A617293}"/>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5" name="Footer Placeholder 4">
            <a:extLst>
              <a:ext uri="{FF2B5EF4-FFF2-40B4-BE49-F238E27FC236}">
                <a16:creationId xmlns:a16="http://schemas.microsoft.com/office/drawing/2014/main" xmlns="" id="{1C3E8F2B-CF43-4DCA-92C7-428BC3AF626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A5BAB8D-C54E-4224-B361-DC4B8F0942B4}"/>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186251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0F214D-764C-431A-ABAE-AF0C3C308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ABF4C9B-457D-400E-A0FD-460A6FDA6D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672FEC2-3976-48B3-A58B-467DD2837C7C}"/>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5" name="Footer Placeholder 4">
            <a:extLst>
              <a:ext uri="{FF2B5EF4-FFF2-40B4-BE49-F238E27FC236}">
                <a16:creationId xmlns:a16="http://schemas.microsoft.com/office/drawing/2014/main" xmlns="" id="{FC58ECBF-6245-4EEB-923F-170C8BF3B7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75EDA18-DEAD-4EFD-A028-6DC0FD9EE55B}"/>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3306125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2AB409-275C-4F9F-8A8C-BCFB36E1759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C8DFC59-2E77-4AA5-BB3D-356A204356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EB130F2E-4794-43AB-90C6-971A9B88FD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E9DCB210-5696-469D-B6CB-AE23431F8AB2}"/>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6" name="Footer Placeholder 5">
            <a:extLst>
              <a:ext uri="{FF2B5EF4-FFF2-40B4-BE49-F238E27FC236}">
                <a16:creationId xmlns:a16="http://schemas.microsoft.com/office/drawing/2014/main" xmlns="" id="{494F72E5-247A-4358-ADB0-DA686EA5EF5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8608F49-C8D2-42A3-AF4D-D1A2A30DB7CA}"/>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199365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13A7A-7DDB-49F4-8DE3-8BB5BEFA412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16C3F02-800A-44D3-B4AD-BA0EECFEF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E0E79F0-1121-45A8-B794-81A3EEB61F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468792E1-E8B7-4A4E-A718-323372740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8FFB6DD-9639-424D-98F2-B76ABC46EA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A384BF8F-C729-4FE0-865F-DEEB9D2B926E}"/>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8" name="Footer Placeholder 7">
            <a:extLst>
              <a:ext uri="{FF2B5EF4-FFF2-40B4-BE49-F238E27FC236}">
                <a16:creationId xmlns:a16="http://schemas.microsoft.com/office/drawing/2014/main" xmlns="" id="{CFB27C6C-9D7C-4B2F-A85B-5E6AB3827E3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CC0DAD76-C367-4416-B931-43D4332DD17E}"/>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342241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D9C3BF-1786-43CD-BD51-03B1015F237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D231299-0A84-4CE3-A706-05B436AE3C4D}"/>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4" name="Footer Placeholder 3">
            <a:extLst>
              <a:ext uri="{FF2B5EF4-FFF2-40B4-BE49-F238E27FC236}">
                <a16:creationId xmlns:a16="http://schemas.microsoft.com/office/drawing/2014/main" xmlns="" id="{9B8908E1-F2D0-45C6-B7E3-AC577CCCFBF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17326DFF-400A-4000-BD76-DDF071E6627B}"/>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44947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53D0BF-8C57-4823-B162-B8370098E0D4}"/>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3" name="Footer Placeholder 2">
            <a:extLst>
              <a:ext uri="{FF2B5EF4-FFF2-40B4-BE49-F238E27FC236}">
                <a16:creationId xmlns:a16="http://schemas.microsoft.com/office/drawing/2014/main" xmlns="" id="{56395C86-9A34-4731-B91D-994DAADE4E2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9E7902AC-C2A3-46CE-84FD-A2EF487DC71F}"/>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98025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D6EBBB-6BD9-4734-B9F1-06815AB628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6B962FE-557D-41D9-978C-5D4155B18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D1B5C831-8E19-4EF7-A818-6994F5CB2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BA0BB1F-D892-4745-B24E-9FCF2E5A58F8}"/>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6" name="Footer Placeholder 5">
            <a:extLst>
              <a:ext uri="{FF2B5EF4-FFF2-40B4-BE49-F238E27FC236}">
                <a16:creationId xmlns:a16="http://schemas.microsoft.com/office/drawing/2014/main" xmlns="" id="{C886BC3C-7AC3-49AC-BC7D-F4C1C671C9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4512E62-769A-4419-B3CB-ED85A0C6B4CD}"/>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372066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CBBDE-0B99-4F3D-BE64-B1AD566E64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B4F6B389-B9C3-472D-BC97-F1B8E7CA4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7FC91BDE-F975-42A3-B26C-25E384872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F4DFC6F-B1B6-4432-9BA9-67CF1BE3A65B}"/>
              </a:ext>
            </a:extLst>
          </p:cNvPr>
          <p:cNvSpPr>
            <a:spLocks noGrp="1"/>
          </p:cNvSpPr>
          <p:nvPr>
            <p:ph type="dt" sz="half" idx="10"/>
          </p:nvPr>
        </p:nvSpPr>
        <p:spPr/>
        <p:txBody>
          <a:bodyPr/>
          <a:lstStyle/>
          <a:p>
            <a:fld id="{7FF7E516-714D-4221-856E-486FBFB70934}" type="datetimeFigureOut">
              <a:rPr lang="en-IN" smtClean="0"/>
              <a:t>11-11-2018</a:t>
            </a:fld>
            <a:endParaRPr lang="en-IN"/>
          </a:p>
        </p:txBody>
      </p:sp>
      <p:sp>
        <p:nvSpPr>
          <p:cNvPr id="6" name="Footer Placeholder 5">
            <a:extLst>
              <a:ext uri="{FF2B5EF4-FFF2-40B4-BE49-F238E27FC236}">
                <a16:creationId xmlns:a16="http://schemas.microsoft.com/office/drawing/2014/main" xmlns="" id="{13DA8580-DB7A-41D4-87F6-9935D845DEF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F5F2E19D-BA1B-4178-88EB-F51CAF1CAA1A}"/>
              </a:ext>
            </a:extLst>
          </p:cNvPr>
          <p:cNvSpPr>
            <a:spLocks noGrp="1"/>
          </p:cNvSpPr>
          <p:nvPr>
            <p:ph type="sldNum" sz="quarter" idx="12"/>
          </p:nvPr>
        </p:nvSpPr>
        <p:spPr/>
        <p:txBody>
          <a:bodyPr/>
          <a:lstStyle/>
          <a:p>
            <a:fld id="{C4B20CAC-DEB4-4E9B-8133-65E40771A5ED}" type="slidenum">
              <a:rPr lang="en-IN" smtClean="0"/>
              <a:t>‹#›</a:t>
            </a:fld>
            <a:endParaRPr lang="en-IN"/>
          </a:p>
        </p:txBody>
      </p:sp>
    </p:spTree>
    <p:extLst>
      <p:ext uri="{BB962C8B-B14F-4D97-AF65-F5344CB8AC3E}">
        <p14:creationId xmlns:p14="http://schemas.microsoft.com/office/powerpoint/2010/main" val="4890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E47E53-8C01-4E65-903C-909F67FE8E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76ADD5C-3936-4772-B5AE-19783C141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34FBFB1-8D34-47D1-8765-8BC46CEDE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7E516-714D-4221-856E-486FBFB70934}" type="datetimeFigureOut">
              <a:rPr lang="en-IN" smtClean="0"/>
              <a:t>11-11-2018</a:t>
            </a:fld>
            <a:endParaRPr lang="en-IN"/>
          </a:p>
        </p:txBody>
      </p:sp>
      <p:sp>
        <p:nvSpPr>
          <p:cNvPr id="5" name="Footer Placeholder 4">
            <a:extLst>
              <a:ext uri="{FF2B5EF4-FFF2-40B4-BE49-F238E27FC236}">
                <a16:creationId xmlns:a16="http://schemas.microsoft.com/office/drawing/2014/main" xmlns="" id="{3FDE4B91-B4DC-4572-BCEC-E9C3AE805D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43BAE9DE-6DE9-40D6-8D12-40708B9E90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20CAC-DEB4-4E9B-8133-65E40771A5ED}" type="slidenum">
              <a:rPr lang="en-IN" smtClean="0"/>
              <a:t>‹#›</a:t>
            </a:fld>
            <a:endParaRPr lang="en-IN"/>
          </a:p>
        </p:txBody>
      </p:sp>
    </p:spTree>
    <p:extLst>
      <p:ext uri="{BB962C8B-B14F-4D97-AF65-F5344CB8AC3E}">
        <p14:creationId xmlns:p14="http://schemas.microsoft.com/office/powerpoint/2010/main" val="1162847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A82D9B-2BD8-468C-B1A5-BEC8D791C3F9}"/>
              </a:ext>
            </a:extLst>
          </p:cNvPr>
          <p:cNvSpPr>
            <a:spLocks noGrp="1"/>
          </p:cNvSpPr>
          <p:nvPr>
            <p:ph type="title"/>
          </p:nvPr>
        </p:nvSpPr>
        <p:spPr/>
        <p:txBody>
          <a:bodyPr/>
          <a:lstStyle/>
          <a:p>
            <a:r>
              <a:rPr lang="en-US" dirty="0"/>
              <a:t>                     LINEAR PROGRAMMING</a:t>
            </a:r>
            <a:endParaRPr lang="en-IN" dirty="0"/>
          </a:p>
        </p:txBody>
      </p:sp>
      <p:sp>
        <p:nvSpPr>
          <p:cNvPr id="3" name="Content Placeholder 2">
            <a:extLst>
              <a:ext uri="{FF2B5EF4-FFF2-40B4-BE49-F238E27FC236}">
                <a16:creationId xmlns:a16="http://schemas.microsoft.com/office/drawing/2014/main" xmlns="" id="{4E445E0B-0B28-4D2C-87F4-28EDFB30F832}"/>
              </a:ext>
            </a:extLst>
          </p:cNvPr>
          <p:cNvSpPr>
            <a:spLocks noGrp="1"/>
          </p:cNvSpPr>
          <p:nvPr>
            <p:ph idx="1"/>
          </p:nvPr>
        </p:nvSpPr>
        <p:spPr/>
        <p:txBody>
          <a:bodyPr/>
          <a:lstStyle/>
          <a:p>
            <a:r>
              <a:rPr lang="en-US" dirty="0"/>
              <a:t>The term Linear implies the condition of proportionality and additivity.</a:t>
            </a:r>
          </a:p>
          <a:p>
            <a:r>
              <a:rPr lang="en-US" dirty="0"/>
              <a:t>The programme is referred as a course of action covering a specified period of time, say planning period.</a:t>
            </a:r>
          </a:p>
          <a:p>
            <a:r>
              <a:rPr lang="en-US" dirty="0"/>
              <a:t>A programme is optimal, when it maximizes or minimizes some measure or criterion of effectiveness, such as profit, sales or costs.   </a:t>
            </a:r>
            <a:endParaRPr lang="en-IN" dirty="0"/>
          </a:p>
        </p:txBody>
      </p:sp>
    </p:spTree>
    <p:extLst>
      <p:ext uri="{BB962C8B-B14F-4D97-AF65-F5344CB8AC3E}">
        <p14:creationId xmlns:p14="http://schemas.microsoft.com/office/powerpoint/2010/main" val="219763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6B9B28-DD0D-4B60-AE90-BC9BAF4D6F2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3513292C-C54E-4ADB-AF6A-D3803A0B55CF}"/>
              </a:ext>
            </a:extLst>
          </p:cNvPr>
          <p:cNvSpPr>
            <a:spLocks noGrp="1"/>
          </p:cNvSpPr>
          <p:nvPr>
            <p:ph idx="1"/>
          </p:nvPr>
        </p:nvSpPr>
        <p:spPr/>
        <p:txBody>
          <a:bodyPr/>
          <a:lstStyle/>
          <a:p>
            <a:pPr marL="0" indent="0">
              <a:buNone/>
            </a:pPr>
            <a:r>
              <a:rPr lang="en-US" dirty="0"/>
              <a:t>INTRODUCTION :</a:t>
            </a:r>
          </a:p>
          <a:p>
            <a:r>
              <a:rPr lang="en-US" dirty="0"/>
              <a:t>A Model, which is used for optimum allocation of scarce or limited resources to competing products or activities under such assumptions as certainty, linearity, fixed technology, and constant profit per units, is linear programming.  </a:t>
            </a:r>
          </a:p>
          <a:p>
            <a:r>
              <a:rPr lang="en-US" dirty="0"/>
              <a:t>Linear Programming is one of the most versatile, powerful and useful techniques for making managerial decisions.</a:t>
            </a:r>
          </a:p>
          <a:p>
            <a:r>
              <a:rPr lang="en-US" dirty="0"/>
              <a:t>Linear Programming technique may be used for solving broad range of problems arising in business, government, industry, hospitals, libraries, etc.  </a:t>
            </a:r>
            <a:endParaRPr lang="en-IN" dirty="0"/>
          </a:p>
        </p:txBody>
      </p:sp>
    </p:spTree>
    <p:extLst>
      <p:ext uri="{BB962C8B-B14F-4D97-AF65-F5344CB8AC3E}">
        <p14:creationId xmlns:p14="http://schemas.microsoft.com/office/powerpoint/2010/main" val="336495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27FC6E-BF84-4506-8E41-903D6974FD1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DFC6468C-381E-4518-8299-87CA471314F5}"/>
              </a:ext>
            </a:extLst>
          </p:cNvPr>
          <p:cNvSpPr>
            <a:spLocks noGrp="1"/>
          </p:cNvSpPr>
          <p:nvPr>
            <p:ph idx="1"/>
          </p:nvPr>
        </p:nvSpPr>
        <p:spPr/>
        <p:txBody>
          <a:bodyPr/>
          <a:lstStyle/>
          <a:p>
            <a:r>
              <a:rPr lang="en-US" dirty="0"/>
              <a:t>When ever we want to allocate the available limited resources for various competing activities for achieving our desired objective, the technique that helps us is Linear Programming.</a:t>
            </a:r>
          </a:p>
          <a:p>
            <a:r>
              <a:rPr lang="en-US" dirty="0"/>
              <a:t>As a decision making tool, it has a demonstrated its value in various fields such as production, finance, marketing, research and development and personnel management.</a:t>
            </a:r>
          </a:p>
          <a:p>
            <a:pPr marL="0" indent="0">
              <a:buNone/>
            </a:pPr>
            <a:endParaRPr lang="en-IN" dirty="0"/>
          </a:p>
        </p:txBody>
      </p:sp>
    </p:spTree>
    <p:extLst>
      <p:ext uri="{BB962C8B-B14F-4D97-AF65-F5344CB8AC3E}">
        <p14:creationId xmlns:p14="http://schemas.microsoft.com/office/powerpoint/2010/main" val="392565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A39D91-346C-4F3B-94A5-6199127A3A55}"/>
              </a:ext>
            </a:extLst>
          </p:cNvPr>
          <p:cNvSpPr>
            <a:spLocks noGrp="1"/>
          </p:cNvSpPr>
          <p:nvPr>
            <p:ph type="title"/>
          </p:nvPr>
        </p:nvSpPr>
        <p:spPr/>
        <p:txBody>
          <a:bodyPr/>
          <a:lstStyle/>
          <a:p>
            <a:r>
              <a:rPr lang="en-US" dirty="0"/>
              <a:t>Properties of Linear Programming</a:t>
            </a:r>
            <a:endParaRPr lang="en-IN" dirty="0"/>
          </a:p>
        </p:txBody>
      </p:sp>
      <p:sp>
        <p:nvSpPr>
          <p:cNvPr id="3" name="Content Placeholder 2">
            <a:extLst>
              <a:ext uri="{FF2B5EF4-FFF2-40B4-BE49-F238E27FC236}">
                <a16:creationId xmlns:a16="http://schemas.microsoft.com/office/drawing/2014/main" xmlns="" id="{889AE176-6E4E-461D-ACBB-D251D503C4AE}"/>
              </a:ext>
            </a:extLst>
          </p:cNvPr>
          <p:cNvSpPr>
            <a:spLocks noGrp="1"/>
          </p:cNvSpPr>
          <p:nvPr>
            <p:ph idx="1"/>
          </p:nvPr>
        </p:nvSpPr>
        <p:spPr/>
        <p:txBody>
          <a:bodyPr/>
          <a:lstStyle/>
          <a:p>
            <a:pPr marL="0" indent="0">
              <a:buNone/>
            </a:pPr>
            <a:r>
              <a:rPr lang="en-US" dirty="0"/>
              <a:t>Any linear programming model ( problem) must have the following properties:</a:t>
            </a:r>
          </a:p>
          <a:p>
            <a:r>
              <a:rPr lang="en-US" dirty="0"/>
              <a:t>The relationship between variables and constraints must be linear.</a:t>
            </a:r>
          </a:p>
          <a:p>
            <a:r>
              <a:rPr lang="en-US" dirty="0"/>
              <a:t>The model must have an objective function.</a:t>
            </a:r>
          </a:p>
          <a:p>
            <a:r>
              <a:rPr lang="en-US" dirty="0"/>
              <a:t>The model must have structural constraints.</a:t>
            </a:r>
          </a:p>
          <a:p>
            <a:r>
              <a:rPr lang="en-US" dirty="0"/>
              <a:t>The model must have non negativity constraints.</a:t>
            </a:r>
            <a:endParaRPr lang="en-IN" dirty="0"/>
          </a:p>
        </p:txBody>
      </p:sp>
    </p:spTree>
    <p:extLst>
      <p:ext uri="{BB962C8B-B14F-4D97-AF65-F5344CB8AC3E}">
        <p14:creationId xmlns:p14="http://schemas.microsoft.com/office/powerpoint/2010/main" val="186196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CF0107-647D-49C0-811C-A1F9F6289E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FA135B6A-1AC8-4556-BF93-B4CC6FB678FB}"/>
              </a:ext>
            </a:extLst>
          </p:cNvPr>
          <p:cNvSpPr>
            <a:spLocks noGrp="1"/>
          </p:cNvSpPr>
          <p:nvPr>
            <p:ph idx="1"/>
          </p:nvPr>
        </p:nvSpPr>
        <p:spPr/>
        <p:txBody>
          <a:bodyPr/>
          <a:lstStyle/>
          <a:p>
            <a:pPr marL="0" indent="0">
              <a:buNone/>
            </a:pPr>
            <a:r>
              <a:rPr lang="en-US" dirty="0"/>
              <a:t>Problem :</a:t>
            </a:r>
          </a:p>
          <a:p>
            <a:pPr marL="0" indent="0">
              <a:buNone/>
            </a:pPr>
            <a:r>
              <a:rPr lang="en-US" dirty="0"/>
              <a:t>A company manufactures two products X and Y, which require, the following resources. The resources are the capacities machine M1,M2 and M3. The available capacities are 50,25 and 15   hours respectively in the planning period. Product X requires 1 hour of machine M2 and 1 hour of machine M3. Product Y requires 2 hours of machine M1, </a:t>
            </a:r>
          </a:p>
          <a:p>
            <a:pPr marL="0" indent="0">
              <a:buNone/>
            </a:pPr>
            <a:r>
              <a:rPr lang="en-US" dirty="0"/>
              <a:t>2 hours of machine M2 and 1 hour of machine M3.</a:t>
            </a:r>
          </a:p>
          <a:p>
            <a:pPr marL="0" indent="0">
              <a:buNone/>
            </a:pPr>
            <a:r>
              <a:rPr lang="en-US" dirty="0"/>
              <a:t>The profit contribution of product X and Y are $5 and $4 respectively.</a:t>
            </a:r>
            <a:endParaRPr lang="en-IN" dirty="0"/>
          </a:p>
        </p:txBody>
      </p:sp>
    </p:spTree>
    <p:extLst>
      <p:ext uri="{BB962C8B-B14F-4D97-AF65-F5344CB8AC3E}">
        <p14:creationId xmlns:p14="http://schemas.microsoft.com/office/powerpoint/2010/main" val="182365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96FCCB-8735-4AAE-AAFA-BC83828813E4}"/>
              </a:ext>
            </a:extLst>
          </p:cNvPr>
          <p:cNvSpPr>
            <a:spLocks noGrp="1"/>
          </p:cNvSpPr>
          <p:nvPr>
            <p:ph type="title"/>
          </p:nvPr>
        </p:nvSpPr>
        <p:spPr/>
        <p:txBody>
          <a:bodyPr>
            <a:normAutofit/>
          </a:bodyPr>
          <a:lstStyle/>
          <a:p>
            <a:r>
              <a:rPr lang="en-US" sz="2400" dirty="0"/>
              <a:t>The content of the statement of the problem can be summarized as follows:</a:t>
            </a:r>
            <a:endParaRPr lang="en-IN" sz="2400" dirty="0"/>
          </a:p>
        </p:txBody>
      </p:sp>
      <p:graphicFrame>
        <p:nvGraphicFramePr>
          <p:cNvPr id="4" name="Content Placeholder 3">
            <a:extLst>
              <a:ext uri="{FF2B5EF4-FFF2-40B4-BE49-F238E27FC236}">
                <a16:creationId xmlns:a16="http://schemas.microsoft.com/office/drawing/2014/main" xmlns="" id="{19A383C1-10B5-490F-91D4-493D28661787}"/>
              </a:ext>
            </a:extLst>
          </p:cNvPr>
          <p:cNvGraphicFramePr>
            <a:graphicFrameLocks noGrp="1"/>
          </p:cNvGraphicFramePr>
          <p:nvPr>
            <p:ph idx="1"/>
            <p:extLst>
              <p:ext uri="{D42A27DB-BD31-4B8C-83A1-F6EECF244321}">
                <p14:modId xmlns:p14="http://schemas.microsoft.com/office/powerpoint/2010/main" val="1706159617"/>
              </p:ext>
            </p:extLst>
          </p:nvPr>
        </p:nvGraphicFramePr>
        <p:xfrm>
          <a:off x="1500555" y="1813169"/>
          <a:ext cx="8682891" cy="4063999"/>
        </p:xfrm>
        <a:graphic>
          <a:graphicData uri="http://schemas.openxmlformats.org/drawingml/2006/table">
            <a:tbl>
              <a:tblPr firstRow="1" bandRow="1">
                <a:tableStyleId>{5C22544A-7EE6-4342-B048-85BDC9FD1C3A}</a:tableStyleId>
              </a:tblPr>
              <a:tblGrid>
                <a:gridCol w="1736578">
                  <a:extLst>
                    <a:ext uri="{9D8B030D-6E8A-4147-A177-3AD203B41FA5}">
                      <a16:colId xmlns:a16="http://schemas.microsoft.com/office/drawing/2014/main" xmlns="" val="438708658"/>
                    </a:ext>
                  </a:extLst>
                </a:gridCol>
                <a:gridCol w="2108590">
                  <a:extLst>
                    <a:ext uri="{9D8B030D-6E8A-4147-A177-3AD203B41FA5}">
                      <a16:colId xmlns:a16="http://schemas.microsoft.com/office/drawing/2014/main" xmlns="" val="117616725"/>
                    </a:ext>
                  </a:extLst>
                </a:gridCol>
                <a:gridCol w="2078892">
                  <a:extLst>
                    <a:ext uri="{9D8B030D-6E8A-4147-A177-3AD203B41FA5}">
                      <a16:colId xmlns:a16="http://schemas.microsoft.com/office/drawing/2014/main" xmlns="" val="3197963286"/>
                    </a:ext>
                  </a:extLst>
                </a:gridCol>
                <a:gridCol w="2550551">
                  <a:extLst>
                    <a:ext uri="{9D8B030D-6E8A-4147-A177-3AD203B41FA5}">
                      <a16:colId xmlns:a16="http://schemas.microsoft.com/office/drawing/2014/main" xmlns="" val="3228513161"/>
                    </a:ext>
                  </a:extLst>
                </a:gridCol>
                <a:gridCol w="208280">
                  <a:extLst>
                    <a:ext uri="{9D8B030D-6E8A-4147-A177-3AD203B41FA5}">
                      <a16:colId xmlns:a16="http://schemas.microsoft.com/office/drawing/2014/main" xmlns="" val="937237933"/>
                    </a:ext>
                  </a:extLst>
                </a:gridCol>
              </a:tblGrid>
              <a:tr h="490894">
                <a:tc>
                  <a:txBody>
                    <a:bodyPr/>
                    <a:lstStyle/>
                    <a:p>
                      <a:r>
                        <a:rPr lang="en-US" dirty="0"/>
                        <a:t>MACHINES</a:t>
                      </a:r>
                      <a:endParaRPr lang="en-IN" dirty="0"/>
                    </a:p>
                  </a:txBody>
                  <a:tcPr/>
                </a:tc>
                <a:tc>
                  <a:txBody>
                    <a:bodyPr/>
                    <a:lstStyle/>
                    <a:p>
                      <a:r>
                        <a:rPr lang="en-US" dirty="0"/>
                        <a:t>        PRODUCTS</a:t>
                      </a:r>
                      <a:endParaRPr lang="en-IN" dirty="0"/>
                    </a:p>
                  </a:txBody>
                  <a:tcPr/>
                </a:tc>
                <a:tc>
                  <a:txBody>
                    <a:bodyPr/>
                    <a:lstStyle/>
                    <a:p>
                      <a:r>
                        <a:rPr lang="en-US" dirty="0"/>
                        <a:t>PRODUCTS</a:t>
                      </a:r>
                      <a:endParaRPr lang="en-IN" dirty="0"/>
                    </a:p>
                  </a:txBody>
                  <a:tcPr/>
                </a:tc>
                <a:tc>
                  <a:txBody>
                    <a:bodyPr/>
                    <a:lstStyle/>
                    <a:p>
                      <a:r>
                        <a:rPr lang="en-US" dirty="0"/>
                        <a:t>AVAILABILITY IN HOURS</a:t>
                      </a:r>
                      <a:endParaRPr lang="en-IN" dirty="0"/>
                    </a:p>
                  </a:txBody>
                  <a:tcPr/>
                </a:tc>
                <a:tc>
                  <a:txBody>
                    <a:bodyPr/>
                    <a:lstStyle/>
                    <a:p>
                      <a:endParaRPr lang="en-IN" dirty="0"/>
                    </a:p>
                  </a:txBody>
                  <a:tcPr/>
                </a:tc>
                <a:extLst>
                  <a:ext uri="{0D108BD9-81ED-4DB2-BD59-A6C34878D82A}">
                    <a16:rowId xmlns:a16="http://schemas.microsoft.com/office/drawing/2014/main" xmlns="" val="4171066499"/>
                  </a:ext>
                </a:extLst>
              </a:tr>
              <a:tr h="714621">
                <a:tc>
                  <a:txBody>
                    <a:bodyPr/>
                    <a:lstStyle/>
                    <a:p>
                      <a:endParaRPr lang="en-IN" dirty="0"/>
                    </a:p>
                  </a:txBody>
                  <a:tcPr/>
                </a:tc>
                <a:tc>
                  <a:txBody>
                    <a:bodyPr/>
                    <a:lstStyle/>
                    <a:p>
                      <a:r>
                        <a:rPr lang="en-US" dirty="0"/>
                        <a:t>             X</a:t>
                      </a:r>
                      <a:endParaRPr lang="en-IN" dirty="0"/>
                    </a:p>
                  </a:txBody>
                  <a:tcPr/>
                </a:tc>
                <a:tc>
                  <a:txBody>
                    <a:bodyPr/>
                    <a:lstStyle/>
                    <a:p>
                      <a:r>
                        <a:rPr lang="en-US" dirty="0"/>
                        <a:t>             Y</a:t>
                      </a:r>
                      <a:endParaRPr lang="en-IN" dirty="0"/>
                    </a:p>
                  </a:txBody>
                  <a:tcPr/>
                </a:tc>
                <a:tc>
                  <a:txBody>
                    <a:bodyPr/>
                    <a:lstStyle/>
                    <a:p>
                      <a:endParaRPr lang="en-IN" dirty="0"/>
                    </a:p>
                  </a:txBody>
                  <a:tcPr/>
                </a:tc>
                <a:tc>
                  <a:txBody>
                    <a:bodyPr/>
                    <a:lstStyle/>
                    <a:p>
                      <a:endParaRPr lang="en-IN"/>
                    </a:p>
                  </a:txBody>
                  <a:tcPr/>
                </a:tc>
                <a:extLst>
                  <a:ext uri="{0D108BD9-81ED-4DB2-BD59-A6C34878D82A}">
                    <a16:rowId xmlns:a16="http://schemas.microsoft.com/office/drawing/2014/main" xmlns="" val="679111698"/>
                  </a:ext>
                </a:extLst>
              </a:tr>
              <a:tr h="714621">
                <a:tc>
                  <a:txBody>
                    <a:bodyPr/>
                    <a:lstStyle/>
                    <a:p>
                      <a:r>
                        <a:rPr lang="en-US" dirty="0"/>
                        <a:t>         M1</a:t>
                      </a:r>
                      <a:endParaRPr lang="en-IN" dirty="0"/>
                    </a:p>
                  </a:txBody>
                  <a:tcPr/>
                </a:tc>
                <a:tc>
                  <a:txBody>
                    <a:bodyPr/>
                    <a:lstStyle/>
                    <a:p>
                      <a:r>
                        <a:rPr lang="en-US" dirty="0"/>
                        <a:t>              0</a:t>
                      </a:r>
                      <a:endParaRPr lang="en-IN" dirty="0"/>
                    </a:p>
                  </a:txBody>
                  <a:tcPr/>
                </a:tc>
                <a:tc>
                  <a:txBody>
                    <a:bodyPr/>
                    <a:lstStyle/>
                    <a:p>
                      <a:r>
                        <a:rPr lang="en-US" dirty="0"/>
                        <a:t>              2</a:t>
                      </a:r>
                      <a:endParaRPr lang="en-IN" dirty="0"/>
                    </a:p>
                  </a:txBody>
                  <a:tcPr/>
                </a:tc>
                <a:tc>
                  <a:txBody>
                    <a:bodyPr/>
                    <a:lstStyle/>
                    <a:p>
                      <a:r>
                        <a:rPr lang="en-US" dirty="0"/>
                        <a:t>                   50</a:t>
                      </a:r>
                      <a:endParaRPr lang="en-IN" dirty="0"/>
                    </a:p>
                  </a:txBody>
                  <a:tcPr/>
                </a:tc>
                <a:tc>
                  <a:txBody>
                    <a:bodyPr/>
                    <a:lstStyle/>
                    <a:p>
                      <a:endParaRPr lang="en-IN"/>
                    </a:p>
                  </a:txBody>
                  <a:tcPr/>
                </a:tc>
                <a:extLst>
                  <a:ext uri="{0D108BD9-81ED-4DB2-BD59-A6C34878D82A}">
                    <a16:rowId xmlns:a16="http://schemas.microsoft.com/office/drawing/2014/main" xmlns="" val="1529812244"/>
                  </a:ext>
                </a:extLst>
              </a:tr>
              <a:tr h="714621">
                <a:tc>
                  <a:txBody>
                    <a:bodyPr/>
                    <a:lstStyle/>
                    <a:p>
                      <a:r>
                        <a:rPr lang="en-US" dirty="0"/>
                        <a:t>          M2</a:t>
                      </a:r>
                      <a:endParaRPr lang="en-IN" dirty="0"/>
                    </a:p>
                  </a:txBody>
                  <a:tcPr/>
                </a:tc>
                <a:tc>
                  <a:txBody>
                    <a:bodyPr/>
                    <a:lstStyle/>
                    <a:p>
                      <a:r>
                        <a:rPr lang="en-US" dirty="0"/>
                        <a:t>              1</a:t>
                      </a:r>
                      <a:endParaRPr lang="en-IN" dirty="0"/>
                    </a:p>
                  </a:txBody>
                  <a:tcPr/>
                </a:tc>
                <a:tc>
                  <a:txBody>
                    <a:bodyPr/>
                    <a:lstStyle/>
                    <a:p>
                      <a:r>
                        <a:rPr lang="en-US" dirty="0"/>
                        <a:t>              2 </a:t>
                      </a:r>
                      <a:endParaRPr lang="en-IN" dirty="0"/>
                    </a:p>
                  </a:txBody>
                  <a:tcPr/>
                </a:tc>
                <a:tc>
                  <a:txBody>
                    <a:bodyPr/>
                    <a:lstStyle/>
                    <a:p>
                      <a:r>
                        <a:rPr lang="en-US" dirty="0"/>
                        <a:t>                    25</a:t>
                      </a:r>
                      <a:endParaRPr lang="en-IN" dirty="0"/>
                    </a:p>
                  </a:txBody>
                  <a:tcPr/>
                </a:tc>
                <a:tc>
                  <a:txBody>
                    <a:bodyPr/>
                    <a:lstStyle/>
                    <a:p>
                      <a:endParaRPr lang="en-IN" dirty="0"/>
                    </a:p>
                  </a:txBody>
                  <a:tcPr/>
                </a:tc>
                <a:extLst>
                  <a:ext uri="{0D108BD9-81ED-4DB2-BD59-A6C34878D82A}">
                    <a16:rowId xmlns:a16="http://schemas.microsoft.com/office/drawing/2014/main" xmlns="" val="2460220429"/>
                  </a:ext>
                </a:extLst>
              </a:tr>
              <a:tr h="714621">
                <a:tc>
                  <a:txBody>
                    <a:bodyPr/>
                    <a:lstStyle/>
                    <a:p>
                      <a:r>
                        <a:rPr lang="en-US" dirty="0"/>
                        <a:t>          M3</a:t>
                      </a:r>
                      <a:endParaRPr lang="en-IN" dirty="0"/>
                    </a:p>
                  </a:txBody>
                  <a:tcPr/>
                </a:tc>
                <a:tc>
                  <a:txBody>
                    <a:bodyPr/>
                    <a:lstStyle/>
                    <a:p>
                      <a:r>
                        <a:rPr lang="en-US" dirty="0"/>
                        <a:t>              1</a:t>
                      </a:r>
                      <a:endParaRPr lang="en-IN" dirty="0"/>
                    </a:p>
                  </a:txBody>
                  <a:tcPr/>
                </a:tc>
                <a:tc>
                  <a:txBody>
                    <a:bodyPr/>
                    <a:lstStyle/>
                    <a:p>
                      <a:r>
                        <a:rPr lang="en-US" dirty="0"/>
                        <a:t>              1</a:t>
                      </a:r>
                      <a:endParaRPr lang="en-IN" dirty="0"/>
                    </a:p>
                  </a:txBody>
                  <a:tcPr/>
                </a:tc>
                <a:tc>
                  <a:txBody>
                    <a:bodyPr/>
                    <a:lstStyle/>
                    <a:p>
                      <a:r>
                        <a:rPr lang="en-US" dirty="0"/>
                        <a:t>                     15</a:t>
                      </a:r>
                      <a:endParaRPr lang="en-IN" dirty="0"/>
                    </a:p>
                  </a:txBody>
                  <a:tcPr/>
                </a:tc>
                <a:tc>
                  <a:txBody>
                    <a:bodyPr/>
                    <a:lstStyle/>
                    <a:p>
                      <a:endParaRPr lang="en-IN"/>
                    </a:p>
                  </a:txBody>
                  <a:tcPr/>
                </a:tc>
                <a:extLst>
                  <a:ext uri="{0D108BD9-81ED-4DB2-BD59-A6C34878D82A}">
                    <a16:rowId xmlns:a16="http://schemas.microsoft.com/office/drawing/2014/main" xmlns="" val="2409741730"/>
                  </a:ext>
                </a:extLst>
              </a:tr>
              <a:tr h="714621">
                <a:tc>
                  <a:txBody>
                    <a:bodyPr/>
                    <a:lstStyle/>
                    <a:p>
                      <a:r>
                        <a:rPr lang="en-US" dirty="0"/>
                        <a:t>Profit in US $ per unit</a:t>
                      </a:r>
                      <a:endParaRPr lang="en-IN" dirty="0"/>
                    </a:p>
                  </a:txBody>
                  <a:tcPr/>
                </a:tc>
                <a:tc>
                  <a:txBody>
                    <a:bodyPr/>
                    <a:lstStyle/>
                    <a:p>
                      <a:r>
                        <a:rPr lang="en-US" dirty="0"/>
                        <a:t>              5</a:t>
                      </a:r>
                      <a:endParaRPr lang="en-IN" dirty="0"/>
                    </a:p>
                  </a:txBody>
                  <a:tcPr/>
                </a:tc>
                <a:tc>
                  <a:txBody>
                    <a:bodyPr/>
                    <a:lstStyle/>
                    <a:p>
                      <a:r>
                        <a:rPr lang="en-US" dirty="0"/>
                        <a:t>               4</a:t>
                      </a:r>
                      <a:endParaRPr lang="en-IN" dirty="0"/>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xmlns="" val="381930858"/>
                  </a:ext>
                </a:extLst>
              </a:tr>
            </a:tbl>
          </a:graphicData>
        </a:graphic>
      </p:graphicFrame>
    </p:spTree>
    <p:extLst>
      <p:ext uri="{BB962C8B-B14F-4D97-AF65-F5344CB8AC3E}">
        <p14:creationId xmlns:p14="http://schemas.microsoft.com/office/powerpoint/2010/main" val="422125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58AFE2-E316-465F-8BF5-E1FA81E29AEA}"/>
              </a:ext>
            </a:extLst>
          </p:cNvPr>
          <p:cNvSpPr>
            <a:spLocks noGrp="1"/>
          </p:cNvSpPr>
          <p:nvPr>
            <p:ph type="title"/>
          </p:nvPr>
        </p:nvSpPr>
        <p:spPr/>
        <p:txBody>
          <a:bodyPr/>
          <a:lstStyle/>
          <a:p>
            <a:r>
              <a:rPr lang="en-US" dirty="0"/>
              <a:t>Graphical Method</a:t>
            </a:r>
            <a:endParaRPr lang="en-IN" dirty="0"/>
          </a:p>
        </p:txBody>
      </p:sp>
      <p:sp>
        <p:nvSpPr>
          <p:cNvPr id="3" name="Content Placeholder 2">
            <a:extLst>
              <a:ext uri="{FF2B5EF4-FFF2-40B4-BE49-F238E27FC236}">
                <a16:creationId xmlns:a16="http://schemas.microsoft.com/office/drawing/2014/main" xmlns="" id="{088858C9-0BDB-422A-BB54-55F038E868D9}"/>
              </a:ext>
            </a:extLst>
          </p:cNvPr>
          <p:cNvSpPr>
            <a:spLocks noGrp="1"/>
          </p:cNvSpPr>
          <p:nvPr>
            <p:ph idx="1"/>
          </p:nvPr>
        </p:nvSpPr>
        <p:spPr/>
        <p:txBody>
          <a:bodyPr/>
          <a:lstStyle/>
          <a:p>
            <a:r>
              <a:rPr lang="en-US" dirty="0"/>
              <a:t>In graphical method, the inequalities ( structural constraints) are considered to be equations. This is because, one cannot draw a graph for inequality.</a:t>
            </a:r>
          </a:p>
          <a:p>
            <a:r>
              <a:rPr lang="en-US" dirty="0"/>
              <a:t>Only two variable problems are considered, because we can draw straight lines in two dimensional plane ( X-axis and Y-axis).</a:t>
            </a:r>
          </a:p>
          <a:p>
            <a:r>
              <a:rPr lang="en-US" dirty="0"/>
              <a:t>More over as we have non negativity constraint in the problem that is all the decision variables must have positive values always the solution to the problem lies in first quadrant of the graph.       </a:t>
            </a:r>
            <a:endParaRPr lang="en-IN" dirty="0"/>
          </a:p>
        </p:txBody>
      </p:sp>
    </p:spTree>
    <p:extLst>
      <p:ext uri="{BB962C8B-B14F-4D97-AF65-F5344CB8AC3E}">
        <p14:creationId xmlns:p14="http://schemas.microsoft.com/office/powerpoint/2010/main" val="324240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66C6B-D4FE-4155-B483-CE62518C56F2}"/>
              </a:ext>
            </a:extLst>
          </p:cNvPr>
          <p:cNvSpPr>
            <a:spLocks noGrp="1"/>
          </p:cNvSpPr>
          <p:nvPr>
            <p:ph type="title"/>
          </p:nvPr>
        </p:nvSpPr>
        <p:spPr/>
        <p:txBody>
          <a:bodyPr/>
          <a:lstStyle/>
          <a:p>
            <a:r>
              <a:rPr lang="en-US" dirty="0"/>
              <a:t>Graphical Method (cont’d)</a:t>
            </a:r>
            <a:endParaRPr lang="en-IN" dirty="0"/>
          </a:p>
        </p:txBody>
      </p:sp>
      <p:sp>
        <p:nvSpPr>
          <p:cNvPr id="3" name="Content Placeholder 2">
            <a:extLst>
              <a:ext uri="{FF2B5EF4-FFF2-40B4-BE49-F238E27FC236}">
                <a16:creationId xmlns:a16="http://schemas.microsoft.com/office/drawing/2014/main" xmlns="" id="{9958DDE1-4BB3-4638-9873-13FC3296E1C3}"/>
              </a:ext>
            </a:extLst>
          </p:cNvPr>
          <p:cNvSpPr>
            <a:spLocks noGrp="1"/>
          </p:cNvSpPr>
          <p:nvPr>
            <p:ph idx="1"/>
          </p:nvPr>
        </p:nvSpPr>
        <p:spPr/>
        <p:txBody>
          <a:bodyPr>
            <a:normAutofit/>
          </a:bodyPr>
          <a:lstStyle/>
          <a:p>
            <a:r>
              <a:rPr lang="en-US" dirty="0"/>
              <a:t>Sometimes the value of variables may fall in quadrants other than the first quadrant. In such cases, the line joining the values of the variables must be extended in to the first quadrant.</a:t>
            </a:r>
          </a:p>
          <a:p>
            <a:pPr marL="0" indent="0">
              <a:buNone/>
            </a:pPr>
            <a:r>
              <a:rPr lang="en-US" u="sng" dirty="0"/>
              <a:t>CHARACTERISTICS OF GRAPHICAL METHOD </a:t>
            </a:r>
          </a:p>
          <a:p>
            <a:r>
              <a:rPr lang="en-US" dirty="0"/>
              <a:t>Generally the method is used to solve the problem, when it involves two decision variables.</a:t>
            </a:r>
          </a:p>
          <a:p>
            <a:r>
              <a:rPr lang="en-US" dirty="0"/>
              <a:t>For three or more decision variables, the graph deals with planes and requires high imagination to identify the solution area.</a:t>
            </a:r>
          </a:p>
          <a:p>
            <a:r>
              <a:rPr lang="en-US" dirty="0"/>
              <a:t>Always, the solution to the problem lies in first quadrant.</a:t>
            </a:r>
          </a:p>
          <a:p>
            <a:endParaRPr lang="en-IN" dirty="0"/>
          </a:p>
        </p:txBody>
      </p:sp>
    </p:spTree>
    <p:extLst>
      <p:ext uri="{BB962C8B-B14F-4D97-AF65-F5344CB8AC3E}">
        <p14:creationId xmlns:p14="http://schemas.microsoft.com/office/powerpoint/2010/main" val="2966409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Custom</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LINEAR PROGRAMMING</vt:lpstr>
      <vt:lpstr>PowerPoint Presentation</vt:lpstr>
      <vt:lpstr>PowerPoint Presentation</vt:lpstr>
      <vt:lpstr>Properties of Linear Programming</vt:lpstr>
      <vt:lpstr>PowerPoint Presentation</vt:lpstr>
      <vt:lpstr>The content of the statement of the problem can be summarized as follows:</vt:lpstr>
      <vt:lpstr>Graphical Method</vt:lpstr>
      <vt:lpstr>Graphical Method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Bhaskar Nalla</dc:creator>
  <cp:lastModifiedBy>Bhaskar Nalla</cp:lastModifiedBy>
  <cp:revision>20</cp:revision>
  <dcterms:created xsi:type="dcterms:W3CDTF">2018-11-06T17:50:48Z</dcterms:created>
  <dcterms:modified xsi:type="dcterms:W3CDTF">2018-11-11T12:24:57Z</dcterms:modified>
</cp:coreProperties>
</file>