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8" r:id="rId2"/>
    <p:sldId id="270" r:id="rId3"/>
    <p:sldId id="271" r:id="rId4"/>
    <p:sldId id="272" r:id="rId5"/>
    <p:sldId id="273" r:id="rId6"/>
    <p:sldId id="278" r:id="rId7"/>
    <p:sldId id="279" r:id="rId8"/>
    <p:sldId id="274" r:id="rId9"/>
    <p:sldId id="275" r:id="rId10"/>
    <p:sldId id="276" r:id="rId11"/>
    <p:sldId id="260" r:id="rId12"/>
    <p:sldId id="261" r:id="rId13"/>
    <p:sldId id="262" r:id="rId14"/>
    <p:sldId id="263" r:id="rId15"/>
    <p:sldId id="264" r:id="rId16"/>
    <p:sldId id="265" r:id="rId17"/>
    <p:sldId id="266" r:id="rId18"/>
    <p:sldId id="281"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1FA0E-CACB-41E5-A4B3-8DFAD9184336}" type="datetimeFigureOut">
              <a:rPr lang="en-US" smtClean="0"/>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F3C62-DBA7-420D-BF90-A18B69A229D7}" type="slidenum">
              <a:rPr lang="en-US" smtClean="0"/>
              <a:t>‹#›</a:t>
            </a:fld>
            <a:endParaRPr lang="en-US"/>
          </a:p>
        </p:txBody>
      </p:sp>
    </p:spTree>
    <p:extLst>
      <p:ext uri="{BB962C8B-B14F-4D97-AF65-F5344CB8AC3E}">
        <p14:creationId xmlns:p14="http://schemas.microsoft.com/office/powerpoint/2010/main" val="1483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908760-31AB-4BCE-9CF5-03B92BDF8848}"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14739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AA8D0B-AC65-4E62-B904-B5CB31360DF7}"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219531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5DCE0B-B82D-4F24-935A-2842A0BFB0B1}"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293516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FC20E-CB82-4B0C-9AF9-27637D050315}"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137720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2DB007-9208-41A3-BF15-9E5DF0799B1F}"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285865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FE72-263F-44FB-A675-8F656342A653}"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308627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5EE1CA-D72A-4623-BAAD-618D691E8419}"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387526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CAC98C-C1CC-4AB2-8202-DAEEBB782CB9}"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13102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4C2D5B-8470-4903-9936-C18550CA66F2}"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107469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4212A0-DDC3-4944-9C6A-59AFEFCE6977}"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325764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6FF1A-B0B7-4DA3-9FC0-F54372C172B3}" type="slidenum">
              <a:rPr lang="es-ES" altLang="ar-IQ">
                <a:solidFill>
                  <a:srgbClr val="000000"/>
                </a:solidFill>
              </a:rPr>
              <a:pPr>
                <a:defRPr/>
              </a:pPr>
              <a:t>‹#›</a:t>
            </a:fld>
            <a:endParaRPr lang="es-ES" altLang="ar-IQ" dirty="0">
              <a:solidFill>
                <a:srgbClr val="000000"/>
              </a:solidFill>
            </a:endParaRPr>
          </a:p>
        </p:txBody>
      </p:sp>
    </p:spTree>
    <p:extLst>
      <p:ext uri="{BB962C8B-B14F-4D97-AF65-F5344CB8AC3E}">
        <p14:creationId xmlns:p14="http://schemas.microsoft.com/office/powerpoint/2010/main" val="83434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EF8F5"/>
            </a:gs>
            <a:gs pos="74001">
              <a:srgbClr val="F7C4A2"/>
            </a:gs>
            <a:gs pos="83000">
              <a:srgbClr val="F7C4A2"/>
            </a:gs>
            <a:gs pos="100000">
              <a:srgbClr val="FAD8C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ar-IQ"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ar-IQ" smtClean="0"/>
              <a:t>Haga clic para modificar el estilo de texto del patrón</a:t>
            </a:r>
          </a:p>
          <a:p>
            <a:pPr lvl="1"/>
            <a:r>
              <a:rPr lang="es-ES" altLang="ar-IQ" smtClean="0"/>
              <a:t>Segundo nivel</a:t>
            </a:r>
          </a:p>
          <a:p>
            <a:pPr lvl="2"/>
            <a:r>
              <a:rPr lang="es-ES" altLang="ar-IQ" smtClean="0"/>
              <a:t>Tercer nivel</a:t>
            </a:r>
          </a:p>
          <a:p>
            <a:pPr lvl="3"/>
            <a:r>
              <a:rPr lang="es-ES" altLang="ar-IQ" smtClean="0"/>
              <a:t>Cuarto nivel</a:t>
            </a:r>
          </a:p>
          <a:p>
            <a:pPr lvl="4"/>
            <a:r>
              <a:rPr lang="es-ES" altLang="ar-IQ"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ltLang="ar-IQ">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ltLang="ar-IQ">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FA70DD2-6D82-4E1A-BB0E-3497941A3A81}" type="slidenum">
              <a:rPr lang="es-ES" altLang="ar-IQ">
                <a:solidFill>
                  <a:srgbClr val="000000"/>
                </a:solidFill>
              </a:rPr>
              <a:pPr fontAlgn="base">
                <a:spcBef>
                  <a:spcPct val="0"/>
                </a:spcBef>
                <a:spcAft>
                  <a:spcPct val="0"/>
                </a:spcAft>
                <a:defRPr/>
              </a:pPr>
              <a:t>‹#›</a:t>
            </a:fld>
            <a:endParaRPr lang="es-ES" altLang="ar-IQ" dirty="0">
              <a:solidFill>
                <a:srgbClr val="000000"/>
              </a:solidFill>
            </a:endParaRPr>
          </a:p>
        </p:txBody>
      </p:sp>
    </p:spTree>
    <p:extLst>
      <p:ext uri="{BB962C8B-B14F-4D97-AF65-F5344CB8AC3E}">
        <p14:creationId xmlns:p14="http://schemas.microsoft.com/office/powerpoint/2010/main" val="202450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altLang="ar-IQ" smtClean="0">
                <a:solidFill>
                  <a:schemeClr val="tx1"/>
                </a:solidFill>
              </a:rPr>
              <a:t>The Industrial Sector </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619" y="2427764"/>
            <a:ext cx="8386762" cy="3844290"/>
          </a:xfrm>
        </p:spPr>
      </p:pic>
    </p:spTree>
    <p:extLst>
      <p:ext uri="{BB962C8B-B14F-4D97-AF65-F5344CB8AC3E}">
        <p14:creationId xmlns:p14="http://schemas.microsoft.com/office/powerpoint/2010/main" val="256075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Why is Industrialization Important? </a:t>
            </a:r>
            <a:endParaRPr lang="en-US" dirty="0"/>
          </a:p>
        </p:txBody>
      </p:sp>
      <p:sp>
        <p:nvSpPr>
          <p:cNvPr id="3" name="Content Placeholder 2"/>
          <p:cNvSpPr>
            <a:spLocks noGrp="1"/>
          </p:cNvSpPr>
          <p:nvPr>
            <p:ph idx="1"/>
          </p:nvPr>
        </p:nvSpPr>
        <p:spPr/>
        <p:txBody>
          <a:bodyPr/>
          <a:lstStyle/>
          <a:p>
            <a:pPr lvl="0"/>
            <a:r>
              <a:rPr lang="en-US" dirty="0">
                <a:solidFill>
                  <a:schemeClr val="accent2">
                    <a:lumMod val="60000"/>
                    <a:lumOff val="40000"/>
                  </a:schemeClr>
                </a:solidFill>
              </a:rPr>
              <a:t>Conserves and earns foreign exchange</a:t>
            </a:r>
            <a:r>
              <a:rPr lang="en-US" dirty="0">
                <a:solidFill>
                  <a:srgbClr val="000000"/>
                </a:solidFill>
              </a:rPr>
              <a:t>: Through industrialization, a country is able to conserve foreign exchange by reducing on imports. This is particularly so when industries are established to produce goods that were previously imported. At the same time, where a country manufactures goods for export, it earns foreign exchange. This foreign exchange can be used to import essential capital goods and stimulate capital formation. </a:t>
            </a:r>
          </a:p>
          <a:p>
            <a:pPr marL="0" indent="0">
              <a:buNone/>
            </a:pPr>
            <a:endParaRPr lang="en-US" dirty="0"/>
          </a:p>
        </p:txBody>
      </p:sp>
    </p:spTree>
    <p:extLst>
      <p:ext uri="{BB962C8B-B14F-4D97-AF65-F5344CB8AC3E}">
        <p14:creationId xmlns:p14="http://schemas.microsoft.com/office/powerpoint/2010/main" val="186872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274638"/>
            <a:ext cx="8891588" cy="1143000"/>
          </a:xfrm>
        </p:spPr>
        <p:txBody>
          <a:bodyPr/>
          <a:lstStyle/>
          <a:p>
            <a:r>
              <a:rPr lang="en-US" altLang="ar-IQ" sz="4000" dirty="0">
                <a:solidFill>
                  <a:schemeClr val="tx1"/>
                </a:solidFill>
              </a:rPr>
              <a:t>The Development Board And The Industrial Sector </a:t>
            </a:r>
          </a:p>
        </p:txBody>
      </p:sp>
      <p:sp>
        <p:nvSpPr>
          <p:cNvPr id="3" name="Content Placeholder 2"/>
          <p:cNvSpPr>
            <a:spLocks noGrp="1"/>
          </p:cNvSpPr>
          <p:nvPr>
            <p:ph idx="1"/>
          </p:nvPr>
        </p:nvSpPr>
        <p:spPr>
          <a:xfrm>
            <a:off x="609600" y="1600201"/>
            <a:ext cx="7448550" cy="4525963"/>
          </a:xfrm>
        </p:spPr>
        <p:txBody>
          <a:bodyPr/>
          <a:lstStyle/>
          <a:p>
            <a:pPr marL="0" indent="0">
              <a:buNone/>
              <a:defRPr/>
            </a:pPr>
            <a:r>
              <a:rPr lang="en-US" sz="2800" b="1" dirty="0" smtClean="0">
                <a:solidFill>
                  <a:schemeClr val="accent2">
                    <a:lumMod val="60000"/>
                    <a:lumOff val="40000"/>
                  </a:schemeClr>
                </a:solidFill>
              </a:rPr>
              <a:t>Before</a:t>
            </a:r>
            <a:r>
              <a:rPr lang="en-US" sz="2800" dirty="0" smtClean="0">
                <a:solidFill>
                  <a:schemeClr val="accent2">
                    <a:lumMod val="60000"/>
                    <a:lumOff val="40000"/>
                  </a:schemeClr>
                </a:solidFill>
              </a:rPr>
              <a:t> the Board Planning there were two approaches to encourage local industries: </a:t>
            </a:r>
          </a:p>
          <a:p>
            <a:pPr marL="0" indent="0">
              <a:buNone/>
              <a:defRPr/>
            </a:pPr>
            <a:r>
              <a:rPr lang="en-US" sz="2400" b="1" dirty="0">
                <a:solidFill>
                  <a:srgbClr val="FF0000"/>
                </a:solidFill>
              </a:rPr>
              <a:t>First</a:t>
            </a:r>
            <a:r>
              <a:rPr lang="en-US" sz="2400" dirty="0"/>
              <a:t>, certain laws were forced allowing exemptions from income tax, customs duty, and property tax and permitting use of state land. </a:t>
            </a:r>
          </a:p>
          <a:p>
            <a:pPr marL="0" indent="0">
              <a:buNone/>
              <a:defRPr/>
            </a:pPr>
            <a:r>
              <a:rPr lang="en-US" sz="2400" b="1" dirty="0">
                <a:solidFill>
                  <a:srgbClr val="FF0000"/>
                </a:solidFill>
              </a:rPr>
              <a:t>Second</a:t>
            </a:r>
            <a:r>
              <a:rPr lang="en-US" sz="2400" dirty="0"/>
              <a:t>, the state-owned Industrial Bank was authorized to establish industrial enterprises, sponsor and subscribe to the capital of private and public companies, and extend short- and long-term loans.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5135" y="2133600"/>
            <a:ext cx="2424763" cy="16165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5136" y="4035858"/>
            <a:ext cx="2424763" cy="1617663"/>
          </a:xfrm>
          <a:prstGeom prst="rect">
            <a:avLst/>
          </a:prstGeom>
        </p:spPr>
      </p:pic>
    </p:spTree>
    <p:extLst>
      <p:ext uri="{BB962C8B-B14F-4D97-AF65-F5344CB8AC3E}">
        <p14:creationId xmlns:p14="http://schemas.microsoft.com/office/powerpoint/2010/main" val="252302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ar-IQ" smtClean="0">
                <a:solidFill>
                  <a:schemeClr val="tx1"/>
                </a:solidFill>
              </a:rPr>
              <a:t>The Industrial Sector in the Development Programs  </a:t>
            </a:r>
          </a:p>
        </p:txBody>
      </p:sp>
      <p:sp>
        <p:nvSpPr>
          <p:cNvPr id="3" name="Content Placeholder 2"/>
          <p:cNvSpPr>
            <a:spLocks noGrp="1"/>
          </p:cNvSpPr>
          <p:nvPr>
            <p:ph idx="1"/>
          </p:nvPr>
        </p:nvSpPr>
        <p:spPr/>
        <p:txBody>
          <a:bodyPr/>
          <a:lstStyle/>
          <a:p>
            <a:pPr marL="0" indent="0">
              <a:buNone/>
              <a:defRPr/>
            </a:pPr>
            <a:r>
              <a:rPr lang="en-US" sz="1800" dirty="0"/>
              <a:t>With the flow of oil revenue and the creation of the </a:t>
            </a:r>
            <a:r>
              <a:rPr lang="en-US" sz="1800" dirty="0" smtClean="0"/>
              <a:t>Development Board</a:t>
            </a:r>
            <a:r>
              <a:rPr lang="en-US" sz="1800" dirty="0"/>
              <a:t>, the question of industrial development should have taken </a:t>
            </a:r>
            <a:r>
              <a:rPr lang="en-US" sz="1800" dirty="0" smtClean="0"/>
              <a:t>a lot of attention; </a:t>
            </a:r>
            <a:r>
              <a:rPr lang="en-US" sz="1800" dirty="0"/>
              <a:t>but this was not the case, especially in the early years </a:t>
            </a:r>
            <a:r>
              <a:rPr lang="en-US" sz="1800" dirty="0" smtClean="0"/>
              <a:t>of development planning: </a:t>
            </a:r>
          </a:p>
          <a:p>
            <a:pPr>
              <a:defRPr/>
            </a:pPr>
            <a:r>
              <a:rPr lang="en-US" dirty="0" smtClean="0"/>
              <a:t>The </a:t>
            </a:r>
            <a:r>
              <a:rPr lang="en-US" dirty="0" smtClean="0">
                <a:solidFill>
                  <a:schemeClr val="accent6">
                    <a:lumMod val="60000"/>
                    <a:lumOff val="40000"/>
                  </a:schemeClr>
                </a:solidFill>
              </a:rPr>
              <a:t>first program did not allocate any funds for this sector</a:t>
            </a:r>
            <a:r>
              <a:rPr lang="en-US" dirty="0" smtClean="0"/>
              <a:t>. </a:t>
            </a:r>
          </a:p>
          <a:p>
            <a:pPr>
              <a:defRPr/>
            </a:pPr>
            <a:r>
              <a:rPr lang="en-US" dirty="0" smtClean="0"/>
              <a:t>The </a:t>
            </a:r>
            <a:r>
              <a:rPr lang="en-US" dirty="0" smtClean="0">
                <a:solidFill>
                  <a:schemeClr val="accent6">
                    <a:lumMod val="60000"/>
                    <a:lumOff val="40000"/>
                  </a:schemeClr>
                </a:solidFill>
              </a:rPr>
              <a:t>second allocated 20 percent of its total budget</a:t>
            </a:r>
            <a:r>
              <a:rPr lang="en-US" dirty="0" smtClean="0"/>
              <a:t>.</a:t>
            </a:r>
          </a:p>
          <a:p>
            <a:pPr>
              <a:defRPr/>
            </a:pPr>
            <a:r>
              <a:rPr lang="en-US" dirty="0" smtClean="0"/>
              <a:t> </a:t>
            </a:r>
            <a:r>
              <a:rPr lang="en-US" dirty="0"/>
              <a:t>T</a:t>
            </a:r>
            <a:r>
              <a:rPr lang="en-US" dirty="0" smtClean="0"/>
              <a:t>he </a:t>
            </a:r>
            <a:r>
              <a:rPr lang="en-US" dirty="0" smtClean="0">
                <a:solidFill>
                  <a:schemeClr val="accent6">
                    <a:lumMod val="60000"/>
                    <a:lumOff val="40000"/>
                  </a:schemeClr>
                </a:solidFill>
              </a:rPr>
              <a:t>third and fourth programs allocated 14 percent and 13 percent respectively</a:t>
            </a:r>
            <a:r>
              <a:rPr lang="en-US" dirty="0" smtClean="0"/>
              <a:t>. </a:t>
            </a:r>
          </a:p>
          <a:p>
            <a:pPr marL="0" indent="0">
              <a:buNone/>
              <a:defRPr/>
            </a:pPr>
            <a:endParaRPr lang="en-US" dirty="0"/>
          </a:p>
        </p:txBody>
      </p:sp>
    </p:spTree>
    <p:extLst>
      <p:ext uri="{BB962C8B-B14F-4D97-AF65-F5344CB8AC3E}">
        <p14:creationId xmlns:p14="http://schemas.microsoft.com/office/powerpoint/2010/main" val="185346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274638"/>
            <a:ext cx="6334125" cy="1143000"/>
          </a:xfrm>
        </p:spPr>
        <p:txBody>
          <a:bodyPr/>
          <a:lstStyle/>
          <a:p>
            <a:r>
              <a:rPr lang="en-US" altLang="ar-IQ" dirty="0" smtClean="0"/>
              <a:t> </a:t>
            </a:r>
            <a:r>
              <a:rPr lang="en-US" altLang="ar-IQ" sz="3600" dirty="0" smtClean="0">
                <a:solidFill>
                  <a:schemeClr val="tx1"/>
                </a:solidFill>
              </a:rPr>
              <a:t>World Bank's Mission Report </a:t>
            </a:r>
            <a:endParaRPr lang="en-US" altLang="ar-IQ" dirty="0" smtClean="0">
              <a:solidFill>
                <a:schemeClr val="tx1"/>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pPr marL="514350" indent="-514350">
              <a:buFontTx/>
              <a:buAutoNum type="arabicPeriod"/>
              <a:defRPr/>
            </a:pPr>
            <a:r>
              <a:rPr lang="en-US" altLang="ar-IQ" dirty="0" smtClean="0">
                <a:solidFill>
                  <a:srgbClr val="FF0000"/>
                </a:solidFill>
              </a:rPr>
              <a:t>You should NOT encourage low quality industries.</a:t>
            </a:r>
            <a:r>
              <a:rPr lang="en-US" altLang="ar-IQ" dirty="0" smtClean="0"/>
              <a:t> You should only help the industries that compete with imports.</a:t>
            </a:r>
          </a:p>
          <a:p>
            <a:pPr marL="514350" indent="-514350">
              <a:buFontTx/>
              <a:buAutoNum type="arabicPeriod"/>
              <a:defRPr/>
            </a:pPr>
            <a:r>
              <a:rPr lang="en-US" altLang="ar-IQ" dirty="0" smtClean="0">
                <a:solidFill>
                  <a:srgbClr val="FF0000"/>
                </a:solidFill>
              </a:rPr>
              <a:t>You have too much protection. </a:t>
            </a:r>
            <a:r>
              <a:rPr lang="en-US" altLang="ar-IQ" dirty="0" smtClean="0"/>
              <a:t>In a  limited market (Iraq) that affords opportunity for only one or two plants in each field and where the entrepreneurial class is small there is an acute danger of monopoly and attendant high prices. </a:t>
            </a:r>
          </a:p>
          <a:p>
            <a:pPr marL="0" indent="0">
              <a:buNone/>
              <a:defRPr/>
            </a:pPr>
            <a:endParaRPr lang="en-US" altLang="ar-IQ" dirty="0" smtClean="0"/>
          </a:p>
          <a:p>
            <a:pPr marL="514350" indent="-514350">
              <a:buFontTx/>
              <a:buAutoNum type="arabicPeriod"/>
              <a:defRPr/>
            </a:pPr>
            <a:endParaRPr lang="en-US" altLang="ar-IQ" dirty="0" smtClean="0"/>
          </a:p>
          <a:p>
            <a:pPr marL="514350" indent="-514350">
              <a:buFontTx/>
              <a:buAutoNum type="arabicPeriod"/>
              <a:defRPr/>
            </a:pPr>
            <a:endParaRPr lang="en-US" altLang="ar-IQ" dirty="0" smtClean="0"/>
          </a:p>
          <a:p>
            <a:pPr marL="514350" indent="-514350">
              <a:buNone/>
              <a:defRPr/>
            </a:pPr>
            <a:endParaRPr lang="en-US" altLang="ar-IQ" dirty="0" smtClean="0"/>
          </a:p>
          <a:p>
            <a:pPr marL="514350" indent="-514350">
              <a:buFontTx/>
              <a:buAutoNum type="arabicPeriod"/>
              <a:defRPr/>
            </a:pPr>
            <a:endParaRPr lang="en-US" altLang="ar-IQ" dirty="0" smtClean="0"/>
          </a:p>
          <a:p>
            <a:pPr marL="514350" indent="-514350">
              <a:buFontTx/>
              <a:buAutoNum type="arabicPeriod"/>
              <a:defRPr/>
            </a:pPr>
            <a:endParaRPr lang="en-US" altLang="ar-IQ"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999" y="608807"/>
            <a:ext cx="2857500" cy="600075"/>
          </a:xfrm>
          <a:prstGeom prst="rect">
            <a:avLst/>
          </a:prstGeom>
        </p:spPr>
      </p:pic>
    </p:spTree>
    <p:extLst>
      <p:ext uri="{BB962C8B-B14F-4D97-AF65-F5344CB8AC3E}">
        <p14:creationId xmlns:p14="http://schemas.microsoft.com/office/powerpoint/2010/main" val="860346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274638"/>
            <a:ext cx="6534150" cy="1143000"/>
          </a:xfrm>
        </p:spPr>
        <p:txBody>
          <a:bodyPr/>
          <a:lstStyle/>
          <a:p>
            <a:r>
              <a:rPr lang="en-US" altLang="ar-IQ" sz="4800" dirty="0" smtClean="0"/>
              <a:t> </a:t>
            </a:r>
            <a:r>
              <a:rPr lang="en-US" altLang="ar-IQ" sz="3600" dirty="0" smtClean="0">
                <a:solidFill>
                  <a:schemeClr val="tx1"/>
                </a:solidFill>
              </a:rPr>
              <a:t>World Bank's Mission Report </a:t>
            </a:r>
          </a:p>
        </p:txBody>
      </p:sp>
      <p:sp>
        <p:nvSpPr>
          <p:cNvPr id="3" name="Content Placeholder 2"/>
          <p:cNvSpPr>
            <a:spLocks noGrp="1"/>
          </p:cNvSpPr>
          <p:nvPr>
            <p:ph idx="1"/>
          </p:nvPr>
        </p:nvSpPr>
        <p:spPr>
          <a:solidFill>
            <a:schemeClr val="accent6">
              <a:lumMod val="20000"/>
              <a:lumOff val="80000"/>
            </a:schemeClr>
          </a:solidFill>
        </p:spPr>
        <p:txBody>
          <a:bodyPr/>
          <a:lstStyle/>
          <a:p>
            <a:pPr marL="514350" indent="-514350">
              <a:buFontTx/>
              <a:buAutoNum type="arabicPeriod" startAt="3"/>
              <a:defRPr/>
            </a:pPr>
            <a:r>
              <a:rPr lang="en-US" altLang="ar-IQ" smtClean="0">
                <a:solidFill>
                  <a:srgbClr val="000000"/>
                </a:solidFill>
              </a:rPr>
              <a:t>it seems to be </a:t>
            </a:r>
            <a:r>
              <a:rPr lang="en-US" altLang="ar-IQ" smtClean="0">
                <a:solidFill>
                  <a:srgbClr val="FF0000"/>
                </a:solidFill>
              </a:rPr>
              <a:t>in the best interest of Iraq to concentrate on raising the efficiency of agricultural </a:t>
            </a:r>
            <a:r>
              <a:rPr lang="en-US" altLang="ar-IQ" smtClean="0">
                <a:solidFill>
                  <a:srgbClr val="000000"/>
                </a:solidFill>
              </a:rPr>
              <a:t>production.</a:t>
            </a:r>
          </a:p>
          <a:p>
            <a:pPr marL="514350" indent="-514350">
              <a:buFontTx/>
              <a:buAutoNum type="arabicPeriod" startAt="3"/>
              <a:defRPr/>
            </a:pPr>
            <a:r>
              <a:rPr lang="en-US" altLang="ar-IQ" smtClean="0">
                <a:solidFill>
                  <a:srgbClr val="000000"/>
                </a:solidFill>
              </a:rPr>
              <a:t>forced industrialization with the aid of tariff protection or government subsidy </a:t>
            </a:r>
            <a:r>
              <a:rPr lang="en-US" altLang="ar-IQ" smtClean="0">
                <a:solidFill>
                  <a:srgbClr val="FF0000"/>
                </a:solidFill>
              </a:rPr>
              <a:t>might lead to inefficiency and waste of economic resources. </a:t>
            </a:r>
            <a:endParaRPr lang="en-US" altLang="ar-IQ" smtClean="0">
              <a:solidFill>
                <a:srgbClr val="000000"/>
              </a:solidFill>
            </a:endParaRPr>
          </a:p>
          <a:p>
            <a:pPr marL="514350" indent="-514350">
              <a:buFontTx/>
              <a:buAutoNum type="arabicPeriod" startAt="3"/>
              <a:defRPr/>
            </a:pPr>
            <a:endParaRPr lang="en-US" altLang="ar-IQ" smtClean="0">
              <a:solidFill>
                <a:srgbClr val="000000"/>
              </a:solidFill>
            </a:endParaRPr>
          </a:p>
          <a:p>
            <a:pPr marL="514350" indent="-514350">
              <a:buNone/>
              <a:defRPr/>
            </a:pPr>
            <a:endParaRPr lang="en-US" altLang="ar-IQ" smtClean="0"/>
          </a:p>
          <a:p>
            <a:pPr marL="514350" indent="-514350">
              <a:buFontTx/>
              <a:buAutoNum type="arabicPeriod"/>
              <a:defRPr/>
            </a:pPr>
            <a:endParaRPr lang="en-US" altLang="ar-IQ" smtClean="0"/>
          </a:p>
          <a:p>
            <a:pPr marL="514350" indent="-514350">
              <a:buNone/>
              <a:defRPr/>
            </a:pPr>
            <a:endParaRPr lang="en-US" altLang="ar-IQ" smtClean="0"/>
          </a:p>
          <a:p>
            <a:pPr marL="514350" indent="-514350">
              <a:buFontTx/>
              <a:buAutoNum type="arabicPeriod"/>
              <a:defRPr/>
            </a:pPr>
            <a:endParaRPr lang="en-US" altLang="ar-IQ" smtClean="0"/>
          </a:p>
          <a:p>
            <a:pPr marL="514350" indent="-514350">
              <a:buFontTx/>
              <a:buAutoNum type="arabicPeriod"/>
              <a:defRPr/>
            </a:pPr>
            <a:endParaRPr lang="en-US" altLang="ar-IQ"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999" y="608807"/>
            <a:ext cx="2857500" cy="600075"/>
          </a:xfrm>
          <a:prstGeom prst="rect">
            <a:avLst/>
          </a:prstGeom>
        </p:spPr>
      </p:pic>
    </p:spTree>
    <p:extLst>
      <p:ext uri="{BB962C8B-B14F-4D97-AF65-F5344CB8AC3E}">
        <p14:creationId xmlns:p14="http://schemas.microsoft.com/office/powerpoint/2010/main" val="419757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274638"/>
            <a:ext cx="10972800" cy="1143000"/>
          </a:xfrm>
        </p:spPr>
        <p:txBody>
          <a:bodyPr/>
          <a:lstStyle/>
          <a:p>
            <a:r>
              <a:rPr lang="en-US" altLang="ar-IQ" dirty="0" smtClean="0">
                <a:solidFill>
                  <a:schemeClr val="tx1"/>
                </a:solidFill>
              </a:rPr>
              <a:t>Reasons for These Recommendations? </a:t>
            </a:r>
          </a:p>
        </p:txBody>
      </p:sp>
      <p:sp>
        <p:nvSpPr>
          <p:cNvPr id="38915" name="Content Placeholder 2"/>
          <p:cNvSpPr>
            <a:spLocks noGrp="1"/>
          </p:cNvSpPr>
          <p:nvPr>
            <p:ph idx="1"/>
          </p:nvPr>
        </p:nvSpPr>
        <p:spPr/>
        <p:txBody>
          <a:bodyPr/>
          <a:lstStyle/>
          <a:p>
            <a:pPr marL="0" indent="0">
              <a:buNone/>
            </a:pPr>
            <a:endParaRPr lang="en-US" altLang="ar-IQ" dirty="0" smtClean="0"/>
          </a:p>
          <a:p>
            <a:pPr marL="0" indent="0">
              <a:buNone/>
            </a:pPr>
            <a:r>
              <a:rPr lang="en-US" altLang="ar-IQ" b="1" dirty="0" smtClean="0">
                <a:solidFill>
                  <a:srgbClr val="FF0000"/>
                </a:solidFill>
              </a:rPr>
              <a:t>The first </a:t>
            </a:r>
            <a:r>
              <a:rPr lang="en-US" altLang="ar-IQ" dirty="0" smtClean="0"/>
              <a:t>is that since Iraq is an agricultural country with a relative abundance of water and cultivable land, it has a comparative advantage in developing its agriculture. Iraq could then sell its agricultural products abroad. </a:t>
            </a:r>
          </a:p>
        </p:txBody>
      </p:sp>
    </p:spTree>
    <p:extLst>
      <p:ext uri="{BB962C8B-B14F-4D97-AF65-F5344CB8AC3E}">
        <p14:creationId xmlns:p14="http://schemas.microsoft.com/office/powerpoint/2010/main" val="104892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ar-IQ" smtClean="0">
                <a:solidFill>
                  <a:schemeClr val="tx1"/>
                </a:solidFill>
              </a:rPr>
              <a:t>Reasons for These Recommendations? </a:t>
            </a:r>
            <a:endParaRPr lang="ar-IQ" altLang="ar-IQ" smtClean="0">
              <a:solidFill>
                <a:schemeClr val="tx1"/>
              </a:solidFill>
            </a:endParaRPr>
          </a:p>
        </p:txBody>
      </p:sp>
      <p:sp>
        <p:nvSpPr>
          <p:cNvPr id="3" name="Content Placeholder 2"/>
          <p:cNvSpPr>
            <a:spLocks noGrp="1"/>
          </p:cNvSpPr>
          <p:nvPr>
            <p:ph idx="1"/>
          </p:nvPr>
        </p:nvSpPr>
        <p:spPr/>
        <p:txBody>
          <a:bodyPr/>
          <a:lstStyle/>
          <a:p>
            <a:pPr marL="0" indent="0">
              <a:buNone/>
              <a:defRPr/>
            </a:pPr>
            <a:endParaRPr lang="en-US" dirty="0" smtClean="0"/>
          </a:p>
          <a:p>
            <a:pPr marL="0" indent="0">
              <a:buNone/>
              <a:defRPr/>
            </a:pPr>
            <a:r>
              <a:rPr lang="en-US" b="1" dirty="0" smtClean="0">
                <a:solidFill>
                  <a:srgbClr val="FF0000"/>
                </a:solidFill>
              </a:rPr>
              <a:t>Another reason </a:t>
            </a:r>
            <a:r>
              <a:rPr lang="en-US" dirty="0" smtClean="0"/>
              <a:t>behind these recommendations was the fact that Iraq did not have the skilled labor force necessary for a broad program of industrialization.</a:t>
            </a:r>
          </a:p>
          <a:p>
            <a:pPr marL="0" indent="0">
              <a:buNone/>
              <a:defRPr/>
            </a:pPr>
            <a:r>
              <a:rPr lang="en-US" b="1" dirty="0" smtClean="0">
                <a:solidFill>
                  <a:schemeClr val="accent6">
                    <a:lumMod val="60000"/>
                    <a:lumOff val="40000"/>
                  </a:schemeClr>
                </a:solidFill>
              </a:rPr>
              <a:t>Don’t Jump stages! (Lord Salter)</a:t>
            </a:r>
            <a:endParaRPr lang="ar-IQ" b="1" dirty="0">
              <a:solidFill>
                <a:schemeClr val="accent6">
                  <a:lumMod val="60000"/>
                  <a:lumOff val="40000"/>
                </a:schemeClr>
              </a:solidFill>
            </a:endParaRPr>
          </a:p>
        </p:txBody>
      </p:sp>
    </p:spTree>
    <p:extLst>
      <p:ext uri="{BB962C8B-B14F-4D97-AF65-F5344CB8AC3E}">
        <p14:creationId xmlns:p14="http://schemas.microsoft.com/office/powerpoint/2010/main" val="181198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ar-IQ" smtClean="0">
                <a:solidFill>
                  <a:schemeClr val="tx1"/>
                </a:solidFill>
              </a:rPr>
              <a:t>Reasons for These Recommendations? </a:t>
            </a:r>
            <a:endParaRPr lang="ar-IQ" altLang="ar-IQ" smtClean="0">
              <a:solidFill>
                <a:schemeClr val="tx1"/>
              </a:solidFill>
            </a:endParaRPr>
          </a:p>
        </p:txBody>
      </p:sp>
      <p:sp>
        <p:nvSpPr>
          <p:cNvPr id="3" name="Content Placeholder 2"/>
          <p:cNvSpPr>
            <a:spLocks noGrp="1"/>
          </p:cNvSpPr>
          <p:nvPr>
            <p:ph idx="1"/>
          </p:nvPr>
        </p:nvSpPr>
        <p:spPr/>
        <p:txBody>
          <a:bodyPr/>
          <a:lstStyle/>
          <a:p>
            <a:pPr marL="0" indent="0">
              <a:buNone/>
              <a:defRPr/>
            </a:pPr>
            <a:endParaRPr lang="en-US" b="1" dirty="0" smtClean="0">
              <a:solidFill>
                <a:srgbClr val="FF0000"/>
              </a:solidFill>
            </a:endParaRPr>
          </a:p>
          <a:p>
            <a:pPr marL="0" indent="0">
              <a:buNone/>
              <a:defRPr/>
            </a:pPr>
            <a:r>
              <a:rPr lang="en-US" b="1" dirty="0" smtClean="0">
                <a:solidFill>
                  <a:srgbClr val="FF0000"/>
                </a:solidFill>
              </a:rPr>
              <a:t>A third explanation </a:t>
            </a:r>
            <a:r>
              <a:rPr lang="en-US" dirty="0" smtClean="0"/>
              <a:t>is that an accelerated program of industrialization will raise the prices of the domestically produced manufactured products which will have effect of lowering rural real incomes relative to urban earnings. </a:t>
            </a:r>
            <a:r>
              <a:rPr lang="en-US" b="1" dirty="0" smtClean="0">
                <a:solidFill>
                  <a:schemeClr val="accent2">
                    <a:lumMod val="75000"/>
                  </a:schemeClr>
                </a:solidFill>
              </a:rPr>
              <a:t>Imbalance in the distribution of income. </a:t>
            </a:r>
            <a:endParaRPr lang="ar-IQ" b="1" dirty="0">
              <a:solidFill>
                <a:schemeClr val="accent2">
                  <a:lumMod val="75000"/>
                </a:schemeClr>
              </a:solidFill>
            </a:endParaRPr>
          </a:p>
        </p:txBody>
      </p:sp>
    </p:spTree>
    <p:extLst>
      <p:ext uri="{BB962C8B-B14F-4D97-AF65-F5344CB8AC3E}">
        <p14:creationId xmlns:p14="http://schemas.microsoft.com/office/powerpoint/2010/main" val="22778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2" y="2100263"/>
            <a:ext cx="7162800" cy="3171825"/>
          </a:xfrm>
        </p:spPr>
        <p:txBody>
          <a:bodyPr/>
          <a:lstStyle/>
          <a:p>
            <a:pPr marL="0" indent="0">
              <a:buNone/>
            </a:pPr>
            <a:r>
              <a:rPr lang="en-US" dirty="0" smtClean="0"/>
              <a:t>Do you think industrialization is profitable for Kurdistan or Iraq? </a:t>
            </a:r>
          </a:p>
          <a:p>
            <a:pPr marL="0" indent="0">
              <a:buNone/>
            </a:pPr>
            <a:r>
              <a:rPr lang="en-US" dirty="0" smtClean="0"/>
              <a:t>Should the government give more financial support to industries?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0069" y="2559051"/>
            <a:ext cx="12239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78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Bank </a:t>
            </a:r>
            <a:endParaRPr lang="en-US" dirty="0"/>
          </a:p>
        </p:txBody>
      </p:sp>
      <p:sp>
        <p:nvSpPr>
          <p:cNvPr id="3" name="Content Placeholder 2"/>
          <p:cNvSpPr>
            <a:spLocks noGrp="1"/>
          </p:cNvSpPr>
          <p:nvPr>
            <p:ph idx="1"/>
          </p:nvPr>
        </p:nvSpPr>
        <p:spPr>
          <a:xfrm>
            <a:off x="709613" y="1285876"/>
            <a:ext cx="10972800" cy="4525963"/>
          </a:xfrm>
        </p:spPr>
        <p:txBody>
          <a:bodyPr/>
          <a:lstStyle/>
          <a:p>
            <a:pPr>
              <a:buFont typeface="Wingdings" panose="05000000000000000000" pitchFamily="2" charset="2"/>
              <a:buChar char="Ø"/>
            </a:pPr>
            <a:r>
              <a:rPr lang="en-US" sz="2800" dirty="0" smtClean="0"/>
              <a:t>Why is industrialization important? </a:t>
            </a:r>
            <a:r>
              <a:rPr lang="en-US" sz="2800" dirty="0" smtClean="0"/>
              <a:t>Give two reasons with explanation and examples.</a:t>
            </a:r>
          </a:p>
          <a:p>
            <a:pPr>
              <a:buFont typeface="Wingdings" panose="05000000000000000000" pitchFamily="2" charset="2"/>
              <a:buChar char="Ø"/>
            </a:pPr>
            <a:r>
              <a:rPr lang="en-US" sz="2800" dirty="0" smtClean="0"/>
              <a:t>Explain the three sector model and give examples about jobs in each sector.  </a:t>
            </a:r>
          </a:p>
          <a:p>
            <a:pPr>
              <a:buFont typeface="Wingdings" panose="05000000000000000000" pitchFamily="2" charset="2"/>
              <a:buChar char="Ø"/>
            </a:pPr>
            <a:r>
              <a:rPr lang="en-US" sz="2800" dirty="0" smtClean="0"/>
              <a:t>How did the government support industries before the creation of the Development </a:t>
            </a:r>
            <a:r>
              <a:rPr lang="en-US" sz="2800" dirty="0"/>
              <a:t>B</a:t>
            </a:r>
            <a:r>
              <a:rPr lang="en-US" sz="2800" dirty="0" smtClean="0"/>
              <a:t>oard?</a:t>
            </a:r>
          </a:p>
          <a:p>
            <a:pPr>
              <a:buFont typeface="Wingdings" panose="05000000000000000000" pitchFamily="2" charset="2"/>
              <a:buChar char="Ø"/>
            </a:pPr>
            <a:r>
              <a:rPr lang="en-US" sz="2800" dirty="0" smtClean="0"/>
              <a:t>What did the World Bank Mission recommend to do about industrialization?</a:t>
            </a:r>
          </a:p>
          <a:p>
            <a:pPr>
              <a:buFont typeface="Wingdings" panose="05000000000000000000" pitchFamily="2" charset="2"/>
              <a:buChar char="Ø"/>
            </a:pPr>
            <a:r>
              <a:rPr lang="en-US" sz="2800" dirty="0" smtClean="0"/>
              <a:t>Why did the World Bank Mission recommend that Iraq does not concentrate on manufacturing? </a:t>
            </a:r>
          </a:p>
          <a:p>
            <a:pPr marL="0" indent="0">
              <a:buNone/>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endParaRPr lang="en-US" dirty="0" smtClean="0"/>
          </a:p>
          <a:p>
            <a:endParaRPr lang="en-US" dirty="0"/>
          </a:p>
        </p:txBody>
      </p:sp>
    </p:spTree>
    <p:extLst>
      <p:ext uri="{BB962C8B-B14F-4D97-AF65-F5344CB8AC3E}">
        <p14:creationId xmlns:p14="http://schemas.microsoft.com/office/powerpoint/2010/main" val="258131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p:txBody>
          <a:bodyPr/>
          <a:lstStyle/>
          <a:p>
            <a:pPr marL="0" indent="0">
              <a:buNone/>
            </a:pPr>
            <a:r>
              <a:rPr lang="en-US" dirty="0" smtClean="0"/>
              <a:t>Do you know anyone who has or works in a factory in Kurdistan? </a:t>
            </a:r>
          </a:p>
          <a:p>
            <a:pPr marL="0" indent="0">
              <a:buNone/>
            </a:pPr>
            <a:r>
              <a:rPr lang="en-US" dirty="0" smtClean="0"/>
              <a:t>What is produced? </a:t>
            </a:r>
          </a:p>
          <a:p>
            <a:pPr marL="0" indent="0">
              <a:buNone/>
            </a:pPr>
            <a:r>
              <a:rPr lang="en-US" dirty="0" smtClean="0"/>
              <a:t>Cement, bricks, steel, plastic chairs, plastic bins, recycling, packaging, plastic bags, glass, iron bars</a:t>
            </a:r>
            <a:r>
              <a:rPr lang="en-US" dirty="0"/>
              <a:t>, pharmaceuticals, chips, fizzy </a:t>
            </a:r>
            <a:r>
              <a:rPr lang="en-US" dirty="0" smtClean="0"/>
              <a:t>drinks</a:t>
            </a:r>
            <a:r>
              <a:rPr lang="en-US" dirty="0"/>
              <a:t>, salt, </a:t>
            </a:r>
            <a:r>
              <a:rPr lang="en-US" dirty="0" smtClean="0"/>
              <a:t>spices, juice, jam</a:t>
            </a:r>
            <a:r>
              <a:rPr lang="en-US" dirty="0"/>
              <a:t>, </a:t>
            </a:r>
            <a:r>
              <a:rPr lang="en-US" dirty="0" smtClean="0"/>
              <a:t>yogurt, cheese, chocolate, delights, baklava, chicken, flour, pickles, tomato sauce, date syrup, sesame paste. </a:t>
            </a:r>
            <a:endParaRPr lang="en-US" dirty="0"/>
          </a:p>
        </p:txBody>
      </p:sp>
    </p:spTree>
    <p:extLst>
      <p:ext uri="{BB962C8B-B14F-4D97-AF65-F5344CB8AC3E}">
        <p14:creationId xmlns:p14="http://schemas.microsoft.com/office/powerpoint/2010/main" val="397232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709" y="4392547"/>
            <a:ext cx="2989366" cy="157162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559" y="2357438"/>
            <a:ext cx="2505075" cy="182562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61" b="4696"/>
          <a:stretch/>
        </p:blipFill>
        <p:spPr>
          <a:xfrm>
            <a:off x="6259819" y="2358068"/>
            <a:ext cx="2176464" cy="322834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136" y="293614"/>
            <a:ext cx="2043113" cy="19511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3819" y="293614"/>
            <a:ext cx="3403869" cy="591502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7460" y="293614"/>
            <a:ext cx="3028823" cy="19511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7075" y="2357438"/>
            <a:ext cx="2575208" cy="165671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0493" y="4392547"/>
            <a:ext cx="2194560" cy="152704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125" y="293614"/>
            <a:ext cx="2590800" cy="1943100"/>
          </a:xfrm>
          <a:prstGeom prst="rect">
            <a:avLst/>
          </a:prstGeom>
        </p:spPr>
      </p:pic>
    </p:spTree>
    <p:extLst>
      <p:ext uri="{BB962C8B-B14F-4D97-AF65-F5344CB8AC3E}">
        <p14:creationId xmlns:p14="http://schemas.microsoft.com/office/powerpoint/2010/main" val="374767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129" y="872332"/>
            <a:ext cx="2698175" cy="2476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671" y="517128"/>
            <a:ext cx="3519408" cy="31146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54" y="3914775"/>
            <a:ext cx="4894608" cy="2124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036" y="3914775"/>
            <a:ext cx="3619501" cy="217646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7446" y="848894"/>
            <a:ext cx="3595783" cy="252337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9459" y="3914775"/>
            <a:ext cx="2570164" cy="2570164"/>
          </a:xfrm>
          <a:prstGeom prst="rect">
            <a:avLst/>
          </a:prstGeom>
        </p:spPr>
      </p:pic>
    </p:spTree>
    <p:extLst>
      <p:ext uri="{BB962C8B-B14F-4D97-AF65-F5344CB8AC3E}">
        <p14:creationId xmlns:p14="http://schemas.microsoft.com/office/powerpoint/2010/main" val="153379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6113"/>
            <a:ext cx="10972800" cy="1143000"/>
          </a:xfrm>
        </p:spPr>
        <p:txBody>
          <a:bodyPr/>
          <a:lstStyle/>
          <a:p>
            <a:r>
              <a:rPr lang="en-US" dirty="0">
                <a:solidFill>
                  <a:srgbClr val="FF0000"/>
                </a:solidFill>
              </a:rPr>
              <a:t>Industrialization</a:t>
            </a:r>
          </a:p>
        </p:txBody>
      </p:sp>
      <p:sp>
        <p:nvSpPr>
          <p:cNvPr id="3" name="Content Placeholder 2"/>
          <p:cNvSpPr>
            <a:spLocks noGrp="1"/>
          </p:cNvSpPr>
          <p:nvPr>
            <p:ph idx="1"/>
          </p:nvPr>
        </p:nvSpPr>
        <p:spPr>
          <a:xfrm>
            <a:off x="609600" y="2160588"/>
            <a:ext cx="10972800" cy="3911600"/>
          </a:xfrm>
        </p:spPr>
        <p:txBody>
          <a:bodyPr/>
          <a:lstStyle/>
          <a:p>
            <a:pPr marL="0" indent="0">
              <a:buNone/>
            </a:pPr>
            <a:r>
              <a:rPr lang="en-US" dirty="0"/>
              <a:t>Industrialization is defined as the large-scale introduction of manufacturing into a society. </a:t>
            </a:r>
            <a:r>
              <a:rPr lang="en-US" dirty="0">
                <a:solidFill>
                  <a:srgbClr val="0070C0"/>
                </a:solidFill>
              </a:rPr>
              <a:t>It shifts an underdeveloped agricultural economy focused on </a:t>
            </a:r>
            <a:r>
              <a:rPr lang="en-US" b="1" dirty="0">
                <a:solidFill>
                  <a:srgbClr val="0070C0"/>
                </a:solidFill>
              </a:rPr>
              <a:t>human labor </a:t>
            </a:r>
            <a:r>
              <a:rPr lang="en-US" dirty="0">
                <a:solidFill>
                  <a:srgbClr val="0070C0"/>
                </a:solidFill>
              </a:rPr>
              <a:t>to an industrial economy based on </a:t>
            </a:r>
            <a:r>
              <a:rPr lang="en-US" b="1" dirty="0">
                <a:solidFill>
                  <a:srgbClr val="0070C0"/>
                </a:solidFill>
              </a:rPr>
              <a:t>machine labor</a:t>
            </a:r>
            <a:r>
              <a:rPr lang="en-US" dirty="0">
                <a:solidFill>
                  <a:srgbClr val="0070C0"/>
                </a:solidFill>
              </a:rPr>
              <a:t>. </a:t>
            </a:r>
            <a:r>
              <a:rPr lang="en-US" dirty="0"/>
              <a:t>It's a process whereby individual labor is replaced by mechanized mass production and specialized laborers, which boosts productivity</a:t>
            </a:r>
            <a:r>
              <a:rPr lang="en-US" dirty="0" smtClean="0"/>
              <a:t>.</a:t>
            </a:r>
          </a:p>
          <a:p>
            <a:pPr marL="0" indent="0">
              <a:buNone/>
            </a:pPr>
            <a:endParaRPr lang="en-US" dirty="0" smtClean="0"/>
          </a:p>
        </p:txBody>
      </p:sp>
    </p:spTree>
    <p:extLst>
      <p:ext uri="{BB962C8B-B14F-4D97-AF65-F5344CB8AC3E}">
        <p14:creationId xmlns:p14="http://schemas.microsoft.com/office/powerpoint/2010/main" val="316125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301"/>
            <a:ext cx="10972800" cy="1143000"/>
          </a:xfrm>
        </p:spPr>
        <p:txBody>
          <a:bodyPr/>
          <a:lstStyle/>
          <a:p>
            <a:pPr lvl="0">
              <a:spcBef>
                <a:spcPct val="20000"/>
              </a:spcBef>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800" b="1" dirty="0" smtClean="0">
                <a:solidFill>
                  <a:srgbClr val="FF0000"/>
                </a:solidFill>
              </a:rPr>
              <a:t>The </a:t>
            </a:r>
            <a:r>
              <a:rPr lang="en-US" sz="2800" b="1" dirty="0">
                <a:solidFill>
                  <a:srgbClr val="FF0000"/>
                </a:solidFill>
              </a:rPr>
              <a:t>three-sector model</a:t>
            </a:r>
            <a:r>
              <a:rPr lang="en-US" sz="2800" dirty="0">
                <a:solidFill>
                  <a:srgbClr val="000000"/>
                </a:solidFill>
              </a:rPr>
              <a:t> in economics divides economies into three sectors of activity: extraction of raw materials (primary), manufacturing (secondary), and services (tertiary).</a:t>
            </a:r>
            <a:br>
              <a:rPr lang="en-US" sz="2800" dirty="0">
                <a:solidFill>
                  <a:srgbClr val="000000"/>
                </a:solidFill>
              </a:rPr>
            </a:br>
            <a:endParaRPr lang="en-US" sz="5400" dirty="0"/>
          </a:p>
        </p:txBody>
      </p:sp>
      <p:sp>
        <p:nvSpPr>
          <p:cNvPr id="3" name="Content Placeholder 2"/>
          <p:cNvSpPr>
            <a:spLocks noGrp="1"/>
          </p:cNvSpPr>
          <p:nvPr>
            <p:ph idx="1"/>
          </p:nvPr>
        </p:nvSpPr>
        <p:spPr>
          <a:xfrm>
            <a:off x="609600" y="2828926"/>
            <a:ext cx="10972800" cy="4525963"/>
          </a:xfrm>
        </p:spPr>
        <p:txBody>
          <a:bodyPr/>
          <a:lstStyle/>
          <a:p>
            <a:pPr marL="0" indent="0">
              <a:buNone/>
            </a:pPr>
            <a:r>
              <a:rPr lang="en-US" dirty="0" smtClean="0"/>
              <a:t>There </a:t>
            </a:r>
            <a:r>
              <a:rPr lang="en-US" dirty="0"/>
              <a:t>are primary, secondary, </a:t>
            </a:r>
            <a:r>
              <a:rPr lang="en-US" dirty="0" smtClean="0"/>
              <a:t>tertiary </a:t>
            </a:r>
            <a:r>
              <a:rPr lang="en-US" dirty="0"/>
              <a:t>jobs. Primary jobs involve getting raw materials from the natural environment e.g. Mining, farming and fishing. Secondary jobs involve making things (manufacturing) e.g. making cars and steel. Tertiary jobs involve providing a service e.g. teaching and nursing.</a:t>
            </a:r>
          </a:p>
        </p:txBody>
      </p:sp>
    </p:spTree>
    <p:extLst>
      <p:ext uri="{BB962C8B-B14F-4D97-AF65-F5344CB8AC3E}">
        <p14:creationId xmlns:p14="http://schemas.microsoft.com/office/powerpoint/2010/main" val="65650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5" y="348176"/>
            <a:ext cx="10072688" cy="6166924"/>
          </a:xfrm>
        </p:spPr>
      </p:pic>
    </p:spTree>
    <p:extLst>
      <p:ext uri="{BB962C8B-B14F-4D97-AF65-F5344CB8AC3E}">
        <p14:creationId xmlns:p14="http://schemas.microsoft.com/office/powerpoint/2010/main" val="370238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is Industrialization Important? </a:t>
            </a:r>
            <a:endParaRPr lang="en-US" dirty="0"/>
          </a:p>
        </p:txBody>
      </p:sp>
      <p:sp>
        <p:nvSpPr>
          <p:cNvPr id="3" name="Content Placeholder 2"/>
          <p:cNvSpPr>
            <a:spLocks noGrp="1"/>
          </p:cNvSpPr>
          <p:nvPr>
            <p:ph idx="1"/>
          </p:nvPr>
        </p:nvSpPr>
        <p:spPr/>
        <p:txBody>
          <a:bodyPr/>
          <a:lstStyle/>
          <a:p>
            <a:r>
              <a:rPr lang="en-US" dirty="0">
                <a:solidFill>
                  <a:schemeClr val="accent2">
                    <a:lumMod val="60000"/>
                    <a:lumOff val="40000"/>
                  </a:schemeClr>
                </a:solidFill>
              </a:rPr>
              <a:t>Provides market to other sectors</a:t>
            </a:r>
            <a:r>
              <a:rPr lang="en-US" dirty="0"/>
              <a:t>: industries buy raw materials from the primary sector, e. g. cotton from </a:t>
            </a:r>
            <a:r>
              <a:rPr lang="en-US" dirty="0" smtClean="0"/>
              <a:t>agriculture. </a:t>
            </a:r>
            <a:r>
              <a:rPr lang="en-US" dirty="0"/>
              <a:t>The industrial sector also buys services from the tertiary sector, e. g. banking, insurance, transport and communication.</a:t>
            </a:r>
            <a:endParaRPr lang="en-US" dirty="0" smtClean="0"/>
          </a:p>
          <a:p>
            <a:r>
              <a:rPr lang="en-US" dirty="0">
                <a:solidFill>
                  <a:schemeClr val="accent2">
                    <a:lumMod val="60000"/>
                    <a:lumOff val="40000"/>
                  </a:schemeClr>
                </a:solidFill>
              </a:rPr>
              <a:t>Provides inputs to other </a:t>
            </a:r>
            <a:r>
              <a:rPr lang="en-US" dirty="0" smtClean="0">
                <a:solidFill>
                  <a:schemeClr val="accent2">
                    <a:lumMod val="60000"/>
                    <a:lumOff val="40000"/>
                  </a:schemeClr>
                </a:solidFill>
              </a:rPr>
              <a:t>sectors</a:t>
            </a:r>
            <a:r>
              <a:rPr lang="en-US" dirty="0" smtClean="0"/>
              <a:t>: the </a:t>
            </a:r>
            <a:r>
              <a:rPr lang="en-US" dirty="0"/>
              <a:t>industrial sector provides the necessary inputs to other sectors of the economy. For instance, it provides agriculture with farm inputs such as tractors, fertilizers, chemicals and drugs</a:t>
            </a:r>
            <a:r>
              <a:rPr lang="en-US" dirty="0" smtClean="0"/>
              <a:t>.</a:t>
            </a:r>
          </a:p>
        </p:txBody>
      </p:sp>
    </p:spTree>
    <p:extLst>
      <p:ext uri="{BB962C8B-B14F-4D97-AF65-F5344CB8AC3E}">
        <p14:creationId xmlns:p14="http://schemas.microsoft.com/office/powerpoint/2010/main" val="393091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Why is Industrialization Important? </a:t>
            </a:r>
            <a:endParaRPr lang="en-US" dirty="0"/>
          </a:p>
        </p:txBody>
      </p:sp>
      <p:sp>
        <p:nvSpPr>
          <p:cNvPr id="3" name="Content Placeholder 2"/>
          <p:cNvSpPr>
            <a:spLocks noGrp="1"/>
          </p:cNvSpPr>
          <p:nvPr>
            <p:ph idx="1"/>
          </p:nvPr>
        </p:nvSpPr>
        <p:spPr/>
        <p:txBody>
          <a:bodyPr/>
          <a:lstStyle/>
          <a:p>
            <a:pPr lvl="0"/>
            <a:r>
              <a:rPr lang="en-US" dirty="0">
                <a:solidFill>
                  <a:schemeClr val="accent2">
                    <a:lumMod val="60000"/>
                    <a:lumOff val="40000"/>
                  </a:schemeClr>
                </a:solidFill>
              </a:rPr>
              <a:t>Creates employment </a:t>
            </a:r>
            <a:r>
              <a:rPr lang="en-US" dirty="0" smtClean="0">
                <a:solidFill>
                  <a:schemeClr val="accent2">
                    <a:lumMod val="60000"/>
                    <a:lumOff val="40000"/>
                  </a:schemeClr>
                </a:solidFill>
              </a:rPr>
              <a:t>opportunities</a:t>
            </a:r>
            <a:r>
              <a:rPr lang="en-US" dirty="0">
                <a:solidFill>
                  <a:srgbClr val="000000"/>
                </a:solidFill>
              </a:rPr>
              <a:t>: The industrial sector is an important employer for both skilled and unskilled </a:t>
            </a:r>
            <a:r>
              <a:rPr lang="en-US" dirty="0" smtClean="0">
                <a:solidFill>
                  <a:srgbClr val="000000"/>
                </a:solidFill>
              </a:rPr>
              <a:t>labor. </a:t>
            </a:r>
            <a:r>
              <a:rPr lang="en-US" dirty="0">
                <a:solidFill>
                  <a:srgbClr val="000000"/>
                </a:solidFill>
              </a:rPr>
              <a:t>Agriculture and other sectors cannot absorb all the </a:t>
            </a:r>
            <a:r>
              <a:rPr lang="en-US" dirty="0" smtClean="0">
                <a:solidFill>
                  <a:srgbClr val="000000"/>
                </a:solidFill>
              </a:rPr>
              <a:t>labor </a:t>
            </a:r>
            <a:r>
              <a:rPr lang="en-US" dirty="0">
                <a:solidFill>
                  <a:srgbClr val="000000"/>
                </a:solidFill>
              </a:rPr>
              <a:t>force. As industries expand, they account for a much share of employment.</a:t>
            </a:r>
          </a:p>
          <a:p>
            <a:endParaRPr lang="en-US" dirty="0"/>
          </a:p>
        </p:txBody>
      </p:sp>
    </p:spTree>
    <p:extLst>
      <p:ext uri="{BB962C8B-B14F-4D97-AF65-F5344CB8AC3E}">
        <p14:creationId xmlns:p14="http://schemas.microsoft.com/office/powerpoint/2010/main" val="153702309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ar-IQ"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ar-IQ"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903</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Diseño predeterminado</vt:lpstr>
      <vt:lpstr>The Industrial Sector </vt:lpstr>
      <vt:lpstr>Industrialization</vt:lpstr>
      <vt:lpstr>PowerPoint Presentation</vt:lpstr>
      <vt:lpstr>PowerPoint Presentation</vt:lpstr>
      <vt:lpstr>Industrialization</vt:lpstr>
      <vt:lpstr>  The three-sector model in economics divides economies into three sectors of activity: extraction of raw materials (primary), manufacturing (secondary), and services (tertiary). </vt:lpstr>
      <vt:lpstr>PowerPoint Presentation</vt:lpstr>
      <vt:lpstr>Why is Industrialization Important? </vt:lpstr>
      <vt:lpstr>Why is Industrialization Important? </vt:lpstr>
      <vt:lpstr>Why is Industrialization Important? </vt:lpstr>
      <vt:lpstr>The Development Board And The Industrial Sector </vt:lpstr>
      <vt:lpstr>The Industrial Sector in the Development Programs  </vt:lpstr>
      <vt:lpstr> World Bank's Mission Report </vt:lpstr>
      <vt:lpstr> World Bank's Mission Report </vt:lpstr>
      <vt:lpstr>Reasons for These Recommendations? </vt:lpstr>
      <vt:lpstr>Reasons for These Recommendations? </vt:lpstr>
      <vt:lpstr>Reasons for These Recommendations? </vt:lpstr>
      <vt:lpstr>PowerPoint Presentation</vt:lpstr>
      <vt:lpstr>Question Bank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Iraq Economy  BUS415    </dc:title>
  <dc:creator>khadija Alaa</dc:creator>
  <cp:lastModifiedBy>khadija Alaa</cp:lastModifiedBy>
  <cp:revision>40</cp:revision>
  <dcterms:created xsi:type="dcterms:W3CDTF">2018-11-08T06:56:14Z</dcterms:created>
  <dcterms:modified xsi:type="dcterms:W3CDTF">2018-11-13T10:41:56Z</dcterms:modified>
</cp:coreProperties>
</file>