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handoutMasterIdLst>
    <p:handoutMasterId r:id="rId83"/>
  </p:handoutMasterIdLst>
  <p:sldIdLst>
    <p:sldId id="256" r:id="rId2"/>
    <p:sldId id="270" r:id="rId3"/>
    <p:sldId id="257" r:id="rId4"/>
    <p:sldId id="271" r:id="rId5"/>
    <p:sldId id="258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4" d="100"/>
          <a:sy n="24" d="100"/>
        </p:scale>
        <p:origin x="-108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8C1C9-FEBF-4429-AE98-2A4E21AB0677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Week - 2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EC3A5-D74E-4498-B7ED-3A3710A0C8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565208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FEB3B-FDF6-4F1A-ACD3-A388B5CB6BB2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Week - 2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3433B-C3A6-442B-9936-B1B75A519C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40089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382439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861290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508799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64891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50522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150325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816899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232534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67844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37241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40860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104468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90145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899508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53052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685648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939154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6229169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718215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0911151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75231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215724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722044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9499817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8513841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735592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2298968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2038451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100163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7398881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766075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41284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4280130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7376368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102711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8968271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5928686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9713609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8662412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780976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8666588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254567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72859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1844497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0719929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262617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8936190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4703608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1638565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6577267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4974416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971974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7011682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314832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15479666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347013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2944032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9071459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27466022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982344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43666800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68517508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20810054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00545634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20070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9312455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2223941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54189206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70442220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05921090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6538359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76706369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91441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956892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89534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F927C82-7098-480E-BAD1-1C51DA327219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Week-2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B911-BDE4-4B44-8094-8828DEB9FBEC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Week-2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F450A4-0740-4170-B3F9-4505D120087B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dirty="0" smtClean="0"/>
              <a:t>Week-2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BB6B-E6E1-4D55-9998-660BA84E8D4E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Week-2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8646-B052-4E03-AA1C-F3C106F82DFB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Week-2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04833C-C96F-447D-A83A-F6814ACBD001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dirty="0" smtClean="0"/>
              <a:t>Week-2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70CFC57-93A0-4C7F-BEBE-9A4ABB2AA9B9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dirty="0" smtClean="0"/>
              <a:t>Week-2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FFFC-4AF2-4241-A1AD-2B6CA05AF3B7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Week-2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40C3-2F06-46DA-B1EC-0C44DBE6D888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Week-2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CEAA-0199-415C-9CD0-24161E91355C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Week-2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0E4FD1B-6B9E-46C1-BDB4-518A60DC60ED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dirty="0" smtClean="0"/>
              <a:t>Week-2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A059FE-9603-41C5-9D44-1232B0147B9F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Week-2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5932" y="6172200"/>
            <a:ext cx="1209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-3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9217" y="6167735"/>
            <a:ext cx="6426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by: Dr Waqar Ahmad,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Asstt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Prof.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-76200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Demand analysis, law of demand , exceptions of law of demand, determinants of demand, elasticity of demand-Price, Income, </a:t>
            </a:r>
            <a:endParaRPr lang="en-US" sz="32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cross </a:t>
            </a:r>
            <a:r>
              <a:rPr lang="en-US" sz="3200" b="1" dirty="0">
                <a:solidFill>
                  <a:srgbClr val="FFC000"/>
                </a:solidFill>
              </a:rPr>
              <a:t>and advertising elasticity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8" name="Picture 2" descr="C:\Users\user\Desktop\ishik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057400"/>
            <a:ext cx="5257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object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952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3091260-B78B-4B95-99B9-564FCCF5AF57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10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97205" rtlCol="0">
            <a:normAutofit fontScale="90000"/>
          </a:bodyPr>
          <a:lstStyle/>
          <a:p>
            <a:pPr marL="2026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spc="-30" dirty="0"/>
              <a:t>L</a:t>
            </a:r>
            <a:r>
              <a:rPr sz="5400" spc="-70" dirty="0"/>
              <a:t>a</a:t>
            </a:r>
            <a:r>
              <a:rPr sz="5400" dirty="0"/>
              <a:t>w</a:t>
            </a:r>
            <a:r>
              <a:rPr sz="5400" spc="-135" dirty="0">
                <a:latin typeface="Times New Roman"/>
                <a:cs typeface="Times New Roman"/>
              </a:rPr>
              <a:t> </a:t>
            </a:r>
            <a:r>
              <a:rPr sz="5400" spc="-30" dirty="0"/>
              <a:t>o</a:t>
            </a:r>
            <a:r>
              <a:rPr sz="5400" dirty="0"/>
              <a:t>f</a:t>
            </a:r>
            <a:r>
              <a:rPr sz="5400" spc="-120" dirty="0">
                <a:latin typeface="Times New Roman"/>
                <a:cs typeface="Times New Roman"/>
              </a:rPr>
              <a:t> </a:t>
            </a:r>
            <a:r>
              <a:rPr sz="5400" dirty="0"/>
              <a:t>De</a:t>
            </a:r>
            <a:r>
              <a:rPr sz="5400" spc="-5" dirty="0"/>
              <a:t>m</a:t>
            </a:r>
            <a:r>
              <a:rPr sz="5400" spc="-35" dirty="0"/>
              <a:t>and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21509" name="object 3"/>
          <p:cNvSpPr txBox="1">
            <a:spLocks noChangeArrowheads="1"/>
          </p:cNvSpPr>
          <p:nvPr/>
        </p:nvSpPr>
        <p:spPr bwMode="auto">
          <a:xfrm>
            <a:off x="231775" y="1587500"/>
            <a:ext cx="8683625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888"/>
              </a:lnSpc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984807"/>
                </a:solidFill>
              </a:rPr>
              <a:t>Law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of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demand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states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that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People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will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Buy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more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at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Lower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Prices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and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Buy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less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at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Higher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Prices,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>
                <a:solidFill>
                  <a:srgbClr val="984807"/>
                </a:solidFill>
              </a:rPr>
              <a:t>Ceteris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>
                <a:solidFill>
                  <a:srgbClr val="984807"/>
                </a:solidFill>
              </a:rPr>
              <a:t>paribus,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>
                <a:solidFill>
                  <a:srgbClr val="984807"/>
                </a:solidFill>
              </a:rPr>
              <a:t>or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>
                <a:solidFill>
                  <a:srgbClr val="984807"/>
                </a:solidFill>
              </a:rPr>
              <a:t>other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>
                <a:solidFill>
                  <a:srgbClr val="984807"/>
                </a:solidFill>
              </a:rPr>
              <a:t>things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Remaining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the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Same.</a:t>
            </a:r>
            <a:endParaRPr lang="en-US" altLang="en-US" sz="3600" dirty="0"/>
          </a:p>
          <a:p>
            <a:pPr algn="r" eaLnBrk="1" hangingPunct="1">
              <a:spcBef>
                <a:spcPts val="375"/>
              </a:spcBef>
            </a:pPr>
            <a:r>
              <a:rPr lang="en-US" altLang="en-US" sz="3600" b="1" dirty="0"/>
              <a:t>By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/>
              <a:t>: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/>
              <a:t>Samuelson</a:t>
            </a:r>
            <a:endParaRPr lang="en-US" altLang="en-US" sz="3600" dirty="0"/>
          </a:p>
          <a:p>
            <a:pPr algn="just" eaLnBrk="1" hangingPunct="1">
              <a:lnSpc>
                <a:spcPts val="3888"/>
              </a:lnSpc>
              <a:spcBef>
                <a:spcPts val="925"/>
              </a:spcBef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FF0066"/>
                </a:solidFill>
              </a:rPr>
              <a:t>The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0066"/>
                </a:solidFill>
              </a:rPr>
              <a:t>Law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0066"/>
                </a:solidFill>
              </a:rPr>
              <a:t>of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0066"/>
                </a:solidFill>
              </a:rPr>
              <a:t>Demand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0066"/>
                </a:solidFill>
              </a:rPr>
              <a:t>states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0066"/>
                </a:solidFill>
              </a:rPr>
              <a:t>that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0066"/>
                </a:solidFill>
              </a:rPr>
              <a:t>Quantity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66"/>
                </a:solidFill>
              </a:rPr>
              <a:t>Demanded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0066"/>
                </a:solidFill>
              </a:rPr>
              <a:t>Increases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0066"/>
                </a:solidFill>
              </a:rPr>
              <a:t>with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0066"/>
                </a:solidFill>
              </a:rPr>
              <a:t>a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0066"/>
                </a:solidFill>
              </a:rPr>
              <a:t>Fall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0066"/>
                </a:solidFill>
              </a:rPr>
              <a:t>in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0066"/>
                </a:solidFill>
              </a:rPr>
              <a:t>Price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66"/>
                </a:solidFill>
              </a:rPr>
              <a:t>and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66"/>
                </a:solidFill>
              </a:rPr>
              <a:t>Diminishes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66"/>
                </a:solidFill>
              </a:rPr>
              <a:t>when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66"/>
                </a:solidFill>
              </a:rPr>
              <a:t>Price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66"/>
                </a:solidFill>
              </a:rPr>
              <a:t>Increases,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66"/>
                </a:solidFill>
              </a:rPr>
              <a:t>other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66"/>
                </a:solidFill>
              </a:rPr>
              <a:t>things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66"/>
                </a:solidFill>
              </a:rPr>
              <a:t>being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66"/>
                </a:solidFill>
              </a:rPr>
              <a:t>equal.</a:t>
            </a:r>
            <a:endParaRPr lang="en-US" altLang="en-US" sz="3600" dirty="0"/>
          </a:p>
          <a:p>
            <a:pPr algn="r" eaLnBrk="1" hangingPunct="1">
              <a:spcBef>
                <a:spcPts val="375"/>
              </a:spcBef>
            </a:pPr>
            <a:r>
              <a:rPr lang="en-US" altLang="en-US" sz="3600" b="1" dirty="0"/>
              <a:t>By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/>
              <a:t>: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/>
              <a:t>Marshall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281809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object 2"/>
          <p:cNvSpPr txBox="1">
            <a:spLocks noChangeArrowheads="1"/>
          </p:cNvSpPr>
          <p:nvPr/>
        </p:nvSpPr>
        <p:spPr bwMode="auto">
          <a:xfrm>
            <a:off x="-149226" y="3382690"/>
            <a:ext cx="9369426" cy="347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4013" indent="-341313">
              <a:tabLst>
                <a:tab pos="355600" algn="l"/>
                <a:tab pos="1839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  <a:tab pos="1839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  <a:tab pos="1839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  <a:tab pos="1839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  <a:tab pos="1839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1839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1839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1839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1839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69900" indent="-457200" eaLnBrk="1" hangingPunct="1">
              <a:lnSpc>
                <a:spcPts val="3463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 smtClean="0">
                <a:solidFill>
                  <a:srgbClr val="FF0066"/>
                </a:solidFill>
              </a:rPr>
              <a:t>Demand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Function: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D</a:t>
            </a:r>
            <a:r>
              <a:rPr lang="en-US" altLang="en-US" sz="3100" b="1" baseline="-21000" dirty="0" err="1">
                <a:solidFill>
                  <a:srgbClr val="002060"/>
                </a:solidFill>
              </a:rPr>
              <a:t>x</a:t>
            </a:r>
            <a:r>
              <a:rPr lang="en-US" altLang="en-US" sz="3200" b="1" dirty="0">
                <a:solidFill>
                  <a:srgbClr val="FF0066"/>
                </a:solidFill>
              </a:rPr>
              <a:t>=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f(</a:t>
            </a:r>
            <a:r>
              <a:rPr lang="en-US" altLang="en-US" sz="3200" b="1" dirty="0">
                <a:solidFill>
                  <a:srgbClr val="00B050"/>
                </a:solidFill>
              </a:rPr>
              <a:t>P</a:t>
            </a:r>
            <a:r>
              <a:rPr lang="en-US" altLang="en-US" sz="3100" b="1" baseline="-21000" dirty="0">
                <a:solidFill>
                  <a:srgbClr val="00B050"/>
                </a:solidFill>
              </a:rPr>
              <a:t>X</a:t>
            </a:r>
            <a:r>
              <a:rPr lang="en-US" altLang="en-US" sz="3200" b="1" dirty="0">
                <a:solidFill>
                  <a:srgbClr val="FF0066"/>
                </a:solidFill>
              </a:rPr>
              <a:t>,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/>
              <a:t>P</a:t>
            </a:r>
            <a:r>
              <a:rPr lang="en-US" altLang="en-US" sz="3100" b="1" baseline="-21000" dirty="0" err="1"/>
              <a:t>r</a:t>
            </a:r>
            <a:r>
              <a:rPr lang="en-US" altLang="en-US" sz="3200" b="1" dirty="0">
                <a:solidFill>
                  <a:srgbClr val="FF0066"/>
                </a:solidFill>
              </a:rPr>
              <a:t>,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</a:rPr>
              <a:t>Y</a:t>
            </a:r>
            <a:r>
              <a:rPr lang="en-US" altLang="en-US" sz="3200" b="1" dirty="0">
                <a:solidFill>
                  <a:srgbClr val="FF0066"/>
                </a:solidFill>
              </a:rPr>
              <a:t>,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T</a:t>
            </a:r>
            <a:r>
              <a:rPr lang="en-US" altLang="en-US" sz="3200" b="1" dirty="0">
                <a:solidFill>
                  <a:srgbClr val="FF0066"/>
                </a:solidFill>
              </a:rPr>
              <a:t>,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333300"/>
                </a:solidFill>
              </a:rPr>
              <a:t>E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)</a:t>
            </a:r>
          </a:p>
          <a:p>
            <a:pPr marL="12700" indent="0" eaLnBrk="1" hangingPunct="1">
              <a:lnSpc>
                <a:spcPts val="3463"/>
              </a:lnSpc>
            </a:pP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     </a:t>
            </a:r>
          </a:p>
          <a:p>
            <a:pPr marL="12700" indent="0" eaLnBrk="1" hangingPunct="1">
              <a:lnSpc>
                <a:spcPts val="3463"/>
              </a:lnSpc>
            </a:pPr>
            <a:r>
              <a:rPr lang="en-US" altLang="en-US" sz="3200" b="1" dirty="0" smtClean="0">
                <a:solidFill>
                  <a:srgbClr val="002060"/>
                </a:solidFill>
              </a:rPr>
              <a:t>		where, 	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D</a:t>
            </a:r>
            <a:r>
              <a:rPr lang="en-US" altLang="en-US" sz="3100" b="1" baseline="-21000" dirty="0" err="1" smtClean="0">
                <a:solidFill>
                  <a:srgbClr val="002060"/>
                </a:solidFill>
              </a:rPr>
              <a:t>x</a:t>
            </a:r>
            <a:r>
              <a:rPr lang="en-US" altLang="en-US" sz="3100" b="1" baseline="-2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</a:rPr>
              <a:t>=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</a:rPr>
              <a:t>Demand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</a:rPr>
              <a:t>for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</a:rPr>
              <a:t>Commodity</a:t>
            </a:r>
            <a:endParaRPr lang="en-US" altLang="en-US" sz="3200" dirty="0"/>
          </a:p>
          <a:p>
            <a:pPr eaLnBrk="1" hangingPunct="1">
              <a:lnSpc>
                <a:spcPts val="3463"/>
              </a:lnSpc>
            </a:pPr>
            <a:r>
              <a:rPr lang="en-US" altLang="en-US" sz="3200" b="1" dirty="0" smtClean="0">
                <a:solidFill>
                  <a:srgbClr val="00B050"/>
                </a:solidFill>
              </a:rPr>
              <a:t>					</a:t>
            </a:r>
            <a:r>
              <a:rPr lang="en-US" altLang="en-US" sz="3200" b="1" dirty="0" err="1" smtClean="0">
                <a:solidFill>
                  <a:srgbClr val="00B050"/>
                </a:solidFill>
              </a:rPr>
              <a:t>P</a:t>
            </a:r>
            <a:r>
              <a:rPr lang="en-US" altLang="en-US" sz="3100" b="1" baseline="-21000" dirty="0" err="1" smtClean="0">
                <a:solidFill>
                  <a:srgbClr val="00B050"/>
                </a:solidFill>
              </a:rPr>
              <a:t>x</a:t>
            </a:r>
            <a:r>
              <a:rPr lang="en-US" altLang="en-US" sz="3100" b="1" baseline="-21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</a:rPr>
              <a:t>=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</a:rPr>
              <a:t>Price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</a:rPr>
              <a:t>of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</a:rPr>
              <a:t>Commodity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</a:rPr>
              <a:t>X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463"/>
              </a:lnSpc>
            </a:pP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200" b="1" dirty="0" err="1" smtClean="0"/>
              <a:t>P</a:t>
            </a:r>
            <a:r>
              <a:rPr lang="en-US" altLang="en-US" sz="3100" b="1" baseline="-21000" dirty="0" err="1" smtClean="0"/>
              <a:t>r</a:t>
            </a:r>
            <a:r>
              <a:rPr lang="en-US" altLang="en-US" sz="3100" b="1" baseline="-2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/>
              <a:t>=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/>
              <a:t>Price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/>
              <a:t>of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/>
              <a:t>Other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/>
              <a:t>Goods</a:t>
            </a:r>
            <a:endParaRPr lang="en-US" altLang="en-US" sz="3200" dirty="0"/>
          </a:p>
          <a:p>
            <a:pPr eaLnBrk="1" hangingPunct="1">
              <a:lnSpc>
                <a:spcPts val="3213"/>
              </a:lnSpc>
            </a:pPr>
            <a:r>
              <a:rPr lang="en-US" altLang="en-US" sz="3200" b="1" dirty="0" smtClean="0">
                <a:solidFill>
                  <a:srgbClr val="C00000"/>
                </a:solidFill>
              </a:rPr>
              <a:t>					Y  =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</a:rPr>
              <a:t>Income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</a:rPr>
              <a:t>of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</a:rPr>
              <a:t>the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Consumer</a:t>
            </a:r>
          </a:p>
          <a:p>
            <a:pPr eaLnBrk="1" hangingPunct="1">
              <a:lnSpc>
                <a:spcPts val="3213"/>
              </a:lnSpc>
            </a:pPr>
            <a:r>
              <a:rPr lang="en-US" altLang="en-US" sz="3200" b="1" dirty="0">
                <a:solidFill>
                  <a:srgbClr val="C00000"/>
                </a:solidFill>
              </a:rPr>
              <a:t>	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				</a:t>
            </a:r>
            <a:r>
              <a:rPr lang="en-US" altLang="en-US" sz="3200" b="1" dirty="0" smtClean="0">
                <a:solidFill>
                  <a:srgbClr val="984807"/>
                </a:solidFill>
              </a:rPr>
              <a:t>T  =</a:t>
            </a:r>
            <a:r>
              <a:rPr lang="en-US" altLang="en-US" sz="3200" b="1" dirty="0" smtClean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984807"/>
                </a:solidFill>
              </a:rPr>
              <a:t>Tastes</a:t>
            </a:r>
          </a:p>
          <a:p>
            <a:pPr eaLnBrk="1" hangingPunct="1">
              <a:lnSpc>
                <a:spcPts val="3213"/>
              </a:lnSpc>
            </a:pPr>
            <a:r>
              <a:rPr lang="en-US" altLang="en-US" sz="3200" b="1" dirty="0" smtClean="0">
                <a:solidFill>
                  <a:srgbClr val="984807"/>
                </a:solidFill>
              </a:rPr>
              <a:t>		</a:t>
            </a:r>
            <a:r>
              <a:rPr lang="en-US" altLang="en-US" sz="3200" b="1" dirty="0">
                <a:solidFill>
                  <a:srgbClr val="984807"/>
                </a:solidFill>
              </a:rPr>
              <a:t>	</a:t>
            </a:r>
            <a:r>
              <a:rPr lang="en-US" altLang="en-US" sz="3200" b="1" dirty="0" smtClean="0">
                <a:solidFill>
                  <a:srgbClr val="984807"/>
                </a:solidFill>
              </a:rPr>
              <a:t>		</a:t>
            </a:r>
            <a:r>
              <a:rPr lang="en-US" altLang="en-US" sz="3200" b="1" dirty="0" smtClean="0">
                <a:solidFill>
                  <a:srgbClr val="333300"/>
                </a:solidFill>
              </a:rPr>
              <a:t>E  =</a:t>
            </a:r>
            <a:r>
              <a:rPr lang="en-US" altLang="en-US" sz="32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333300"/>
                </a:solidFill>
              </a:rPr>
              <a:t>Expectation</a:t>
            </a:r>
            <a:r>
              <a:rPr lang="en-US" altLang="en-US" sz="32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333300"/>
                </a:solidFill>
              </a:rPr>
              <a:t>of</a:t>
            </a:r>
            <a:r>
              <a:rPr lang="en-US" altLang="en-US" sz="32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333300"/>
                </a:solidFill>
              </a:rPr>
              <a:t>the</a:t>
            </a:r>
            <a:r>
              <a:rPr lang="en-US" altLang="en-US" sz="32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333300"/>
                </a:solidFill>
              </a:rPr>
              <a:t>Consumer</a:t>
            </a:r>
            <a:endParaRPr lang="en-US" altLang="en-US" sz="1200" dirty="0">
              <a:latin typeface="Garamond" panose="020204040303010108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37563" y="6457950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10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23557" name="object 4"/>
          <p:cNvSpPr txBox="1">
            <a:spLocks noChangeArrowheads="1"/>
          </p:cNvSpPr>
          <p:nvPr/>
        </p:nvSpPr>
        <p:spPr bwMode="auto">
          <a:xfrm>
            <a:off x="231774" y="533400"/>
            <a:ext cx="8683625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90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</a:rPr>
              <a:t>Assumption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</a:rPr>
              <a:t>to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</a:rPr>
              <a:t>Law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</a:rPr>
              <a:t>of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smtClean="0">
                <a:solidFill>
                  <a:srgbClr val="FF0000"/>
                </a:solidFill>
              </a:rPr>
              <a:t>Demand</a:t>
            </a:r>
          </a:p>
          <a:p>
            <a:pPr eaLnBrk="1" hangingPunct="1"/>
            <a:endParaRPr lang="en-US" altLang="en-US" sz="1600" dirty="0" smtClean="0"/>
          </a:p>
          <a:p>
            <a:pPr algn="just" eaLnBrk="1" hangingPunct="1"/>
            <a:r>
              <a:rPr lang="en-US" altLang="en-US" sz="3000" b="1" dirty="0" smtClean="0">
                <a:solidFill>
                  <a:srgbClr val="003300"/>
                </a:solidFill>
              </a:rPr>
              <a:t>Law</a:t>
            </a:r>
            <a:r>
              <a:rPr lang="en-US" altLang="en-US" sz="3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</a:rPr>
              <a:t>of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</a:rPr>
              <a:t>demand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</a:rPr>
              <a:t>holds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</a:rPr>
              <a:t>Good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</a:rPr>
              <a:t>when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</a:rPr>
              <a:t>“Other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</a:rPr>
              <a:t>Things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</a:rPr>
              <a:t>Remain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</a:rPr>
              <a:t>the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</a:rPr>
              <a:t>Same”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</a:rPr>
              <a:t>meaning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</a:rPr>
              <a:t>thereby,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b="1" dirty="0">
                <a:solidFill>
                  <a:srgbClr val="003300"/>
                </a:solidFill>
              </a:rPr>
              <a:t>the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</a:rPr>
              <a:t>factors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</a:rPr>
              <a:t>affecting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</a:rPr>
              <a:t>demand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</a:rPr>
              <a:t>,other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</a:rPr>
              <a:t>then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</a:rPr>
              <a:t>price,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</a:rPr>
              <a:t>are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</a:rPr>
              <a:t>assumed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</a:rPr>
              <a:t>to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</a:rPr>
              <a:t>be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</a:rPr>
              <a:t>constant.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8034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/>
          <p:cNvSpPr txBox="1">
            <a:spLocks noChangeArrowheads="1"/>
          </p:cNvSpPr>
          <p:nvPr/>
        </p:nvSpPr>
        <p:spPr bwMode="auto">
          <a:xfrm>
            <a:off x="105750" y="3042062"/>
            <a:ext cx="8809650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5600" indent="-2508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altLang="en-US" sz="3000" b="1" dirty="0">
                <a:solidFill>
                  <a:srgbClr val="0070C0"/>
                </a:solidFill>
              </a:rPr>
              <a:t>However</a:t>
            </a:r>
            <a:r>
              <a:rPr lang="en-US" altLang="en-US" sz="3000" b="1" dirty="0" smtClean="0">
                <a:solidFill>
                  <a:srgbClr val="0070C0"/>
                </a:solidFill>
              </a:rPr>
              <a:t>, this</a:t>
            </a:r>
            <a:r>
              <a:rPr lang="en-US" alt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70C0"/>
                </a:solidFill>
              </a:rPr>
              <a:t>Relation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70C0"/>
                </a:solidFill>
              </a:rPr>
              <a:t>is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70C0"/>
                </a:solidFill>
              </a:rPr>
              <a:t>not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 smtClean="0">
                <a:solidFill>
                  <a:srgbClr val="0070C0"/>
                </a:solidFill>
              </a:rPr>
              <a:t>Proportional, meaning</a:t>
            </a:r>
            <a:r>
              <a:rPr lang="en-US" alt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70C0"/>
                </a:solidFill>
              </a:rPr>
              <a:t>thereby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70C0"/>
                </a:solidFill>
              </a:rPr>
              <a:t>that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70C0"/>
                </a:solidFill>
              </a:rPr>
              <a:t>it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70C0"/>
                </a:solidFill>
              </a:rPr>
              <a:t>is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70C0"/>
                </a:solidFill>
              </a:rPr>
              <a:t>not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 smtClean="0">
                <a:solidFill>
                  <a:srgbClr val="0070C0"/>
                </a:solidFill>
              </a:rPr>
              <a:t>necessary that</a:t>
            </a:r>
            <a:r>
              <a:rPr lang="en-US" alt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70C0"/>
                </a:solidFill>
              </a:rPr>
              <a:t>when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70C0"/>
                </a:solidFill>
              </a:rPr>
              <a:t>Price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70C0"/>
                </a:solidFill>
              </a:rPr>
              <a:t>Falls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70C0"/>
                </a:solidFill>
              </a:rPr>
              <a:t>by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½,  </a:t>
            </a:r>
            <a:r>
              <a:rPr lang="en-US" altLang="en-US" sz="3000" b="1" dirty="0">
                <a:solidFill>
                  <a:srgbClr val="0070C0"/>
                </a:solidFill>
              </a:rPr>
              <a:t>Demand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70C0"/>
                </a:solidFill>
              </a:rPr>
              <a:t>for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solidFill>
                  <a:srgbClr val="0070C0"/>
                </a:solidFill>
              </a:rPr>
              <a:t>Goods</a:t>
            </a:r>
            <a:r>
              <a:rPr lang="en-US" alt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70C0"/>
                </a:solidFill>
              </a:rPr>
              <a:t>will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70C0"/>
                </a:solidFill>
              </a:rPr>
              <a:t>be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70C0"/>
                </a:solidFill>
              </a:rPr>
              <a:t>Doubled.</a:t>
            </a:r>
            <a:endParaRPr lang="en-US" altLang="en-US" sz="3000" dirty="0"/>
          </a:p>
          <a:p>
            <a:pPr algn="just" eaLnBrk="1" hangingPunct="1">
              <a:lnSpc>
                <a:spcPts val="3888"/>
              </a:lnSpc>
              <a:spcBef>
                <a:spcPts val="925"/>
              </a:spcBef>
            </a:pPr>
            <a:endParaRPr lang="en-US" altLang="en-US" sz="3600" b="1" dirty="0" smtClean="0">
              <a:solidFill>
                <a:srgbClr val="003300"/>
              </a:solidFill>
            </a:endParaRPr>
          </a:p>
          <a:p>
            <a:pPr algn="just" eaLnBrk="1" hangingPunct="1">
              <a:lnSpc>
                <a:spcPts val="3888"/>
              </a:lnSpc>
              <a:spcBef>
                <a:spcPts val="925"/>
              </a:spcBef>
            </a:pPr>
            <a:r>
              <a:rPr lang="en-US" altLang="en-US" sz="3600" b="1" dirty="0" smtClean="0">
                <a:solidFill>
                  <a:srgbClr val="003300"/>
                </a:solidFill>
              </a:rPr>
              <a:t>This</a:t>
            </a:r>
            <a:r>
              <a:rPr lang="en-US" altLang="en-US" sz="3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3300"/>
                </a:solidFill>
              </a:rPr>
              <a:t>simply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3300"/>
                </a:solidFill>
              </a:rPr>
              <a:t>indicates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3300"/>
                </a:solidFill>
              </a:rPr>
              <a:t>the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3300"/>
                </a:solidFill>
              </a:rPr>
              <a:t>Direction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3300"/>
                </a:solidFill>
              </a:rPr>
              <a:t>of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3300"/>
                </a:solidFill>
              </a:rPr>
              <a:t>Change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3300"/>
                </a:solidFill>
              </a:rPr>
              <a:t>in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3300"/>
                </a:solidFill>
              </a:rPr>
              <a:t>Demand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3300"/>
                </a:solidFill>
              </a:rPr>
              <a:t>as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3300"/>
                </a:solidFill>
              </a:rPr>
              <a:t>a result of change price</a:t>
            </a:r>
            <a:endParaRPr lang="en-US" altLang="en-US" baseline="12000" dirty="0" smtClean="0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tIns="272034" rtlCol="0">
            <a:normAutofit fontScale="90000"/>
          </a:bodyPr>
          <a:lstStyle/>
          <a:p>
            <a:pPr marL="2264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600" spc="-45" dirty="0"/>
              <a:t>E</a:t>
            </a:r>
            <a:r>
              <a:rPr sz="6600" dirty="0"/>
              <a:t>x</a:t>
            </a:r>
            <a:r>
              <a:rPr sz="6600" spc="-35" dirty="0"/>
              <a:t>pla</a:t>
            </a:r>
            <a:r>
              <a:rPr sz="6600" spc="-45" dirty="0"/>
              <a:t>n</a:t>
            </a:r>
            <a:r>
              <a:rPr sz="6600" spc="-95" dirty="0"/>
              <a:t>a</a:t>
            </a:r>
            <a:r>
              <a:rPr sz="6600" spc="-25" dirty="0"/>
              <a:t>ti</a:t>
            </a:r>
            <a:r>
              <a:rPr sz="6600" spc="-40" dirty="0"/>
              <a:t>on</a:t>
            </a:r>
            <a:endParaRPr sz="6600"/>
          </a:p>
        </p:txBody>
      </p:sp>
      <p:sp>
        <p:nvSpPr>
          <p:cNvPr id="4" name="object 4"/>
          <p:cNvSpPr txBox="1"/>
          <p:nvPr/>
        </p:nvSpPr>
        <p:spPr>
          <a:xfrm>
            <a:off x="231775" y="1419225"/>
            <a:ext cx="7913688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Char char="•"/>
              <a:tabLst>
                <a:tab pos="356235" algn="l"/>
              </a:tabLst>
              <a:defRPr/>
            </a:pP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Ac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o</a:t>
            </a:r>
            <a:r>
              <a:rPr sz="3200" b="1" spc="-40" dirty="0">
                <a:solidFill>
                  <a:srgbClr val="FF0066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d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3200" b="1" spc="-15" dirty="0">
                <a:solidFill>
                  <a:srgbClr val="FF0066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g</a:t>
            </a:r>
            <a:r>
              <a:rPr sz="3200" b="1" spc="-9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200" b="1" spc="-35" dirty="0">
                <a:solidFill>
                  <a:srgbClr val="FF0066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o</a:t>
            </a:r>
            <a:r>
              <a:rPr sz="3200" b="1" spc="-10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L</a:t>
            </a:r>
            <a:r>
              <a:rPr sz="3200" b="1" spc="-25" dirty="0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w</a:t>
            </a:r>
            <a:r>
              <a:rPr sz="3200" b="1" spc="-9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of</a:t>
            </a:r>
            <a:r>
              <a:rPr sz="3200" b="1" spc="-7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Dem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nd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,</a:t>
            </a:r>
            <a:r>
              <a:rPr sz="3200" b="1" spc="-10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C</a:t>
            </a:r>
            <a:r>
              <a:rPr sz="3200" b="1" spc="-35" dirty="0">
                <a:solidFill>
                  <a:srgbClr val="FF0066"/>
                </a:solidFill>
                <a:latin typeface="Calibri"/>
                <a:cs typeface="Calibri"/>
              </a:rPr>
              <a:t>et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r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s</a:t>
            </a:r>
            <a:r>
              <a:rPr sz="3200" b="1" spc="-7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200" b="1" spc="-65" dirty="0">
                <a:solidFill>
                  <a:srgbClr val="FF0066"/>
                </a:solidFill>
                <a:latin typeface="Calibri"/>
                <a:cs typeface="Calibri"/>
              </a:rPr>
              <a:t>P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ar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bus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5605" name="object 5"/>
          <p:cNvSpPr>
            <a:spLocks/>
          </p:cNvSpPr>
          <p:nvPr/>
        </p:nvSpPr>
        <p:spPr bwMode="auto">
          <a:xfrm>
            <a:off x="6586602" y="2438400"/>
            <a:ext cx="1431925" cy="0"/>
          </a:xfrm>
          <a:custGeom>
            <a:avLst/>
            <a:gdLst>
              <a:gd name="T0" fmla="*/ 0 w 1433195"/>
              <a:gd name="T1" fmla="*/ 1431904 w 14331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433195">
                <a:moveTo>
                  <a:pt x="0" y="0"/>
                </a:moveTo>
                <a:lnTo>
                  <a:pt x="1433174" y="0"/>
                </a:lnTo>
              </a:path>
            </a:pathLst>
          </a:custGeom>
          <a:noFill/>
          <a:ln w="25809">
            <a:solidFill>
              <a:srgbClr val="003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6"/>
          <p:cNvSpPr txBox="1"/>
          <p:nvPr/>
        </p:nvSpPr>
        <p:spPr>
          <a:xfrm>
            <a:off x="7010399" y="1851026"/>
            <a:ext cx="119063" cy="7463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50" spc="165" dirty="0">
                <a:solidFill>
                  <a:srgbClr val="003F00"/>
                </a:solidFill>
                <a:latin typeface="Times New Roman"/>
                <a:cs typeface="Times New Roman"/>
              </a:rPr>
              <a:t>1</a:t>
            </a:r>
            <a:endParaRPr sz="4850" dirty="0">
              <a:latin typeface="Times New Roman"/>
              <a:cs typeface="Times New Roman"/>
            </a:endParaRPr>
          </a:p>
        </p:txBody>
      </p:sp>
      <p:sp>
        <p:nvSpPr>
          <p:cNvPr id="25607" name="object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D4DED82-C601-4F92-B2CB-253D3F2FD0A3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12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802" y="2201143"/>
            <a:ext cx="5964237" cy="654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50" spc="225" dirty="0">
                <a:solidFill>
                  <a:srgbClr val="003F00"/>
                </a:solidFill>
                <a:latin typeface="Times New Roman"/>
                <a:cs typeface="Times New Roman"/>
              </a:rPr>
              <a:t>Q</a:t>
            </a:r>
            <a:r>
              <a:rPr sz="4850" spc="165" dirty="0">
                <a:solidFill>
                  <a:srgbClr val="003F00"/>
                </a:solidFill>
                <a:latin typeface="Times New Roman"/>
                <a:cs typeface="Times New Roman"/>
              </a:rPr>
              <a:t>u</a:t>
            </a:r>
            <a:r>
              <a:rPr sz="4850" spc="110" dirty="0">
                <a:solidFill>
                  <a:srgbClr val="003F00"/>
                </a:solidFill>
                <a:latin typeface="Times New Roman"/>
                <a:cs typeface="Times New Roman"/>
              </a:rPr>
              <a:t>a</a:t>
            </a:r>
            <a:r>
              <a:rPr sz="4850" spc="165" dirty="0">
                <a:solidFill>
                  <a:srgbClr val="003F00"/>
                </a:solidFill>
                <a:latin typeface="Times New Roman"/>
                <a:cs typeface="Times New Roman"/>
              </a:rPr>
              <a:t>n</a:t>
            </a:r>
            <a:r>
              <a:rPr sz="4850" spc="100" dirty="0">
                <a:solidFill>
                  <a:srgbClr val="003F00"/>
                </a:solidFill>
                <a:latin typeface="Times New Roman"/>
                <a:cs typeface="Times New Roman"/>
              </a:rPr>
              <a:t>tit</a:t>
            </a:r>
            <a:r>
              <a:rPr sz="4850" spc="165" dirty="0">
                <a:solidFill>
                  <a:srgbClr val="003F00"/>
                </a:solidFill>
                <a:latin typeface="Times New Roman"/>
                <a:cs typeface="Times New Roman"/>
              </a:rPr>
              <a:t>y</a:t>
            </a:r>
            <a:r>
              <a:rPr sz="4850" spc="-75" dirty="0">
                <a:solidFill>
                  <a:srgbClr val="003F00"/>
                </a:solidFill>
                <a:latin typeface="Times New Roman"/>
                <a:cs typeface="Times New Roman"/>
              </a:rPr>
              <a:t> </a:t>
            </a:r>
            <a:r>
              <a:rPr sz="4850" spc="225" dirty="0">
                <a:solidFill>
                  <a:srgbClr val="003F00"/>
                </a:solidFill>
                <a:latin typeface="Times New Roman"/>
                <a:cs typeface="Times New Roman"/>
              </a:rPr>
              <a:t>D</a:t>
            </a:r>
            <a:r>
              <a:rPr sz="4850" spc="110" dirty="0">
                <a:solidFill>
                  <a:srgbClr val="003F00"/>
                </a:solidFill>
                <a:latin typeface="Times New Roman"/>
                <a:cs typeface="Times New Roman"/>
              </a:rPr>
              <a:t>e</a:t>
            </a:r>
            <a:r>
              <a:rPr sz="4850" spc="195" dirty="0">
                <a:solidFill>
                  <a:srgbClr val="003F00"/>
                </a:solidFill>
                <a:latin typeface="Times New Roman"/>
                <a:cs typeface="Times New Roman"/>
              </a:rPr>
              <a:t>m</a:t>
            </a:r>
            <a:r>
              <a:rPr sz="4850" spc="110" dirty="0">
                <a:solidFill>
                  <a:srgbClr val="003F00"/>
                </a:solidFill>
                <a:latin typeface="Times New Roman"/>
                <a:cs typeface="Times New Roman"/>
              </a:rPr>
              <a:t>a</a:t>
            </a:r>
            <a:r>
              <a:rPr sz="4850" spc="165" dirty="0">
                <a:solidFill>
                  <a:srgbClr val="003F00"/>
                </a:solidFill>
                <a:latin typeface="Times New Roman"/>
                <a:cs typeface="Times New Roman"/>
              </a:rPr>
              <a:t>nd</a:t>
            </a:r>
            <a:r>
              <a:rPr sz="4850" spc="110" dirty="0">
                <a:solidFill>
                  <a:srgbClr val="003F00"/>
                </a:solidFill>
                <a:latin typeface="Times New Roman"/>
                <a:cs typeface="Times New Roman"/>
              </a:rPr>
              <a:t>e</a:t>
            </a:r>
            <a:r>
              <a:rPr sz="4850" spc="165" dirty="0">
                <a:solidFill>
                  <a:srgbClr val="003F00"/>
                </a:solidFill>
                <a:latin typeface="Times New Roman"/>
                <a:cs typeface="Times New Roman"/>
              </a:rPr>
              <a:t>d</a:t>
            </a:r>
            <a:r>
              <a:rPr sz="4850" spc="95" dirty="0">
                <a:solidFill>
                  <a:srgbClr val="003F00"/>
                </a:solidFill>
                <a:latin typeface="Times New Roman"/>
                <a:cs typeface="Times New Roman"/>
              </a:rPr>
              <a:t> </a:t>
            </a:r>
            <a:r>
              <a:rPr sz="4850" spc="240" dirty="0">
                <a:solidFill>
                  <a:srgbClr val="003F00"/>
                </a:solidFill>
                <a:latin typeface="Symbol"/>
                <a:cs typeface="Symbol"/>
              </a:rPr>
              <a:t></a:t>
            </a:r>
            <a:endParaRPr sz="4850" dirty="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35815" y="2314575"/>
            <a:ext cx="1382712" cy="6461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50" spc="215" dirty="0">
                <a:solidFill>
                  <a:srgbClr val="003F00"/>
                </a:solidFill>
                <a:latin typeface="Times New Roman"/>
                <a:cs typeface="Times New Roman"/>
              </a:rPr>
              <a:t>P</a:t>
            </a:r>
            <a:r>
              <a:rPr sz="4850" spc="80" dirty="0">
                <a:solidFill>
                  <a:srgbClr val="003F00"/>
                </a:solidFill>
                <a:latin typeface="Times New Roman"/>
                <a:cs typeface="Times New Roman"/>
              </a:rPr>
              <a:t>r</a:t>
            </a:r>
            <a:r>
              <a:rPr sz="4850" spc="100" dirty="0">
                <a:solidFill>
                  <a:srgbClr val="003F00"/>
                </a:solidFill>
                <a:latin typeface="Times New Roman"/>
                <a:cs typeface="Times New Roman"/>
              </a:rPr>
              <a:t>i</a:t>
            </a:r>
            <a:r>
              <a:rPr sz="4850" spc="110" dirty="0">
                <a:solidFill>
                  <a:srgbClr val="003F00"/>
                </a:solidFill>
                <a:latin typeface="Times New Roman"/>
                <a:cs typeface="Times New Roman"/>
              </a:rPr>
              <a:t>c</a:t>
            </a:r>
            <a:r>
              <a:rPr sz="4850" spc="150" dirty="0">
                <a:solidFill>
                  <a:srgbClr val="003F00"/>
                </a:solidFill>
                <a:latin typeface="Times New Roman"/>
                <a:cs typeface="Times New Roman"/>
              </a:rPr>
              <a:t>e</a:t>
            </a:r>
            <a:endParaRPr sz="48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44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2FF5D46-3F20-4933-AC51-EAD12C4F83B9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13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tIns="351701" rtlCol="0">
            <a:normAutofit fontScale="90000"/>
          </a:bodyPr>
          <a:lstStyle/>
          <a:p>
            <a:pPr marL="14674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000" spc="-5" dirty="0"/>
              <a:t>D</a:t>
            </a:r>
            <a:r>
              <a:rPr sz="6000" dirty="0"/>
              <a:t>em</a:t>
            </a:r>
            <a:r>
              <a:rPr sz="6000" spc="-30" dirty="0"/>
              <a:t>a</a:t>
            </a:r>
            <a:r>
              <a:rPr sz="6000" spc="-40" dirty="0"/>
              <a:t>n</a:t>
            </a:r>
            <a:r>
              <a:rPr sz="6000" spc="-35" dirty="0"/>
              <a:t>d</a:t>
            </a:r>
            <a:r>
              <a:rPr sz="6000" spc="-130" dirty="0">
                <a:latin typeface="Times New Roman"/>
                <a:cs typeface="Times New Roman"/>
              </a:rPr>
              <a:t> </a:t>
            </a:r>
            <a:r>
              <a:rPr sz="6000" spc="-5" dirty="0"/>
              <a:t>Sch</a:t>
            </a:r>
            <a:r>
              <a:rPr sz="6000" dirty="0"/>
              <a:t>e</a:t>
            </a:r>
            <a:r>
              <a:rPr sz="6000" spc="-40" dirty="0"/>
              <a:t>du</a:t>
            </a:r>
            <a:r>
              <a:rPr sz="6000" spc="-15" dirty="0"/>
              <a:t>l</a:t>
            </a:r>
            <a:r>
              <a:rPr sz="6000" dirty="0"/>
              <a:t>e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1538288"/>
            <a:ext cx="1974850" cy="5111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3600" b="1" spc="-5" dirty="0">
                <a:solidFill>
                  <a:srgbClr val="00B050"/>
                </a:solidFill>
                <a:latin typeface="Calibri"/>
                <a:cs typeface="Calibri"/>
              </a:rPr>
              <a:t>Dema</a:t>
            </a:r>
            <a:r>
              <a:rPr sz="3600" b="1" spc="-10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sz="3600" b="1" spc="-20" dirty="0">
                <a:solidFill>
                  <a:srgbClr val="00B050"/>
                </a:solidFill>
                <a:latin typeface="Calibri"/>
                <a:cs typeface="Calibri"/>
              </a:rPr>
              <a:t>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8788" y="1566863"/>
            <a:ext cx="5837237" cy="482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243455" algn="l"/>
                <a:tab pos="3051175" algn="l"/>
                <a:tab pos="3787140" algn="l"/>
                <a:tab pos="5433060" algn="l"/>
              </a:tabLst>
              <a:defRPr/>
            </a:pPr>
            <a:r>
              <a:rPr sz="3600" b="1" dirty="0">
                <a:solidFill>
                  <a:srgbClr val="00B050"/>
                </a:solidFill>
                <a:latin typeface="Calibri"/>
                <a:cs typeface="Calibri"/>
              </a:rPr>
              <a:t>S</a:t>
            </a:r>
            <a:r>
              <a:rPr sz="3600" b="1" spc="5" dirty="0">
                <a:solidFill>
                  <a:srgbClr val="00B050"/>
                </a:solidFill>
                <a:latin typeface="Calibri"/>
                <a:cs typeface="Calibri"/>
              </a:rPr>
              <a:t>c</a:t>
            </a:r>
            <a:r>
              <a:rPr sz="3600" b="1" spc="-20" dirty="0">
                <a:solidFill>
                  <a:srgbClr val="00B050"/>
                </a:solidFill>
                <a:latin typeface="Calibri"/>
                <a:cs typeface="Calibri"/>
              </a:rPr>
              <a:t>hedul</a:t>
            </a:r>
            <a:r>
              <a:rPr sz="3600" b="1" dirty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sz="3600" b="1" dirty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sz="3600" b="1" spc="-5" dirty="0">
                <a:solidFill>
                  <a:srgbClr val="00B050"/>
                </a:solidFill>
                <a:latin typeface="Calibri"/>
                <a:cs typeface="Calibri"/>
              </a:rPr>
              <a:t>i</a:t>
            </a:r>
            <a:r>
              <a:rPr sz="3600" b="1" spc="-15" dirty="0">
                <a:solidFill>
                  <a:srgbClr val="00B050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sz="3600" b="1" spc="-20" dirty="0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r>
              <a:rPr sz="3600" b="1" dirty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sz="3600" b="1" spc="-20" dirty="0">
                <a:solidFill>
                  <a:srgbClr val="00B050"/>
                </a:solidFill>
                <a:latin typeface="Calibri"/>
                <a:cs typeface="Calibri"/>
              </a:rPr>
              <a:t>S</a:t>
            </a:r>
            <a:r>
              <a:rPr sz="3600" b="1" spc="-5" dirty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sz="3600" b="1" spc="5" dirty="0">
                <a:solidFill>
                  <a:srgbClr val="00B050"/>
                </a:solidFill>
                <a:latin typeface="Calibri"/>
                <a:cs typeface="Calibri"/>
              </a:rPr>
              <a:t>ri</a:t>
            </a:r>
            <a:r>
              <a:rPr sz="3600" b="1" spc="-15" dirty="0">
                <a:solidFill>
                  <a:srgbClr val="00B050"/>
                </a:solidFill>
                <a:latin typeface="Calibri"/>
                <a:cs typeface="Calibri"/>
              </a:rPr>
              <a:t>es</a:t>
            </a:r>
            <a:r>
              <a:rPr sz="3600" b="1" dirty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sz="3600" b="1" spc="-5" dirty="0">
                <a:solidFill>
                  <a:srgbClr val="00B050"/>
                </a:solidFill>
                <a:latin typeface="Calibri"/>
                <a:cs typeface="Calibri"/>
              </a:rPr>
              <a:t>of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7656" name="object 6"/>
          <p:cNvSpPr txBox="1">
            <a:spLocks noChangeArrowheads="1"/>
          </p:cNvSpPr>
          <p:nvPr/>
        </p:nvSpPr>
        <p:spPr bwMode="auto">
          <a:xfrm>
            <a:off x="536575" y="2114550"/>
            <a:ext cx="82962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B050"/>
                </a:solidFill>
              </a:rPr>
              <a:t>Quantities</a:t>
            </a:r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B050"/>
                </a:solidFill>
              </a:rPr>
              <a:t>which</a:t>
            </a:r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B050"/>
                </a:solidFill>
              </a:rPr>
              <a:t>Consumer</a:t>
            </a:r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B050"/>
                </a:solidFill>
              </a:rPr>
              <a:t>would</a:t>
            </a:r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B050"/>
                </a:solidFill>
              </a:rPr>
              <a:t>like</a:t>
            </a:r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B050"/>
                </a:solidFill>
              </a:rPr>
              <a:t>to</a:t>
            </a:r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B050"/>
                </a:solidFill>
              </a:rPr>
              <a:t>Buy</a:t>
            </a:r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B050"/>
                </a:solidFill>
              </a:rPr>
              <a:t>per</a:t>
            </a:r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B050"/>
                </a:solidFill>
              </a:rPr>
              <a:t>unit</a:t>
            </a:r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B050"/>
                </a:solidFill>
              </a:rPr>
              <a:t>of</a:t>
            </a:r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B050"/>
                </a:solidFill>
              </a:rPr>
              <a:t>Time</a:t>
            </a:r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B050"/>
                </a:solidFill>
              </a:rPr>
              <a:t>at</a:t>
            </a:r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B050"/>
                </a:solidFill>
              </a:rPr>
              <a:t>Different</a:t>
            </a:r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B050"/>
                </a:solidFill>
              </a:rPr>
              <a:t>Prices.</a:t>
            </a:r>
            <a:endParaRPr lang="en-US" altLang="en-US" sz="3600"/>
          </a:p>
          <a:p>
            <a:pPr eaLnBrk="1" hangingPunct="1">
              <a:spcBef>
                <a:spcPts val="925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en-US" sz="4000" b="1">
                <a:solidFill>
                  <a:srgbClr val="00B0F0"/>
                </a:solidFill>
              </a:rPr>
              <a:t>Two</a:t>
            </a:r>
            <a:r>
              <a:rPr lang="en-US" altLang="en-US" sz="4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B0F0"/>
                </a:solidFill>
              </a:rPr>
              <a:t>Aspects</a:t>
            </a:r>
            <a:r>
              <a:rPr lang="en-US" altLang="en-US" sz="4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B0F0"/>
                </a:solidFill>
              </a:rPr>
              <a:t>of</a:t>
            </a:r>
            <a:r>
              <a:rPr lang="en-US" altLang="en-US" sz="4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B0F0"/>
                </a:solidFill>
              </a:rPr>
              <a:t>Demand</a:t>
            </a:r>
            <a:r>
              <a:rPr lang="en-US" altLang="en-US" sz="4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B0F0"/>
                </a:solidFill>
              </a:rPr>
              <a:t>Schedule</a:t>
            </a:r>
            <a:endParaRPr lang="en-US" altLang="en-US" sz="4000"/>
          </a:p>
          <a:p>
            <a:pPr eaLnBrk="1" hangingPunct="1">
              <a:spcBef>
                <a:spcPts val="888"/>
              </a:spcBef>
            </a:pPr>
            <a:r>
              <a:rPr lang="en-US" altLang="en-US" sz="3600">
                <a:solidFill>
                  <a:srgbClr val="984807"/>
                </a:solidFill>
                <a:latin typeface="Arial" panose="020B0604020202020204" pitchFamily="34" charset="0"/>
              </a:rPr>
              <a:t>–</a:t>
            </a:r>
            <a:r>
              <a:rPr lang="en-US" altLang="en-US" sz="3600" b="1">
                <a:solidFill>
                  <a:srgbClr val="984807"/>
                </a:solidFill>
              </a:rPr>
              <a:t>Individual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984807"/>
                </a:solidFill>
              </a:rPr>
              <a:t>Demand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984807"/>
                </a:solidFill>
              </a:rPr>
              <a:t>Schedule</a:t>
            </a:r>
            <a:endParaRPr lang="en-US" altLang="en-US" sz="3600"/>
          </a:p>
          <a:p>
            <a:pPr eaLnBrk="1" hangingPunct="1">
              <a:spcBef>
                <a:spcPts val="863"/>
              </a:spcBef>
            </a:pPr>
            <a:r>
              <a:rPr lang="en-US" altLang="en-US" sz="3600">
                <a:solidFill>
                  <a:srgbClr val="FF0066"/>
                </a:solidFill>
                <a:latin typeface="Arial" panose="020B0604020202020204" pitchFamily="34" charset="0"/>
              </a:rPr>
              <a:t>–</a:t>
            </a:r>
            <a:r>
              <a:rPr lang="en-US" altLang="en-US" sz="3600" b="1">
                <a:solidFill>
                  <a:srgbClr val="FF0066"/>
                </a:solidFill>
              </a:rPr>
              <a:t>Market</a:t>
            </a: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66"/>
                </a:solidFill>
              </a:rPr>
              <a:t>Demand</a:t>
            </a: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66"/>
                </a:solidFill>
              </a:rPr>
              <a:t>Schedule</a:t>
            </a: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xmlns="" val="3471113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7563" y="6405563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13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29700" name="object 3"/>
          <p:cNvSpPr txBox="1">
            <a:spLocks noChangeArrowheads="1"/>
          </p:cNvSpPr>
          <p:nvPr/>
        </p:nvSpPr>
        <p:spPr bwMode="auto">
          <a:xfrm>
            <a:off x="76200" y="1652349"/>
            <a:ext cx="42672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4013" indent="-341313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altLang="en-US" sz="3300" b="1" dirty="0">
                <a:solidFill>
                  <a:srgbClr val="7030A0"/>
                </a:solidFill>
                <a:latin typeface="+mj-lt"/>
              </a:rPr>
              <a:t>It</a:t>
            </a:r>
            <a:r>
              <a:rPr lang="en-US" altLang="en-US" sz="33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sz="3300" b="1" dirty="0">
                <a:solidFill>
                  <a:srgbClr val="7030A0"/>
                </a:solidFill>
                <a:latin typeface="+mj-lt"/>
              </a:rPr>
              <a:t>is</a:t>
            </a:r>
            <a:r>
              <a:rPr lang="en-US" altLang="en-US" sz="33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sz="3300" b="1" dirty="0">
                <a:solidFill>
                  <a:srgbClr val="7030A0"/>
                </a:solidFill>
                <a:latin typeface="+mj-lt"/>
              </a:rPr>
              <a:t>defined</a:t>
            </a:r>
            <a:r>
              <a:rPr lang="en-US" altLang="en-US" sz="33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sz="3300" b="1" dirty="0">
                <a:solidFill>
                  <a:srgbClr val="7030A0"/>
                </a:solidFill>
                <a:latin typeface="+mj-lt"/>
              </a:rPr>
              <a:t>as</a:t>
            </a:r>
            <a:r>
              <a:rPr lang="en-US" altLang="en-US" sz="33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sz="3300" b="1" dirty="0" smtClean="0">
                <a:solidFill>
                  <a:srgbClr val="7030A0"/>
                </a:solidFill>
                <a:latin typeface="+mj-lt"/>
              </a:rPr>
              <a:t>a Table</a:t>
            </a:r>
            <a:r>
              <a:rPr lang="en-US" altLang="en-US" sz="33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sz="3300" b="1" dirty="0">
                <a:solidFill>
                  <a:srgbClr val="7030A0"/>
                </a:solidFill>
                <a:latin typeface="+mj-lt"/>
              </a:rPr>
              <a:t>which</a:t>
            </a:r>
            <a:r>
              <a:rPr lang="en-US" altLang="en-US" sz="33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sz="3300" b="1" dirty="0" smtClean="0">
                <a:solidFill>
                  <a:srgbClr val="7030A0"/>
                </a:solidFill>
                <a:latin typeface="+mj-lt"/>
              </a:rPr>
              <a:t>shows Quantities</a:t>
            </a:r>
            <a:r>
              <a:rPr lang="en-US" altLang="en-US" sz="33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b="1" dirty="0" smtClean="0">
                <a:solidFill>
                  <a:srgbClr val="7030A0"/>
                </a:solidFill>
                <a:latin typeface="+mj-lt"/>
              </a:rPr>
              <a:t>of a Given</a:t>
            </a:r>
            <a:r>
              <a:rPr lang="en-US" altLang="en-US" sz="33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altLang="en-US" sz="3300" b="1" dirty="0" smtClean="0">
                <a:solidFill>
                  <a:srgbClr val="7030A0"/>
                </a:solidFill>
                <a:latin typeface="+mj-lt"/>
              </a:rPr>
              <a:t>Commodity which</a:t>
            </a:r>
            <a:r>
              <a:rPr lang="en-US" altLang="en-US" sz="33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  <a:latin typeface="+mj-lt"/>
              </a:rPr>
              <a:t>an</a:t>
            </a:r>
            <a:r>
              <a:rPr lang="en-US" altLang="en-US" sz="33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b="1" dirty="0" smtClean="0">
                <a:solidFill>
                  <a:srgbClr val="7030A0"/>
                </a:solidFill>
                <a:latin typeface="+mj-lt"/>
              </a:rPr>
              <a:t>Individual Consumer</a:t>
            </a:r>
            <a:r>
              <a:rPr lang="en-US" altLang="en-US" sz="33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sz="3300" b="1" dirty="0" smtClean="0">
                <a:solidFill>
                  <a:srgbClr val="7030A0"/>
                </a:solidFill>
                <a:latin typeface="+mj-lt"/>
              </a:rPr>
              <a:t>will buy</a:t>
            </a:r>
            <a:r>
              <a:rPr lang="en-US" altLang="en-US" sz="33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b="1" dirty="0" smtClean="0">
                <a:solidFill>
                  <a:srgbClr val="7030A0"/>
                </a:solidFill>
                <a:latin typeface="+mj-lt"/>
              </a:rPr>
              <a:t>at all Possible</a:t>
            </a:r>
            <a:r>
              <a:rPr lang="en-US" altLang="en-US" sz="33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b="1" dirty="0" smtClean="0">
                <a:solidFill>
                  <a:srgbClr val="7030A0"/>
                </a:solidFill>
                <a:latin typeface="+mj-lt"/>
              </a:rPr>
              <a:t>Prices at</a:t>
            </a:r>
            <a:r>
              <a:rPr lang="en-US" altLang="en-US" sz="33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b="1" dirty="0" smtClean="0">
                <a:solidFill>
                  <a:srgbClr val="7030A0"/>
                </a:solidFill>
                <a:latin typeface="+mj-lt"/>
              </a:rPr>
              <a:t>a given</a:t>
            </a:r>
            <a:r>
              <a:rPr lang="en-US" altLang="en-US" sz="33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b="1" dirty="0" smtClean="0">
                <a:solidFill>
                  <a:srgbClr val="7030A0"/>
                </a:solidFill>
                <a:latin typeface="+mj-lt"/>
              </a:rPr>
              <a:t>Time.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tIns="260705" rtlCol="0">
            <a:normAutofit fontScale="90000"/>
          </a:bodyPr>
          <a:lstStyle/>
          <a:p>
            <a:pPr marL="304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spc="-15" dirty="0"/>
              <a:t>I</a:t>
            </a:r>
            <a:r>
              <a:rPr sz="5400" spc="-40" dirty="0"/>
              <a:t>n</a:t>
            </a:r>
            <a:r>
              <a:rPr sz="5400" spc="-35" dirty="0"/>
              <a:t>d</a:t>
            </a:r>
            <a:r>
              <a:rPr sz="5400" spc="-10" dirty="0"/>
              <a:t>i</a:t>
            </a:r>
            <a:r>
              <a:rPr sz="5400" spc="-5" dirty="0"/>
              <a:t>v</a:t>
            </a:r>
            <a:r>
              <a:rPr sz="5400" spc="-10" dirty="0"/>
              <a:t>i</a:t>
            </a:r>
            <a:r>
              <a:rPr sz="5400" spc="-40" dirty="0"/>
              <a:t>d</a:t>
            </a:r>
            <a:r>
              <a:rPr sz="5400" spc="-35" dirty="0"/>
              <a:t>ua</a:t>
            </a:r>
            <a:r>
              <a:rPr sz="5400" spc="-15" dirty="0"/>
              <a:t>l</a:t>
            </a:r>
            <a:r>
              <a:rPr sz="5400" spc="-120" dirty="0">
                <a:latin typeface="Times New Roman"/>
                <a:cs typeface="Times New Roman"/>
              </a:rPr>
              <a:t> </a:t>
            </a:r>
            <a:r>
              <a:rPr sz="5400" dirty="0"/>
              <a:t>De</a:t>
            </a:r>
            <a:r>
              <a:rPr sz="5400" spc="-5" dirty="0"/>
              <a:t>m</a:t>
            </a:r>
            <a:r>
              <a:rPr sz="5400" spc="-35" dirty="0"/>
              <a:t>a</a:t>
            </a:r>
            <a:r>
              <a:rPr sz="5400" spc="-40" dirty="0"/>
              <a:t>n</a:t>
            </a:r>
            <a:r>
              <a:rPr sz="5400" spc="-30" dirty="0"/>
              <a:t>d</a:t>
            </a:r>
            <a:r>
              <a:rPr sz="5400" spc="-145" dirty="0">
                <a:latin typeface="Times New Roman"/>
                <a:cs typeface="Times New Roman"/>
              </a:rPr>
              <a:t> </a:t>
            </a:r>
            <a:r>
              <a:rPr sz="5400" spc="-30" dirty="0"/>
              <a:t>S</a:t>
            </a:r>
            <a:r>
              <a:rPr sz="5400" spc="-5" dirty="0"/>
              <a:t>c</a:t>
            </a:r>
            <a:r>
              <a:rPr sz="5400" spc="-40" dirty="0"/>
              <a:t>h</a:t>
            </a:r>
            <a:r>
              <a:rPr sz="5400" dirty="0"/>
              <a:t>e</a:t>
            </a:r>
            <a:r>
              <a:rPr sz="5400" spc="-35" dirty="0"/>
              <a:t>d</a:t>
            </a:r>
            <a:r>
              <a:rPr sz="5400" spc="-40" dirty="0"/>
              <a:t>u</a:t>
            </a:r>
            <a:r>
              <a:rPr sz="5400" spc="-10" dirty="0"/>
              <a:t>l</a:t>
            </a:r>
            <a:r>
              <a:rPr sz="5400" dirty="0"/>
              <a:t>e</a:t>
            </a:r>
            <a:endParaRPr sz="5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633913" y="1433513"/>
          <a:ext cx="4343400" cy="4872038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1593377999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1743806830"/>
                    </a:ext>
                  </a:extLst>
                </a:gridCol>
              </a:tblGrid>
              <a:tr h="1600199">
                <a:tc>
                  <a:txBody>
                    <a:bodyPr/>
                    <a:lstStyle>
                      <a:lvl1pPr marL="561975" indent="-4810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61975" marR="0" lvl="0" indent="-481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Price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unit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(in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.)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9875" indent="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69875" marR="0" lvl="0" indent="31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Quantity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Demanded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(Units)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1556917"/>
                  </a:ext>
                </a:extLst>
              </a:tr>
              <a:tr h="722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9948492"/>
                  </a:ext>
                </a:extLst>
              </a:tr>
              <a:tr h="722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7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94882788"/>
                  </a:ext>
                </a:extLst>
              </a:tr>
              <a:tr h="722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7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914701"/>
                  </a:ext>
                </a:extLst>
              </a:tr>
              <a:tr h="1104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6646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8143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437563" y="6457950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14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 tIns="395643" rtlCol="0">
            <a:normAutofit fontScale="90000"/>
          </a:bodyPr>
          <a:lstStyle/>
          <a:p>
            <a:pPr marL="641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spc="-10" dirty="0"/>
              <a:t>Ma</a:t>
            </a:r>
            <a:r>
              <a:rPr sz="5400" spc="-5" dirty="0"/>
              <a:t>r</a:t>
            </a:r>
            <a:r>
              <a:rPr sz="5400" spc="-180" dirty="0"/>
              <a:t>k</a:t>
            </a:r>
            <a:r>
              <a:rPr sz="5400" spc="-30" dirty="0"/>
              <a:t>e</a:t>
            </a:r>
            <a:r>
              <a:rPr sz="5400" spc="-20" dirty="0"/>
              <a:t>t</a:t>
            </a:r>
            <a:r>
              <a:rPr sz="5400" spc="-125" dirty="0">
                <a:latin typeface="Times New Roman"/>
                <a:cs typeface="Times New Roman"/>
              </a:rPr>
              <a:t> </a:t>
            </a:r>
            <a:r>
              <a:rPr sz="5400" dirty="0"/>
              <a:t>De</a:t>
            </a:r>
            <a:r>
              <a:rPr sz="5400" spc="-5" dirty="0"/>
              <a:t>m</a:t>
            </a:r>
            <a:r>
              <a:rPr sz="5400" spc="-35" dirty="0"/>
              <a:t>a</a:t>
            </a:r>
            <a:r>
              <a:rPr sz="5400" spc="-40" dirty="0"/>
              <a:t>n</a:t>
            </a:r>
            <a:r>
              <a:rPr sz="5400" spc="-30" dirty="0"/>
              <a:t>d</a:t>
            </a:r>
            <a:r>
              <a:rPr sz="5400" spc="-145" dirty="0">
                <a:latin typeface="Times New Roman"/>
                <a:cs typeface="Times New Roman"/>
              </a:rPr>
              <a:t> </a:t>
            </a:r>
            <a:r>
              <a:rPr sz="5400" spc="-30" dirty="0"/>
              <a:t>S</a:t>
            </a:r>
            <a:r>
              <a:rPr sz="5400" spc="-5" dirty="0"/>
              <a:t>c</a:t>
            </a:r>
            <a:r>
              <a:rPr sz="5400" spc="-40" dirty="0"/>
              <a:t>h</a:t>
            </a:r>
            <a:r>
              <a:rPr sz="5400" dirty="0"/>
              <a:t>e</a:t>
            </a:r>
            <a:r>
              <a:rPr sz="5400" spc="-35" dirty="0"/>
              <a:t>d</a:t>
            </a:r>
            <a:r>
              <a:rPr sz="5400" spc="-40" dirty="0"/>
              <a:t>u</a:t>
            </a:r>
            <a:r>
              <a:rPr sz="5400" spc="-10" dirty="0"/>
              <a:t>l</a:t>
            </a:r>
            <a:r>
              <a:rPr sz="5400" dirty="0"/>
              <a:t>e</a:t>
            </a:r>
            <a:endParaRPr sz="5400" dirty="0">
              <a:latin typeface="Times New Roman"/>
              <a:cs typeface="Times New Roman"/>
            </a:endParaRPr>
          </a:p>
        </p:txBody>
      </p:sp>
      <p:sp>
        <p:nvSpPr>
          <p:cNvPr id="31749" name="object 3"/>
          <p:cNvSpPr txBox="1">
            <a:spLocks noChangeArrowheads="1"/>
          </p:cNvSpPr>
          <p:nvPr/>
        </p:nvSpPr>
        <p:spPr bwMode="auto">
          <a:xfrm>
            <a:off x="307975" y="1551831"/>
            <a:ext cx="8451850" cy="450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2425" indent="-339725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888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It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is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defined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as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the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Quantities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of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a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</a:rPr>
              <a:t>Given Commodity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which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all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Consumers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will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buy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</a:rPr>
              <a:t>at all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Possible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Prices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at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a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given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Moment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</a:rPr>
              <a:t>of Time. In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</a:rPr>
              <a:t>Market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</a:rPr>
              <a:t>there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</a:rPr>
              <a:t>are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</a:rPr>
              <a:t>many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Consumers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of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</a:rPr>
              <a:t>a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</a:rPr>
              <a:t>Single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</a:rPr>
              <a:t>Commodity.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</a:rPr>
              <a:t>The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Schedule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is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based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on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the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Assumption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that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there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are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in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all,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Consumers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‘A’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&amp;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‘B’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of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Commodity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‘X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</a:rPr>
              <a:t>’. By aggregating their Individual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Demand,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</a:rPr>
              <a:t>the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</a:rPr>
              <a:t>Market Demand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Schedule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</a:rPr>
              <a:t>is</a:t>
            </a:r>
            <a:r>
              <a:rPr lang="en-US" altLang="en-US" sz="33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300" dirty="0" smtClean="0">
                <a:solidFill>
                  <a:srgbClr val="0070C0"/>
                </a:solidFill>
                <a:latin typeface="+mj-lt"/>
              </a:rPr>
              <a:t>constructed</a:t>
            </a:r>
            <a:r>
              <a:rPr lang="en-US" altLang="en-US" sz="3300" dirty="0">
                <a:solidFill>
                  <a:srgbClr val="0070C0"/>
                </a:solidFill>
                <a:latin typeface="+mj-lt"/>
              </a:rPr>
              <a:t>.</a:t>
            </a:r>
            <a:endParaRPr lang="en-US" altLang="en-US" sz="3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40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37563" y="6457950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15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33797" name="object 5"/>
          <p:cNvSpPr txBox="1">
            <a:spLocks noChangeArrowheads="1"/>
          </p:cNvSpPr>
          <p:nvPr/>
        </p:nvSpPr>
        <p:spPr bwMode="auto">
          <a:xfrm>
            <a:off x="387416" y="4371263"/>
            <a:ext cx="843438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It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indicates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that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when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price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of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‘X’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is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 err="1">
                <a:solidFill>
                  <a:srgbClr val="003300"/>
                </a:solidFill>
                <a:latin typeface="Arial" panose="020B0604020202020204" pitchFamily="34" charset="0"/>
              </a:rPr>
              <a:t>Rs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1.00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per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unit,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Demand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of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‘A’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is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for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units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and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that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of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‘B’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is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for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units.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Thus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the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Market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Demand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is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9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units.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As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the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Price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Increases,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Arial" panose="020B0604020202020204" pitchFamily="34" charset="0"/>
              </a:rPr>
              <a:t>Demand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1200" y="6203043"/>
            <a:ext cx="2035175" cy="406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000" b="1" spc="5" dirty="0">
                <a:solidFill>
                  <a:srgbClr val="003300"/>
                </a:solidFill>
                <a:latin typeface="Arial"/>
                <a:cs typeface="Arial"/>
              </a:rPr>
              <a:t>D</a:t>
            </a:r>
            <a:r>
              <a:rPr sz="3000" b="1" spc="-5" dirty="0">
                <a:solidFill>
                  <a:srgbClr val="003300"/>
                </a:solidFill>
                <a:latin typeface="Arial"/>
                <a:cs typeface="Arial"/>
              </a:rPr>
              <a:t>ecreas</a:t>
            </a:r>
            <a:r>
              <a:rPr sz="3000" b="1" spc="-15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3000" b="1" spc="-20" dirty="0">
                <a:solidFill>
                  <a:srgbClr val="003300"/>
                </a:solidFill>
                <a:latin typeface="Arial"/>
                <a:cs typeface="Arial"/>
              </a:rPr>
              <a:t>s.</a:t>
            </a:r>
            <a:endParaRPr sz="30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4313" y="442913"/>
          <a:ext cx="8610600" cy="3894138"/>
        </p:xfrm>
        <a:graphic>
          <a:graphicData uri="http://schemas.openxmlformats.org/drawingml/2006/table">
            <a:tbl>
              <a:tblPr/>
              <a:tblGrid>
                <a:gridCol w="2554287">
                  <a:extLst>
                    <a:ext uri="{9D8B030D-6E8A-4147-A177-3AD203B41FA5}">
                      <a16:colId xmlns:a16="http://schemas.microsoft.com/office/drawing/2014/main" xmlns="" val="3301618152"/>
                    </a:ext>
                  </a:extLst>
                </a:gridCol>
                <a:gridCol w="1946275">
                  <a:extLst>
                    <a:ext uri="{9D8B030D-6E8A-4147-A177-3AD203B41FA5}">
                      <a16:colId xmlns:a16="http://schemas.microsoft.com/office/drawing/2014/main" xmlns="" val="3896893706"/>
                    </a:ext>
                  </a:extLst>
                </a:gridCol>
                <a:gridCol w="1973263">
                  <a:extLst>
                    <a:ext uri="{9D8B030D-6E8A-4147-A177-3AD203B41FA5}">
                      <a16:colId xmlns:a16="http://schemas.microsoft.com/office/drawing/2014/main" xmlns="" val="241660556"/>
                    </a:ext>
                  </a:extLst>
                </a:gridCol>
                <a:gridCol w="2136775">
                  <a:extLst>
                    <a:ext uri="{9D8B030D-6E8A-4147-A177-3AD203B41FA5}">
                      <a16:colId xmlns:a16="http://schemas.microsoft.com/office/drawing/2014/main" xmlns="" val="2130442053"/>
                    </a:ext>
                  </a:extLst>
                </a:gridCol>
              </a:tblGrid>
              <a:tr h="1457325">
                <a:tc>
                  <a:txBody>
                    <a:bodyPr/>
                    <a:lstStyle>
                      <a:lvl1pPr marL="112713" indent="-539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2713" marR="0" lvl="0" indent="-539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Price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of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Commodity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‘X’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(in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Rs.)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9313" indent="-7540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49313" marR="0" lvl="0" indent="-754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Demand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of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58838" indent="-7508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8838" marR="0" lvl="0" indent="-750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Demand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of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B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064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0640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Market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Demand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(Units)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9428780"/>
                  </a:ext>
                </a:extLst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4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5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746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74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4+5=9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9095983"/>
                  </a:ext>
                </a:extLst>
              </a:tr>
              <a:tr h="573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2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3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4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746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74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3+4=7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7503853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3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2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3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746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74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2+3=5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2315375"/>
                  </a:ext>
                </a:extLst>
              </a:tr>
              <a:tr h="669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4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2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873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1+2=3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4358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67118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437563" y="6457950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16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395643" rtlCol="0">
            <a:normAutofit fontScale="90000"/>
          </a:bodyPr>
          <a:lstStyle/>
          <a:p>
            <a:pPr marL="22205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dirty="0"/>
              <a:t>De</a:t>
            </a:r>
            <a:r>
              <a:rPr sz="5400" spc="-5" dirty="0"/>
              <a:t>m</a:t>
            </a:r>
            <a:r>
              <a:rPr sz="5400" spc="-35" dirty="0"/>
              <a:t>an</a:t>
            </a:r>
            <a:r>
              <a:rPr sz="5400" spc="-30" dirty="0"/>
              <a:t>d</a:t>
            </a:r>
            <a:r>
              <a:rPr sz="5400" spc="-150" dirty="0">
                <a:latin typeface="Times New Roman"/>
                <a:cs typeface="Times New Roman"/>
              </a:rPr>
              <a:t> </a:t>
            </a:r>
            <a:r>
              <a:rPr sz="5400" spc="-5" dirty="0"/>
              <a:t>Cu</a:t>
            </a:r>
            <a:r>
              <a:rPr sz="5400" spc="45" dirty="0"/>
              <a:t>r</a:t>
            </a:r>
            <a:r>
              <a:rPr sz="5400" spc="-50" dirty="0"/>
              <a:t>v</a:t>
            </a:r>
            <a:r>
              <a:rPr sz="5400" dirty="0"/>
              <a:t>e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5845" name="object 3"/>
          <p:cNvSpPr txBox="1">
            <a:spLocks noChangeArrowheads="1"/>
          </p:cNvSpPr>
          <p:nvPr/>
        </p:nvSpPr>
        <p:spPr bwMode="auto">
          <a:xfrm>
            <a:off x="534988" y="1703388"/>
            <a:ext cx="807085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4013" indent="-341313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altLang="en-US" sz="3600" b="1">
                <a:solidFill>
                  <a:srgbClr val="003300"/>
                </a:solidFill>
              </a:rPr>
              <a:t>A</a:t>
            </a:r>
            <a:r>
              <a:rPr lang="en-US" altLang="en-US" sz="3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3300"/>
                </a:solidFill>
              </a:rPr>
              <a:t>Demand</a:t>
            </a:r>
            <a:r>
              <a:rPr lang="en-US" altLang="en-US" sz="3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3300"/>
                </a:solidFill>
              </a:rPr>
              <a:t>Curve</a:t>
            </a:r>
            <a:r>
              <a:rPr lang="en-US" altLang="en-US" sz="3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3300"/>
                </a:solidFill>
              </a:rPr>
              <a:t>is</a:t>
            </a:r>
            <a:r>
              <a:rPr lang="en-US" altLang="en-US" sz="3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3300"/>
                </a:solidFill>
              </a:rPr>
              <a:t>a</a:t>
            </a:r>
            <a:r>
              <a:rPr lang="en-US" altLang="en-US" sz="3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3300"/>
                </a:solidFill>
              </a:rPr>
              <a:t>Locus</a:t>
            </a:r>
            <a:r>
              <a:rPr lang="en-US" altLang="en-US" sz="3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3300"/>
                </a:solidFill>
              </a:rPr>
              <a:t>of</a:t>
            </a:r>
            <a:r>
              <a:rPr lang="en-US" altLang="en-US" sz="3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3300"/>
                </a:solidFill>
              </a:rPr>
              <a:t>Points</a:t>
            </a:r>
            <a:r>
              <a:rPr lang="en-US" altLang="en-US" sz="3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3300"/>
                </a:solidFill>
              </a:rPr>
              <a:t>showing</a:t>
            </a:r>
            <a:r>
              <a:rPr lang="en-US" altLang="en-US" sz="3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>
                <a:solidFill>
                  <a:srgbClr val="003300"/>
                </a:solidFill>
              </a:rPr>
              <a:t>various</a:t>
            </a:r>
            <a:r>
              <a:rPr lang="en-US" altLang="en-US" sz="3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>
                <a:solidFill>
                  <a:srgbClr val="003300"/>
                </a:solidFill>
              </a:rPr>
              <a:t>Alternative</a:t>
            </a:r>
            <a:r>
              <a:rPr lang="en-US" altLang="en-US" sz="3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>
                <a:solidFill>
                  <a:srgbClr val="003300"/>
                </a:solidFill>
              </a:rPr>
              <a:t>Price-</a:t>
            </a:r>
            <a:r>
              <a:rPr lang="en-US" altLang="en-US" sz="3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3300"/>
                </a:solidFill>
              </a:rPr>
              <a:t>Quantity</a:t>
            </a:r>
            <a:r>
              <a:rPr lang="en-US" altLang="en-US" sz="3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3300"/>
                </a:solidFill>
              </a:rPr>
              <a:t>Combinations.</a:t>
            </a:r>
            <a:endParaRPr lang="en-US" altLang="en-US" sz="3600"/>
          </a:p>
          <a:p>
            <a:pPr algn="just" eaLnBrk="1" hangingPunct="1">
              <a:spcBef>
                <a:spcPts val="863"/>
              </a:spcBef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altLang="en-US" sz="3600" b="1">
                <a:solidFill>
                  <a:srgbClr val="002060"/>
                </a:solidFill>
              </a:rPr>
              <a:t>It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>
                <a:solidFill>
                  <a:srgbClr val="002060"/>
                </a:solidFill>
              </a:rPr>
              <a:t>shows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>
                <a:solidFill>
                  <a:srgbClr val="002060"/>
                </a:solidFill>
              </a:rPr>
              <a:t>the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>
                <a:solidFill>
                  <a:srgbClr val="002060"/>
                </a:solidFill>
              </a:rPr>
              <a:t>Inverse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>
                <a:solidFill>
                  <a:srgbClr val="002060"/>
                </a:solidFill>
              </a:rPr>
              <a:t>Relationship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2060"/>
                </a:solidFill>
              </a:rPr>
              <a:t>between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2060"/>
                </a:solidFill>
              </a:rPr>
              <a:t>Price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2060"/>
                </a:solidFill>
              </a:rPr>
              <a:t>&amp;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2060"/>
                </a:solidFill>
              </a:rPr>
              <a:t>Quantity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2060"/>
                </a:solidFill>
              </a:rPr>
              <a:t>Demanded.</a:t>
            </a:r>
            <a:endParaRPr lang="en-US" altLang="en-US" sz="3600"/>
          </a:p>
          <a:p>
            <a:pPr eaLnBrk="1" hangingPunct="1">
              <a:spcBef>
                <a:spcPts val="863"/>
              </a:spcBef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altLang="en-US" sz="3600" b="1">
                <a:solidFill>
                  <a:srgbClr val="984807"/>
                </a:solidFill>
              </a:rPr>
              <a:t>It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984807"/>
                </a:solidFill>
              </a:rPr>
              <a:t>Slopes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984807"/>
                </a:solidFill>
              </a:rPr>
              <a:t>Downwards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984807"/>
                </a:solidFill>
              </a:rPr>
              <a:t>to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984807"/>
                </a:solidFill>
              </a:rPr>
              <a:t>the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984807"/>
                </a:solidFill>
              </a:rPr>
              <a:t>Right.</a:t>
            </a: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xmlns="" val="2436090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229463" rtlCol="0">
            <a:normAutofit fontScale="90000"/>
          </a:bodyPr>
          <a:lstStyle/>
          <a:p>
            <a:pPr marL="2895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000" spc="-35" dirty="0"/>
              <a:t>Ind</a:t>
            </a:r>
            <a:r>
              <a:rPr sz="6000" spc="-15" dirty="0"/>
              <a:t>i</a:t>
            </a:r>
            <a:r>
              <a:rPr sz="6000" spc="5" dirty="0"/>
              <a:t>v</a:t>
            </a:r>
            <a:r>
              <a:rPr sz="6000" spc="-15" dirty="0"/>
              <a:t>i</a:t>
            </a:r>
            <a:r>
              <a:rPr sz="6000" spc="-40" dirty="0"/>
              <a:t>du</a:t>
            </a:r>
            <a:r>
              <a:rPr sz="6000" spc="-25" dirty="0"/>
              <a:t>al</a:t>
            </a:r>
            <a:r>
              <a:rPr sz="6000" spc="-110" dirty="0">
                <a:latin typeface="Times New Roman"/>
                <a:cs typeface="Times New Roman"/>
              </a:rPr>
              <a:t> </a:t>
            </a:r>
            <a:r>
              <a:rPr sz="6000" spc="-5" dirty="0"/>
              <a:t>D</a:t>
            </a:r>
            <a:r>
              <a:rPr sz="6000" dirty="0"/>
              <a:t>em</a:t>
            </a:r>
            <a:r>
              <a:rPr sz="6000" spc="-30" dirty="0"/>
              <a:t>a</a:t>
            </a:r>
            <a:r>
              <a:rPr sz="6000" spc="-40" dirty="0"/>
              <a:t>n</a:t>
            </a:r>
            <a:r>
              <a:rPr sz="6000" spc="-35" dirty="0"/>
              <a:t>d</a:t>
            </a:r>
            <a:r>
              <a:rPr sz="6000" spc="-130" dirty="0">
                <a:latin typeface="Times New Roman"/>
                <a:cs typeface="Times New Roman"/>
              </a:rPr>
              <a:t> </a:t>
            </a:r>
            <a:r>
              <a:rPr sz="6000" dirty="0"/>
              <a:t>C</a:t>
            </a:r>
            <a:r>
              <a:rPr sz="6000" spc="-5" dirty="0"/>
              <a:t>u</a:t>
            </a:r>
            <a:r>
              <a:rPr sz="6000" spc="50" dirty="0"/>
              <a:t>r</a:t>
            </a:r>
            <a:r>
              <a:rPr sz="6000" spc="-55" dirty="0"/>
              <a:t>v</a:t>
            </a:r>
            <a:r>
              <a:rPr sz="6000" dirty="0"/>
              <a:t>e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37891" name="object 3"/>
          <p:cNvSpPr>
            <a:spLocks/>
          </p:cNvSpPr>
          <p:nvPr/>
        </p:nvSpPr>
        <p:spPr bwMode="auto">
          <a:xfrm>
            <a:off x="1295400" y="2514600"/>
            <a:ext cx="2286000" cy="2971800"/>
          </a:xfrm>
          <a:custGeom>
            <a:avLst/>
            <a:gdLst>
              <a:gd name="T0" fmla="*/ 0 w 2286000"/>
              <a:gd name="T1" fmla="*/ 0 h 2971800"/>
              <a:gd name="T2" fmla="*/ 2285999 w 2286000"/>
              <a:gd name="T3" fmla="*/ 2971799 h 29718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86000" h="2971800">
                <a:moveTo>
                  <a:pt x="0" y="0"/>
                </a:moveTo>
                <a:lnTo>
                  <a:pt x="2285999" y="2971799"/>
                </a:lnTo>
              </a:path>
            </a:pathLst>
          </a:custGeom>
          <a:noFill/>
          <a:ln w="50800">
            <a:solidFill>
              <a:srgbClr val="9848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2" name="object 4"/>
          <p:cNvSpPr txBox="1">
            <a:spLocks noChangeArrowheads="1"/>
          </p:cNvSpPr>
          <p:nvPr/>
        </p:nvSpPr>
        <p:spPr bwMode="auto">
          <a:xfrm>
            <a:off x="1146175" y="2109788"/>
            <a:ext cx="3190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37893" name="object 5"/>
          <p:cNvSpPr txBox="1">
            <a:spLocks noChangeArrowheads="1"/>
          </p:cNvSpPr>
          <p:nvPr/>
        </p:nvSpPr>
        <p:spPr bwMode="auto">
          <a:xfrm>
            <a:off x="3584575" y="5310188"/>
            <a:ext cx="3190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37894" name="object 6"/>
          <p:cNvSpPr>
            <a:spLocks/>
          </p:cNvSpPr>
          <p:nvPr/>
        </p:nvSpPr>
        <p:spPr bwMode="auto">
          <a:xfrm>
            <a:off x="2225675" y="3317875"/>
            <a:ext cx="987425" cy="1281113"/>
          </a:xfrm>
          <a:custGeom>
            <a:avLst/>
            <a:gdLst>
              <a:gd name="T0" fmla="*/ 488003 w 986789"/>
              <a:gd name="T1" fmla="*/ 731701 h 1280795"/>
              <a:gd name="T2" fmla="*/ 479424 w 986789"/>
              <a:gd name="T3" fmla="*/ 676823 h 1280795"/>
              <a:gd name="T4" fmla="*/ 564295 w 986789"/>
              <a:gd name="T5" fmla="*/ 643287 h 1280795"/>
              <a:gd name="T6" fmla="*/ 522758 w 986789"/>
              <a:gd name="T7" fmla="*/ 716457 h 1280795"/>
              <a:gd name="T8" fmla="*/ 564295 w 986789"/>
              <a:gd name="T9" fmla="*/ 643287 h 1280795"/>
              <a:gd name="T10" fmla="*/ 474830 w 986789"/>
              <a:gd name="T11" fmla="*/ 551824 h 1280795"/>
              <a:gd name="T12" fmla="*/ 424280 w 986789"/>
              <a:gd name="T13" fmla="*/ 658530 h 1280795"/>
              <a:gd name="T14" fmla="*/ 505233 w 986789"/>
              <a:gd name="T15" fmla="*/ 570117 h 1280795"/>
              <a:gd name="T16" fmla="*/ 489372 w 986789"/>
              <a:gd name="T17" fmla="*/ 545726 h 1280795"/>
              <a:gd name="T18" fmla="*/ 299977 w 986789"/>
              <a:gd name="T19" fmla="*/ 469508 h 1280795"/>
              <a:gd name="T20" fmla="*/ 347994 w 986789"/>
              <a:gd name="T21" fmla="*/ 533531 h 1280795"/>
              <a:gd name="T22" fmla="*/ 387213 w 986789"/>
              <a:gd name="T23" fmla="*/ 527434 h 1280795"/>
              <a:gd name="T24" fmla="*/ 319508 w 986789"/>
              <a:gd name="T25" fmla="*/ 475605 h 1280795"/>
              <a:gd name="T26" fmla="*/ 368142 w 986789"/>
              <a:gd name="T27" fmla="*/ 469508 h 1280795"/>
              <a:gd name="T28" fmla="*/ 363851 w 986789"/>
              <a:gd name="T29" fmla="*/ 518288 h 1280795"/>
              <a:gd name="T30" fmla="*/ 368142 w 986789"/>
              <a:gd name="T31" fmla="*/ 469508 h 1280795"/>
              <a:gd name="T32" fmla="*/ 399569 w 986789"/>
              <a:gd name="T33" fmla="*/ 490849 h 1280795"/>
              <a:gd name="T34" fmla="*/ 423612 w 986789"/>
              <a:gd name="T35" fmla="*/ 457313 h 1280795"/>
              <a:gd name="T36" fmla="*/ 333818 w 986789"/>
              <a:gd name="T37" fmla="*/ 368899 h 1280795"/>
              <a:gd name="T38" fmla="*/ 345468 w 986789"/>
              <a:gd name="T39" fmla="*/ 399386 h 1280795"/>
              <a:gd name="T40" fmla="*/ 340943 w 986789"/>
              <a:gd name="T41" fmla="*/ 451215 h 1280795"/>
              <a:gd name="T42" fmla="*/ 406358 w 986789"/>
              <a:gd name="T43" fmla="*/ 435971 h 1280795"/>
              <a:gd name="T44" fmla="*/ 291595 w 986789"/>
              <a:gd name="T45" fmla="*/ 310972 h 1280795"/>
              <a:gd name="T46" fmla="*/ 299396 w 986789"/>
              <a:gd name="T47" fmla="*/ 350606 h 1280795"/>
              <a:gd name="T48" fmla="*/ 311871 w 986789"/>
              <a:gd name="T49" fmla="*/ 310972 h 1280795"/>
              <a:gd name="T50" fmla="*/ 251445 w 986789"/>
              <a:gd name="T51" fmla="*/ 295728 h 1280795"/>
              <a:gd name="T52" fmla="*/ 172130 w 986789"/>
              <a:gd name="T53" fmla="*/ 170729 h 1280795"/>
              <a:gd name="T54" fmla="*/ 179197 w 986789"/>
              <a:gd name="T55" fmla="*/ 271338 h 1280795"/>
              <a:gd name="T56" fmla="*/ 163459 w 986789"/>
              <a:gd name="T57" fmla="*/ 195119 h 1280795"/>
              <a:gd name="T58" fmla="*/ 149615 w 986789"/>
              <a:gd name="T59" fmla="*/ 204266 h 1280795"/>
              <a:gd name="T60" fmla="*/ 177446 w 986789"/>
              <a:gd name="T61" fmla="*/ 268290 h 1280795"/>
              <a:gd name="T62" fmla="*/ 216776 w 986789"/>
              <a:gd name="T63" fmla="*/ 228656 h 1280795"/>
              <a:gd name="T64" fmla="*/ 227411 w 986789"/>
              <a:gd name="T65" fmla="*/ 198168 h 1280795"/>
              <a:gd name="T66" fmla="*/ 78310 w 986789"/>
              <a:gd name="T67" fmla="*/ 176827 h 1280795"/>
              <a:gd name="T68" fmla="*/ 67257 w 986789"/>
              <a:gd name="T69" fmla="*/ 149388 h 1280795"/>
              <a:gd name="T70" fmla="*/ 154717 w 986789"/>
              <a:gd name="T71" fmla="*/ 64023 h 1280795"/>
              <a:gd name="T72" fmla="*/ 142189 w 986789"/>
              <a:gd name="T73" fmla="*/ 158534 h 1280795"/>
              <a:gd name="T74" fmla="*/ 887414 w 986789"/>
              <a:gd name="T75" fmla="*/ 1180105 h 1280795"/>
              <a:gd name="T76" fmla="*/ 906247 w 986789"/>
              <a:gd name="T77" fmla="*/ 1259565 h 1280795"/>
              <a:gd name="T78" fmla="*/ 919443 w 986789"/>
              <a:gd name="T79" fmla="*/ 1183751 h 1280795"/>
              <a:gd name="T80" fmla="*/ 954834 w 986789"/>
              <a:gd name="T81" fmla="*/ 1265803 h 1280795"/>
              <a:gd name="T82" fmla="*/ 913201 w 986789"/>
              <a:gd name="T83" fmla="*/ 1261587 h 1280795"/>
              <a:gd name="T84" fmla="*/ 968559 w 986789"/>
              <a:gd name="T85" fmla="*/ 1219393 h 1280795"/>
              <a:gd name="T86" fmla="*/ 979193 w 986789"/>
              <a:gd name="T87" fmla="*/ 1188862 h 1280795"/>
              <a:gd name="T88" fmla="*/ 880628 w 986789"/>
              <a:gd name="T89" fmla="*/ 1061311 h 1280795"/>
              <a:gd name="T90" fmla="*/ 828962 w 986789"/>
              <a:gd name="T91" fmla="*/ 993190 h 1280795"/>
              <a:gd name="T92" fmla="*/ 851043 w 986789"/>
              <a:gd name="T93" fmla="*/ 1020092 h 1280795"/>
              <a:gd name="T94" fmla="*/ 840377 w 986789"/>
              <a:gd name="T95" fmla="*/ 1038196 h 1280795"/>
              <a:gd name="T96" fmla="*/ 686970 w 986789"/>
              <a:gd name="T97" fmla="*/ 941742 h 1280795"/>
              <a:gd name="T98" fmla="*/ 718946 w 986789"/>
              <a:gd name="T99" fmla="*/ 1015580 h 1280795"/>
              <a:gd name="T100" fmla="*/ 698310 w 986789"/>
              <a:gd name="T101" fmla="*/ 958867 h 1280795"/>
              <a:gd name="T102" fmla="*/ 798306 w 986789"/>
              <a:gd name="T103" fmla="*/ 952769 h 1280795"/>
              <a:gd name="T104" fmla="*/ 612184 w 986789"/>
              <a:gd name="T105" fmla="*/ 788824 h 1280795"/>
              <a:gd name="T106" fmla="*/ 678681 w 986789"/>
              <a:gd name="T107" fmla="*/ 898604 h 1280795"/>
              <a:gd name="T108" fmla="*/ 725482 w 986789"/>
              <a:gd name="T109" fmla="*/ 780169 h 1280795"/>
              <a:gd name="T110" fmla="*/ 676485 w 986789"/>
              <a:gd name="T111" fmla="*/ 893426 h 1280795"/>
              <a:gd name="T112" fmla="*/ 727001 w 986789"/>
              <a:gd name="T113" fmla="*/ 845073 h 1280795"/>
              <a:gd name="T114" fmla="*/ 728976 w 986789"/>
              <a:gd name="T115" fmla="*/ 783161 h 128079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6789" h="1280795">
                <a:moveTo>
                  <a:pt x="534343" y="624839"/>
                </a:moveTo>
                <a:lnTo>
                  <a:pt x="522728" y="624839"/>
                </a:lnTo>
                <a:lnTo>
                  <a:pt x="507384" y="627887"/>
                </a:lnTo>
                <a:lnTo>
                  <a:pt x="468151" y="658367"/>
                </a:lnTo>
                <a:lnTo>
                  <a:pt x="457219" y="694943"/>
                </a:lnTo>
                <a:lnTo>
                  <a:pt x="460319" y="707135"/>
                </a:lnTo>
                <a:lnTo>
                  <a:pt x="466833" y="719327"/>
                </a:lnTo>
                <a:lnTo>
                  <a:pt x="476427" y="728471"/>
                </a:lnTo>
                <a:lnTo>
                  <a:pt x="487689" y="731519"/>
                </a:lnTo>
                <a:lnTo>
                  <a:pt x="500612" y="734567"/>
                </a:lnTo>
                <a:lnTo>
                  <a:pt x="488691" y="743711"/>
                </a:lnTo>
                <a:lnTo>
                  <a:pt x="499957" y="755903"/>
                </a:lnTo>
                <a:lnTo>
                  <a:pt x="548856" y="719327"/>
                </a:lnTo>
                <a:lnTo>
                  <a:pt x="498021" y="719327"/>
                </a:lnTo>
                <a:lnTo>
                  <a:pt x="487692" y="716279"/>
                </a:lnTo>
                <a:lnTo>
                  <a:pt x="477396" y="704087"/>
                </a:lnTo>
                <a:lnTo>
                  <a:pt x="476052" y="691895"/>
                </a:lnTo>
                <a:lnTo>
                  <a:pt x="479115" y="676655"/>
                </a:lnTo>
                <a:lnTo>
                  <a:pt x="486363" y="667511"/>
                </a:lnTo>
                <a:lnTo>
                  <a:pt x="497467" y="655319"/>
                </a:lnTo>
                <a:lnTo>
                  <a:pt x="508813" y="649223"/>
                </a:lnTo>
                <a:lnTo>
                  <a:pt x="520446" y="643127"/>
                </a:lnTo>
                <a:lnTo>
                  <a:pt x="563932" y="643127"/>
                </a:lnTo>
                <a:lnTo>
                  <a:pt x="559130" y="637031"/>
                </a:lnTo>
                <a:lnTo>
                  <a:pt x="549342" y="630935"/>
                </a:lnTo>
                <a:lnTo>
                  <a:pt x="534343" y="624839"/>
                </a:lnTo>
                <a:close/>
              </a:path>
              <a:path w="986789" h="1280795">
                <a:moveTo>
                  <a:pt x="563932" y="643127"/>
                </a:moveTo>
                <a:lnTo>
                  <a:pt x="531508" y="643127"/>
                </a:lnTo>
                <a:lnTo>
                  <a:pt x="543599" y="646175"/>
                </a:lnTo>
                <a:lnTo>
                  <a:pt x="553631" y="655319"/>
                </a:lnTo>
                <a:lnTo>
                  <a:pt x="558127" y="667511"/>
                </a:lnTo>
                <a:lnTo>
                  <a:pt x="557466" y="679703"/>
                </a:lnTo>
                <a:lnTo>
                  <a:pt x="553354" y="688847"/>
                </a:lnTo>
                <a:lnTo>
                  <a:pt x="545474" y="697991"/>
                </a:lnTo>
                <a:lnTo>
                  <a:pt x="533572" y="710183"/>
                </a:lnTo>
                <a:lnTo>
                  <a:pt x="522421" y="716279"/>
                </a:lnTo>
                <a:lnTo>
                  <a:pt x="510904" y="719327"/>
                </a:lnTo>
                <a:lnTo>
                  <a:pt x="548856" y="719327"/>
                </a:lnTo>
                <a:lnTo>
                  <a:pt x="605904" y="676655"/>
                </a:lnTo>
                <a:lnTo>
                  <a:pt x="571499" y="676655"/>
                </a:lnTo>
                <a:lnTo>
                  <a:pt x="573240" y="673607"/>
                </a:lnTo>
                <a:lnTo>
                  <a:pt x="573621" y="667511"/>
                </a:lnTo>
                <a:lnTo>
                  <a:pt x="572386" y="658367"/>
                </a:lnTo>
                <a:lnTo>
                  <a:pt x="568735" y="649223"/>
                </a:lnTo>
                <a:lnTo>
                  <a:pt x="563932" y="643127"/>
                </a:lnTo>
                <a:close/>
              </a:path>
              <a:path w="986789" h="1280795">
                <a:moveTo>
                  <a:pt x="618280" y="643127"/>
                </a:moveTo>
                <a:lnTo>
                  <a:pt x="571499" y="676655"/>
                </a:lnTo>
                <a:lnTo>
                  <a:pt x="605904" y="676655"/>
                </a:lnTo>
                <a:lnTo>
                  <a:pt x="630353" y="658367"/>
                </a:lnTo>
                <a:lnTo>
                  <a:pt x="618280" y="643127"/>
                </a:lnTo>
                <a:close/>
              </a:path>
              <a:path w="986789" h="1280795">
                <a:moveTo>
                  <a:pt x="489057" y="545591"/>
                </a:moveTo>
                <a:lnTo>
                  <a:pt x="459809" y="545591"/>
                </a:lnTo>
                <a:lnTo>
                  <a:pt x="467892" y="548639"/>
                </a:lnTo>
                <a:lnTo>
                  <a:pt x="474524" y="551687"/>
                </a:lnTo>
                <a:lnTo>
                  <a:pt x="479691" y="557783"/>
                </a:lnTo>
                <a:lnTo>
                  <a:pt x="482931" y="563879"/>
                </a:lnTo>
                <a:lnTo>
                  <a:pt x="484787" y="566927"/>
                </a:lnTo>
                <a:lnTo>
                  <a:pt x="485741" y="576071"/>
                </a:lnTo>
                <a:lnTo>
                  <a:pt x="484836" y="582167"/>
                </a:lnTo>
                <a:lnTo>
                  <a:pt x="480264" y="588263"/>
                </a:lnTo>
                <a:lnTo>
                  <a:pt x="475859" y="591311"/>
                </a:lnTo>
                <a:lnTo>
                  <a:pt x="411873" y="640079"/>
                </a:lnTo>
                <a:lnTo>
                  <a:pt x="424007" y="658367"/>
                </a:lnTo>
                <a:lnTo>
                  <a:pt x="482096" y="612647"/>
                </a:lnTo>
                <a:lnTo>
                  <a:pt x="489502" y="606551"/>
                </a:lnTo>
                <a:lnTo>
                  <a:pt x="494455" y="603503"/>
                </a:lnTo>
                <a:lnTo>
                  <a:pt x="496991" y="600455"/>
                </a:lnTo>
                <a:lnTo>
                  <a:pt x="500826" y="597407"/>
                </a:lnTo>
                <a:lnTo>
                  <a:pt x="503517" y="591311"/>
                </a:lnTo>
                <a:lnTo>
                  <a:pt x="506565" y="582167"/>
                </a:lnTo>
                <a:lnTo>
                  <a:pt x="506541" y="576071"/>
                </a:lnTo>
                <a:lnTo>
                  <a:pt x="504908" y="569975"/>
                </a:lnTo>
                <a:lnTo>
                  <a:pt x="501036" y="560831"/>
                </a:lnTo>
                <a:lnTo>
                  <a:pt x="492416" y="548639"/>
                </a:lnTo>
                <a:lnTo>
                  <a:pt x="489057" y="545591"/>
                </a:lnTo>
                <a:close/>
              </a:path>
              <a:path w="986789" h="1280795">
                <a:moveTo>
                  <a:pt x="460272" y="509015"/>
                </a:moveTo>
                <a:lnTo>
                  <a:pt x="365808" y="579119"/>
                </a:lnTo>
                <a:lnTo>
                  <a:pt x="377951" y="597407"/>
                </a:lnTo>
                <a:lnTo>
                  <a:pt x="438037" y="551687"/>
                </a:lnTo>
                <a:lnTo>
                  <a:pt x="449783" y="545591"/>
                </a:lnTo>
                <a:lnTo>
                  <a:pt x="489057" y="545591"/>
                </a:lnTo>
                <a:lnTo>
                  <a:pt x="482339" y="539495"/>
                </a:lnTo>
                <a:lnTo>
                  <a:pt x="470791" y="533399"/>
                </a:lnTo>
                <a:lnTo>
                  <a:pt x="457773" y="533399"/>
                </a:lnTo>
                <a:lnTo>
                  <a:pt x="471190" y="524255"/>
                </a:lnTo>
                <a:lnTo>
                  <a:pt x="460272" y="509015"/>
                </a:lnTo>
                <a:close/>
              </a:path>
              <a:path w="986789" h="1280795">
                <a:moveTo>
                  <a:pt x="345627" y="451103"/>
                </a:moveTo>
                <a:lnTo>
                  <a:pt x="314803" y="451103"/>
                </a:lnTo>
                <a:lnTo>
                  <a:pt x="305820" y="460247"/>
                </a:lnTo>
                <a:lnTo>
                  <a:pt x="299784" y="469391"/>
                </a:lnTo>
                <a:lnTo>
                  <a:pt x="297126" y="484631"/>
                </a:lnTo>
                <a:lnTo>
                  <a:pt x="300328" y="496823"/>
                </a:lnTo>
                <a:lnTo>
                  <a:pt x="307622" y="509015"/>
                </a:lnTo>
                <a:lnTo>
                  <a:pt x="312398" y="515111"/>
                </a:lnTo>
                <a:lnTo>
                  <a:pt x="317897" y="518159"/>
                </a:lnTo>
                <a:lnTo>
                  <a:pt x="324112" y="524255"/>
                </a:lnTo>
                <a:lnTo>
                  <a:pt x="330351" y="527303"/>
                </a:lnTo>
                <a:lnTo>
                  <a:pt x="338233" y="530351"/>
                </a:lnTo>
                <a:lnTo>
                  <a:pt x="347770" y="533399"/>
                </a:lnTo>
                <a:lnTo>
                  <a:pt x="343686" y="536447"/>
                </a:lnTo>
                <a:lnTo>
                  <a:pt x="340613" y="539495"/>
                </a:lnTo>
                <a:lnTo>
                  <a:pt x="338556" y="545591"/>
                </a:lnTo>
                <a:lnTo>
                  <a:pt x="351236" y="560831"/>
                </a:lnTo>
                <a:lnTo>
                  <a:pt x="353318" y="557783"/>
                </a:lnTo>
                <a:lnTo>
                  <a:pt x="356082" y="551687"/>
                </a:lnTo>
                <a:lnTo>
                  <a:pt x="363800" y="545591"/>
                </a:lnTo>
                <a:lnTo>
                  <a:pt x="373179" y="536447"/>
                </a:lnTo>
                <a:lnTo>
                  <a:pt x="386964" y="527303"/>
                </a:lnTo>
                <a:lnTo>
                  <a:pt x="399165" y="518159"/>
                </a:lnTo>
                <a:lnTo>
                  <a:pt x="345926" y="518159"/>
                </a:lnTo>
                <a:lnTo>
                  <a:pt x="333243" y="512063"/>
                </a:lnTo>
                <a:lnTo>
                  <a:pt x="327733" y="509015"/>
                </a:lnTo>
                <a:lnTo>
                  <a:pt x="318339" y="496823"/>
                </a:lnTo>
                <a:lnTo>
                  <a:pt x="316184" y="490727"/>
                </a:lnTo>
                <a:lnTo>
                  <a:pt x="316577" y="484631"/>
                </a:lnTo>
                <a:lnTo>
                  <a:pt x="316982" y="478535"/>
                </a:lnTo>
                <a:lnTo>
                  <a:pt x="319302" y="475487"/>
                </a:lnTo>
                <a:lnTo>
                  <a:pt x="323578" y="472439"/>
                </a:lnTo>
                <a:lnTo>
                  <a:pt x="326364" y="469391"/>
                </a:lnTo>
                <a:lnTo>
                  <a:pt x="367905" y="469391"/>
                </a:lnTo>
                <a:lnTo>
                  <a:pt x="362321" y="463295"/>
                </a:lnTo>
                <a:lnTo>
                  <a:pt x="357926" y="460247"/>
                </a:lnTo>
                <a:lnTo>
                  <a:pt x="354710" y="457199"/>
                </a:lnTo>
                <a:lnTo>
                  <a:pt x="350294" y="454151"/>
                </a:lnTo>
                <a:lnTo>
                  <a:pt x="345627" y="451103"/>
                </a:lnTo>
                <a:close/>
              </a:path>
              <a:path w="986789" h="1280795">
                <a:moveTo>
                  <a:pt x="367905" y="469391"/>
                </a:moveTo>
                <a:lnTo>
                  <a:pt x="339614" y="469391"/>
                </a:lnTo>
                <a:lnTo>
                  <a:pt x="343877" y="472439"/>
                </a:lnTo>
                <a:lnTo>
                  <a:pt x="350666" y="475487"/>
                </a:lnTo>
                <a:lnTo>
                  <a:pt x="364033" y="490727"/>
                </a:lnTo>
                <a:lnTo>
                  <a:pt x="374063" y="496823"/>
                </a:lnTo>
                <a:lnTo>
                  <a:pt x="382523" y="502919"/>
                </a:lnTo>
                <a:lnTo>
                  <a:pt x="376656" y="509015"/>
                </a:lnTo>
                <a:lnTo>
                  <a:pt x="369594" y="515111"/>
                </a:lnTo>
                <a:lnTo>
                  <a:pt x="363617" y="518159"/>
                </a:lnTo>
                <a:lnTo>
                  <a:pt x="399165" y="518159"/>
                </a:lnTo>
                <a:lnTo>
                  <a:pt x="415433" y="505967"/>
                </a:lnTo>
                <a:lnTo>
                  <a:pt x="420148" y="499871"/>
                </a:lnTo>
                <a:lnTo>
                  <a:pt x="422483" y="496823"/>
                </a:lnTo>
                <a:lnTo>
                  <a:pt x="426150" y="493775"/>
                </a:lnTo>
                <a:lnTo>
                  <a:pt x="397300" y="493775"/>
                </a:lnTo>
                <a:lnTo>
                  <a:pt x="388258" y="490727"/>
                </a:lnTo>
                <a:lnTo>
                  <a:pt x="378914" y="481583"/>
                </a:lnTo>
                <a:lnTo>
                  <a:pt x="367905" y="469391"/>
                </a:lnTo>
                <a:close/>
              </a:path>
              <a:path w="986789" h="1280795">
                <a:moveTo>
                  <a:pt x="409074" y="438911"/>
                </a:moveTo>
                <a:lnTo>
                  <a:pt x="379299" y="438911"/>
                </a:lnTo>
                <a:lnTo>
                  <a:pt x="390012" y="441959"/>
                </a:lnTo>
                <a:lnTo>
                  <a:pt x="395551" y="448055"/>
                </a:lnTo>
                <a:lnTo>
                  <a:pt x="407374" y="463295"/>
                </a:lnTo>
                <a:lnTo>
                  <a:pt x="410172" y="469391"/>
                </a:lnTo>
                <a:lnTo>
                  <a:pt x="409279" y="481583"/>
                </a:lnTo>
                <a:lnTo>
                  <a:pt x="405838" y="487679"/>
                </a:lnTo>
                <a:lnTo>
                  <a:pt x="399312" y="490727"/>
                </a:lnTo>
                <a:lnTo>
                  <a:pt x="398718" y="490727"/>
                </a:lnTo>
                <a:lnTo>
                  <a:pt x="397300" y="493775"/>
                </a:lnTo>
                <a:lnTo>
                  <a:pt x="426150" y="493775"/>
                </a:lnTo>
                <a:lnTo>
                  <a:pt x="428518" y="490727"/>
                </a:lnTo>
                <a:lnTo>
                  <a:pt x="429591" y="484631"/>
                </a:lnTo>
                <a:lnTo>
                  <a:pt x="430673" y="481583"/>
                </a:lnTo>
                <a:lnTo>
                  <a:pt x="430246" y="475487"/>
                </a:lnTo>
                <a:lnTo>
                  <a:pt x="427970" y="466343"/>
                </a:lnTo>
                <a:lnTo>
                  <a:pt x="423339" y="457199"/>
                </a:lnTo>
                <a:lnTo>
                  <a:pt x="415030" y="445007"/>
                </a:lnTo>
                <a:lnTo>
                  <a:pt x="409074" y="438911"/>
                </a:lnTo>
                <a:close/>
              </a:path>
              <a:path w="986789" h="1280795">
                <a:moveTo>
                  <a:pt x="339403" y="347471"/>
                </a:moveTo>
                <a:lnTo>
                  <a:pt x="310088" y="347471"/>
                </a:lnTo>
                <a:lnTo>
                  <a:pt x="317827" y="350519"/>
                </a:lnTo>
                <a:lnTo>
                  <a:pt x="324221" y="353567"/>
                </a:lnTo>
                <a:lnTo>
                  <a:pt x="329244" y="359663"/>
                </a:lnTo>
                <a:lnTo>
                  <a:pt x="332043" y="362711"/>
                </a:lnTo>
                <a:lnTo>
                  <a:pt x="333603" y="368807"/>
                </a:lnTo>
                <a:lnTo>
                  <a:pt x="333948" y="371855"/>
                </a:lnTo>
                <a:lnTo>
                  <a:pt x="334304" y="374903"/>
                </a:lnTo>
                <a:lnTo>
                  <a:pt x="333460" y="380999"/>
                </a:lnTo>
                <a:lnTo>
                  <a:pt x="329400" y="387095"/>
                </a:lnTo>
                <a:lnTo>
                  <a:pt x="325185" y="390143"/>
                </a:lnTo>
                <a:lnTo>
                  <a:pt x="318778" y="396239"/>
                </a:lnTo>
                <a:lnTo>
                  <a:pt x="259272" y="438911"/>
                </a:lnTo>
                <a:lnTo>
                  <a:pt x="271345" y="457199"/>
                </a:lnTo>
                <a:lnTo>
                  <a:pt x="345245" y="399287"/>
                </a:lnTo>
                <a:lnTo>
                  <a:pt x="351479" y="387095"/>
                </a:lnTo>
                <a:lnTo>
                  <a:pt x="354570" y="374903"/>
                </a:lnTo>
                <a:lnTo>
                  <a:pt x="351158" y="362711"/>
                </a:lnTo>
                <a:lnTo>
                  <a:pt x="342679" y="350519"/>
                </a:lnTo>
                <a:lnTo>
                  <a:pt x="339403" y="347471"/>
                </a:lnTo>
                <a:close/>
              </a:path>
              <a:path w="986789" h="1280795">
                <a:moveTo>
                  <a:pt x="335840" y="448055"/>
                </a:moveTo>
                <a:lnTo>
                  <a:pt x="325255" y="448055"/>
                </a:lnTo>
                <a:lnTo>
                  <a:pt x="319838" y="451103"/>
                </a:lnTo>
                <a:lnTo>
                  <a:pt x="340723" y="451103"/>
                </a:lnTo>
                <a:lnTo>
                  <a:pt x="335840" y="448055"/>
                </a:lnTo>
                <a:close/>
              </a:path>
              <a:path w="986789" h="1280795">
                <a:moveTo>
                  <a:pt x="383036" y="420623"/>
                </a:moveTo>
                <a:lnTo>
                  <a:pt x="369844" y="420623"/>
                </a:lnTo>
                <a:lnTo>
                  <a:pt x="362666" y="423671"/>
                </a:lnTo>
                <a:lnTo>
                  <a:pt x="354878" y="426719"/>
                </a:lnTo>
                <a:lnTo>
                  <a:pt x="364616" y="441959"/>
                </a:lnTo>
                <a:lnTo>
                  <a:pt x="372617" y="438911"/>
                </a:lnTo>
                <a:lnTo>
                  <a:pt x="409074" y="438911"/>
                </a:lnTo>
                <a:lnTo>
                  <a:pt x="406096" y="435863"/>
                </a:lnTo>
                <a:lnTo>
                  <a:pt x="396681" y="426719"/>
                </a:lnTo>
                <a:lnTo>
                  <a:pt x="383036" y="420623"/>
                </a:lnTo>
                <a:close/>
              </a:path>
              <a:path w="986789" h="1280795">
                <a:moveTo>
                  <a:pt x="298703" y="292607"/>
                </a:moveTo>
                <a:lnTo>
                  <a:pt x="268595" y="292607"/>
                </a:lnTo>
                <a:lnTo>
                  <a:pt x="273856" y="295655"/>
                </a:lnTo>
                <a:lnTo>
                  <a:pt x="279132" y="295655"/>
                </a:lnTo>
                <a:lnTo>
                  <a:pt x="283488" y="298703"/>
                </a:lnTo>
                <a:lnTo>
                  <a:pt x="286905" y="304799"/>
                </a:lnTo>
                <a:lnTo>
                  <a:pt x="291407" y="310895"/>
                </a:lnTo>
                <a:lnTo>
                  <a:pt x="292848" y="316991"/>
                </a:lnTo>
                <a:lnTo>
                  <a:pt x="291276" y="320039"/>
                </a:lnTo>
                <a:lnTo>
                  <a:pt x="289703" y="326135"/>
                </a:lnTo>
                <a:lnTo>
                  <a:pt x="285347" y="332231"/>
                </a:lnTo>
                <a:lnTo>
                  <a:pt x="278227" y="338327"/>
                </a:lnTo>
                <a:lnTo>
                  <a:pt x="216849" y="384047"/>
                </a:lnTo>
                <a:lnTo>
                  <a:pt x="228993" y="399287"/>
                </a:lnTo>
                <a:lnTo>
                  <a:pt x="287153" y="356615"/>
                </a:lnTo>
                <a:lnTo>
                  <a:pt x="299203" y="350519"/>
                </a:lnTo>
                <a:lnTo>
                  <a:pt x="310088" y="347471"/>
                </a:lnTo>
                <a:lnTo>
                  <a:pt x="339403" y="347471"/>
                </a:lnTo>
                <a:lnTo>
                  <a:pt x="332850" y="341375"/>
                </a:lnTo>
                <a:lnTo>
                  <a:pt x="321008" y="338327"/>
                </a:lnTo>
                <a:lnTo>
                  <a:pt x="307159" y="338327"/>
                </a:lnTo>
                <a:lnTo>
                  <a:pt x="310981" y="332231"/>
                </a:lnTo>
                <a:lnTo>
                  <a:pt x="312648" y="326135"/>
                </a:lnTo>
                <a:lnTo>
                  <a:pt x="312170" y="316991"/>
                </a:lnTo>
                <a:lnTo>
                  <a:pt x="311670" y="310895"/>
                </a:lnTo>
                <a:lnTo>
                  <a:pt x="308777" y="304799"/>
                </a:lnTo>
                <a:lnTo>
                  <a:pt x="303480" y="298703"/>
                </a:lnTo>
                <a:lnTo>
                  <a:pt x="298703" y="292607"/>
                </a:lnTo>
                <a:close/>
              </a:path>
              <a:path w="986789" h="1280795">
                <a:moveTo>
                  <a:pt x="268772" y="256031"/>
                </a:moveTo>
                <a:lnTo>
                  <a:pt x="174309" y="329183"/>
                </a:lnTo>
                <a:lnTo>
                  <a:pt x="186452" y="344423"/>
                </a:lnTo>
                <a:lnTo>
                  <a:pt x="235457" y="307847"/>
                </a:lnTo>
                <a:lnTo>
                  <a:pt x="244056" y="298703"/>
                </a:lnTo>
                <a:lnTo>
                  <a:pt x="251283" y="295655"/>
                </a:lnTo>
                <a:lnTo>
                  <a:pt x="263033" y="292607"/>
                </a:lnTo>
                <a:lnTo>
                  <a:pt x="298703" y="292607"/>
                </a:lnTo>
                <a:lnTo>
                  <a:pt x="293049" y="286511"/>
                </a:lnTo>
                <a:lnTo>
                  <a:pt x="279952" y="280415"/>
                </a:lnTo>
                <a:lnTo>
                  <a:pt x="266367" y="280415"/>
                </a:lnTo>
                <a:lnTo>
                  <a:pt x="279632" y="271271"/>
                </a:lnTo>
                <a:lnTo>
                  <a:pt x="268772" y="256031"/>
                </a:lnTo>
                <a:close/>
              </a:path>
              <a:path w="986789" h="1280795">
                <a:moveTo>
                  <a:pt x="182512" y="170687"/>
                </a:moveTo>
                <a:lnTo>
                  <a:pt x="172019" y="170687"/>
                </a:lnTo>
                <a:lnTo>
                  <a:pt x="160915" y="173735"/>
                </a:lnTo>
                <a:lnTo>
                  <a:pt x="127153" y="198119"/>
                </a:lnTo>
                <a:lnTo>
                  <a:pt x="113139" y="237743"/>
                </a:lnTo>
                <a:lnTo>
                  <a:pt x="115289" y="246887"/>
                </a:lnTo>
                <a:lnTo>
                  <a:pt x="137416" y="280415"/>
                </a:lnTo>
                <a:lnTo>
                  <a:pt x="162951" y="289559"/>
                </a:lnTo>
                <a:lnTo>
                  <a:pt x="175199" y="289559"/>
                </a:lnTo>
                <a:lnTo>
                  <a:pt x="187832" y="286511"/>
                </a:lnTo>
                <a:lnTo>
                  <a:pt x="179082" y="271271"/>
                </a:lnTo>
                <a:lnTo>
                  <a:pt x="154382" y="271271"/>
                </a:lnTo>
                <a:lnTo>
                  <a:pt x="145581" y="265175"/>
                </a:lnTo>
                <a:lnTo>
                  <a:pt x="135355" y="252983"/>
                </a:lnTo>
                <a:lnTo>
                  <a:pt x="132598" y="240791"/>
                </a:lnTo>
                <a:lnTo>
                  <a:pt x="133809" y="225551"/>
                </a:lnTo>
                <a:lnTo>
                  <a:pt x="139666" y="216407"/>
                </a:lnTo>
                <a:lnTo>
                  <a:pt x="149519" y="204215"/>
                </a:lnTo>
                <a:lnTo>
                  <a:pt x="170019" y="204215"/>
                </a:lnTo>
                <a:lnTo>
                  <a:pt x="163354" y="195071"/>
                </a:lnTo>
                <a:lnTo>
                  <a:pt x="167570" y="195071"/>
                </a:lnTo>
                <a:lnTo>
                  <a:pt x="178986" y="188975"/>
                </a:lnTo>
                <a:lnTo>
                  <a:pt x="220324" y="188975"/>
                </a:lnTo>
                <a:lnTo>
                  <a:pt x="218010" y="185927"/>
                </a:lnTo>
                <a:lnTo>
                  <a:pt x="208277" y="176783"/>
                </a:lnTo>
                <a:lnTo>
                  <a:pt x="196606" y="173735"/>
                </a:lnTo>
                <a:lnTo>
                  <a:pt x="182512" y="170687"/>
                </a:lnTo>
                <a:close/>
              </a:path>
              <a:path w="986789" h="1280795">
                <a:moveTo>
                  <a:pt x="170019" y="204215"/>
                </a:moveTo>
                <a:lnTo>
                  <a:pt x="149519" y="204215"/>
                </a:lnTo>
                <a:lnTo>
                  <a:pt x="202932" y="277367"/>
                </a:lnTo>
                <a:lnTo>
                  <a:pt x="204871" y="274319"/>
                </a:lnTo>
                <a:lnTo>
                  <a:pt x="206325" y="274319"/>
                </a:lnTo>
                <a:lnTo>
                  <a:pt x="216697" y="265175"/>
                </a:lnTo>
                <a:lnTo>
                  <a:pt x="225269" y="256031"/>
                </a:lnTo>
                <a:lnTo>
                  <a:pt x="228256" y="249935"/>
                </a:lnTo>
                <a:lnTo>
                  <a:pt x="203347" y="249935"/>
                </a:lnTo>
                <a:lnTo>
                  <a:pt x="170019" y="204215"/>
                </a:lnTo>
                <a:close/>
              </a:path>
              <a:path w="986789" h="1280795">
                <a:moveTo>
                  <a:pt x="177332" y="268223"/>
                </a:moveTo>
                <a:lnTo>
                  <a:pt x="168737" y="271271"/>
                </a:lnTo>
                <a:lnTo>
                  <a:pt x="179082" y="271271"/>
                </a:lnTo>
                <a:lnTo>
                  <a:pt x="177332" y="268223"/>
                </a:lnTo>
                <a:close/>
              </a:path>
              <a:path w="986789" h="1280795">
                <a:moveTo>
                  <a:pt x="220324" y="188975"/>
                </a:moveTo>
                <a:lnTo>
                  <a:pt x="192054" y="188975"/>
                </a:lnTo>
                <a:lnTo>
                  <a:pt x="202739" y="195071"/>
                </a:lnTo>
                <a:lnTo>
                  <a:pt x="212861" y="204215"/>
                </a:lnTo>
                <a:lnTo>
                  <a:pt x="217219" y="216407"/>
                </a:lnTo>
                <a:lnTo>
                  <a:pt x="216636" y="228599"/>
                </a:lnTo>
                <a:lnTo>
                  <a:pt x="215182" y="234695"/>
                </a:lnTo>
                <a:lnTo>
                  <a:pt x="210753" y="243839"/>
                </a:lnTo>
                <a:lnTo>
                  <a:pt x="203347" y="249935"/>
                </a:lnTo>
                <a:lnTo>
                  <a:pt x="228256" y="249935"/>
                </a:lnTo>
                <a:lnTo>
                  <a:pt x="231242" y="243839"/>
                </a:lnTo>
                <a:lnTo>
                  <a:pt x="234636" y="231647"/>
                </a:lnTo>
                <a:lnTo>
                  <a:pt x="235068" y="222503"/>
                </a:lnTo>
                <a:lnTo>
                  <a:pt x="232781" y="210311"/>
                </a:lnTo>
                <a:lnTo>
                  <a:pt x="227265" y="198119"/>
                </a:lnTo>
                <a:lnTo>
                  <a:pt x="220324" y="188975"/>
                </a:lnTo>
                <a:close/>
              </a:path>
              <a:path w="986789" h="1280795">
                <a:moveTo>
                  <a:pt x="130399" y="0"/>
                </a:moveTo>
                <a:lnTo>
                  <a:pt x="0" y="97535"/>
                </a:lnTo>
                <a:lnTo>
                  <a:pt x="36373" y="146303"/>
                </a:lnTo>
                <a:lnTo>
                  <a:pt x="53769" y="164591"/>
                </a:lnTo>
                <a:lnTo>
                  <a:pt x="59865" y="170687"/>
                </a:lnTo>
                <a:lnTo>
                  <a:pt x="65973" y="173735"/>
                </a:lnTo>
                <a:lnTo>
                  <a:pt x="72106" y="173735"/>
                </a:lnTo>
                <a:lnTo>
                  <a:pt x="78260" y="176783"/>
                </a:lnTo>
                <a:lnTo>
                  <a:pt x="108054" y="176783"/>
                </a:lnTo>
                <a:lnTo>
                  <a:pt x="122472" y="170687"/>
                </a:lnTo>
                <a:lnTo>
                  <a:pt x="131346" y="167639"/>
                </a:lnTo>
                <a:lnTo>
                  <a:pt x="142097" y="158495"/>
                </a:lnTo>
                <a:lnTo>
                  <a:pt x="90144" y="158495"/>
                </a:lnTo>
                <a:lnTo>
                  <a:pt x="82939" y="155447"/>
                </a:lnTo>
                <a:lnTo>
                  <a:pt x="77833" y="155447"/>
                </a:lnTo>
                <a:lnTo>
                  <a:pt x="72630" y="152399"/>
                </a:lnTo>
                <a:lnTo>
                  <a:pt x="67214" y="149351"/>
                </a:lnTo>
                <a:lnTo>
                  <a:pt x="58842" y="143255"/>
                </a:lnTo>
                <a:lnTo>
                  <a:pt x="49578" y="131063"/>
                </a:lnTo>
                <a:lnTo>
                  <a:pt x="28468" y="103631"/>
                </a:lnTo>
                <a:lnTo>
                  <a:pt x="128089" y="27431"/>
                </a:lnTo>
                <a:lnTo>
                  <a:pt x="152290" y="27431"/>
                </a:lnTo>
                <a:lnTo>
                  <a:pt x="130399" y="0"/>
                </a:lnTo>
                <a:close/>
              </a:path>
              <a:path w="986789" h="1280795">
                <a:moveTo>
                  <a:pt x="152290" y="27431"/>
                </a:moveTo>
                <a:lnTo>
                  <a:pt x="128089" y="27431"/>
                </a:lnTo>
                <a:lnTo>
                  <a:pt x="154617" y="64007"/>
                </a:lnTo>
                <a:lnTo>
                  <a:pt x="160353" y="73151"/>
                </a:lnTo>
                <a:lnTo>
                  <a:pt x="164291" y="88391"/>
                </a:lnTo>
                <a:lnTo>
                  <a:pt x="163058" y="97535"/>
                </a:lnTo>
                <a:lnTo>
                  <a:pt x="157843" y="112775"/>
                </a:lnTo>
                <a:lnTo>
                  <a:pt x="128527" y="143255"/>
                </a:lnTo>
                <a:lnTo>
                  <a:pt x="106692" y="152399"/>
                </a:lnTo>
                <a:lnTo>
                  <a:pt x="98060" y="155447"/>
                </a:lnTo>
                <a:lnTo>
                  <a:pt x="90144" y="158495"/>
                </a:lnTo>
                <a:lnTo>
                  <a:pt x="142097" y="158495"/>
                </a:lnTo>
                <a:lnTo>
                  <a:pt x="171685" y="131063"/>
                </a:lnTo>
                <a:lnTo>
                  <a:pt x="185419" y="91439"/>
                </a:lnTo>
                <a:lnTo>
                  <a:pt x="183790" y="79247"/>
                </a:lnTo>
                <a:lnTo>
                  <a:pt x="178969" y="67055"/>
                </a:lnTo>
                <a:lnTo>
                  <a:pt x="173091" y="54863"/>
                </a:lnTo>
                <a:lnTo>
                  <a:pt x="164451" y="42671"/>
                </a:lnTo>
                <a:lnTo>
                  <a:pt x="152290" y="27431"/>
                </a:lnTo>
                <a:close/>
              </a:path>
              <a:path w="986789" h="1280795">
                <a:moveTo>
                  <a:pt x="933808" y="1159971"/>
                </a:moveTo>
                <a:lnTo>
                  <a:pt x="886842" y="1179812"/>
                </a:lnTo>
                <a:lnTo>
                  <a:pt x="864434" y="1226028"/>
                </a:lnTo>
                <a:lnTo>
                  <a:pt x="866588" y="1237204"/>
                </a:lnTo>
                <a:lnTo>
                  <a:pt x="888719" y="1269548"/>
                </a:lnTo>
                <a:lnTo>
                  <a:pt x="914254" y="1280382"/>
                </a:lnTo>
                <a:lnTo>
                  <a:pt x="926499" y="1279871"/>
                </a:lnTo>
                <a:lnTo>
                  <a:pt x="939131" y="1276231"/>
                </a:lnTo>
                <a:lnTo>
                  <a:pt x="930435" y="1261274"/>
                </a:lnTo>
                <a:lnTo>
                  <a:pt x="912613" y="1261274"/>
                </a:lnTo>
                <a:lnTo>
                  <a:pt x="905663" y="1259252"/>
                </a:lnTo>
                <a:lnTo>
                  <a:pt x="896881" y="1254163"/>
                </a:lnTo>
                <a:lnTo>
                  <a:pt x="886650" y="1241912"/>
                </a:lnTo>
                <a:lnTo>
                  <a:pt x="883885" y="1230916"/>
                </a:lnTo>
                <a:lnTo>
                  <a:pt x="885106" y="1216213"/>
                </a:lnTo>
                <a:lnTo>
                  <a:pt x="890956" y="1205393"/>
                </a:lnTo>
                <a:lnTo>
                  <a:pt x="900818" y="1195041"/>
                </a:lnTo>
                <a:lnTo>
                  <a:pt x="921553" y="1195041"/>
                </a:lnTo>
                <a:lnTo>
                  <a:pt x="914656" y="1185943"/>
                </a:lnTo>
                <a:lnTo>
                  <a:pt x="918851" y="1183457"/>
                </a:lnTo>
                <a:lnTo>
                  <a:pt x="930277" y="1179629"/>
                </a:lnTo>
                <a:lnTo>
                  <a:pt x="972308" y="1179629"/>
                </a:lnTo>
                <a:lnTo>
                  <a:pt x="969307" y="1175341"/>
                </a:lnTo>
                <a:lnTo>
                  <a:pt x="959569" y="1167748"/>
                </a:lnTo>
                <a:lnTo>
                  <a:pt x="947898" y="1162633"/>
                </a:lnTo>
                <a:lnTo>
                  <a:pt x="933808" y="1159971"/>
                </a:lnTo>
                <a:close/>
              </a:path>
              <a:path w="986789" h="1280795">
                <a:moveTo>
                  <a:pt x="921553" y="1195041"/>
                </a:moveTo>
                <a:lnTo>
                  <a:pt x="900818" y="1195041"/>
                </a:lnTo>
                <a:lnTo>
                  <a:pt x="954219" y="1265489"/>
                </a:lnTo>
                <a:lnTo>
                  <a:pt x="957632" y="1263060"/>
                </a:lnTo>
                <a:lnTo>
                  <a:pt x="968003" y="1254247"/>
                </a:lnTo>
                <a:lnTo>
                  <a:pt x="976568" y="1244200"/>
                </a:lnTo>
                <a:lnTo>
                  <a:pt x="979608" y="1238688"/>
                </a:lnTo>
                <a:lnTo>
                  <a:pt x="954645" y="1238688"/>
                </a:lnTo>
                <a:lnTo>
                  <a:pt x="921553" y="1195041"/>
                </a:lnTo>
                <a:close/>
              </a:path>
              <a:path w="986789" h="1280795">
                <a:moveTo>
                  <a:pt x="928615" y="1258144"/>
                </a:moveTo>
                <a:lnTo>
                  <a:pt x="920020" y="1260847"/>
                </a:lnTo>
                <a:lnTo>
                  <a:pt x="912613" y="1261274"/>
                </a:lnTo>
                <a:lnTo>
                  <a:pt x="930435" y="1261274"/>
                </a:lnTo>
                <a:lnTo>
                  <a:pt x="928615" y="1258144"/>
                </a:lnTo>
                <a:close/>
              </a:path>
              <a:path w="986789" h="1280795">
                <a:moveTo>
                  <a:pt x="972308" y="1179629"/>
                </a:moveTo>
                <a:lnTo>
                  <a:pt x="930277" y="1179629"/>
                </a:lnTo>
                <a:lnTo>
                  <a:pt x="943346" y="1179783"/>
                </a:lnTo>
                <a:lnTo>
                  <a:pt x="954027" y="1184668"/>
                </a:lnTo>
                <a:lnTo>
                  <a:pt x="964148" y="1195153"/>
                </a:lnTo>
                <a:lnTo>
                  <a:pt x="968515" y="1206639"/>
                </a:lnTo>
                <a:lnTo>
                  <a:pt x="967935" y="1219090"/>
                </a:lnTo>
                <a:lnTo>
                  <a:pt x="966472" y="1225436"/>
                </a:lnTo>
                <a:lnTo>
                  <a:pt x="962052" y="1231961"/>
                </a:lnTo>
                <a:lnTo>
                  <a:pt x="954645" y="1238688"/>
                </a:lnTo>
                <a:lnTo>
                  <a:pt x="979608" y="1238688"/>
                </a:lnTo>
                <a:lnTo>
                  <a:pt x="982531" y="1233391"/>
                </a:lnTo>
                <a:lnTo>
                  <a:pt x="985920" y="1221702"/>
                </a:lnTo>
                <a:lnTo>
                  <a:pt x="986364" y="1211165"/>
                </a:lnTo>
                <a:lnTo>
                  <a:pt x="984079" y="1200314"/>
                </a:lnTo>
                <a:lnTo>
                  <a:pt x="978562" y="1188567"/>
                </a:lnTo>
                <a:lnTo>
                  <a:pt x="972308" y="1179629"/>
                </a:lnTo>
                <a:close/>
              </a:path>
              <a:path w="986789" h="1280795">
                <a:moveTo>
                  <a:pt x="867229" y="1044141"/>
                </a:moveTo>
                <a:lnTo>
                  <a:pt x="800017" y="1151702"/>
                </a:lnTo>
                <a:lnTo>
                  <a:pt x="811353" y="1166643"/>
                </a:lnTo>
                <a:lnTo>
                  <a:pt x="885735" y="1144700"/>
                </a:lnTo>
                <a:lnTo>
                  <a:pt x="824404" y="1144700"/>
                </a:lnTo>
                <a:lnTo>
                  <a:pt x="829616" y="1137867"/>
                </a:lnTo>
                <a:lnTo>
                  <a:pt x="834402" y="1131033"/>
                </a:lnTo>
                <a:lnTo>
                  <a:pt x="880061" y="1061048"/>
                </a:lnTo>
                <a:lnTo>
                  <a:pt x="867229" y="1044141"/>
                </a:lnTo>
                <a:close/>
              </a:path>
              <a:path w="986789" h="1280795">
                <a:moveTo>
                  <a:pt x="920447" y="1114315"/>
                </a:moveTo>
                <a:lnTo>
                  <a:pt x="837968" y="1139784"/>
                </a:lnTo>
                <a:lnTo>
                  <a:pt x="830470" y="1142332"/>
                </a:lnTo>
                <a:lnTo>
                  <a:pt x="824404" y="1144700"/>
                </a:lnTo>
                <a:lnTo>
                  <a:pt x="885735" y="1144700"/>
                </a:lnTo>
                <a:lnTo>
                  <a:pt x="932913" y="1130783"/>
                </a:lnTo>
                <a:lnTo>
                  <a:pt x="920447" y="1114315"/>
                </a:lnTo>
                <a:close/>
              </a:path>
              <a:path w="986789" h="1280795">
                <a:moveTo>
                  <a:pt x="828428" y="992943"/>
                </a:moveTo>
                <a:lnTo>
                  <a:pt x="733961" y="1064559"/>
                </a:lnTo>
                <a:lnTo>
                  <a:pt x="746095" y="1080561"/>
                </a:lnTo>
                <a:lnTo>
                  <a:pt x="802303" y="1037938"/>
                </a:lnTo>
                <a:lnTo>
                  <a:pt x="809222" y="1034116"/>
                </a:lnTo>
                <a:lnTo>
                  <a:pt x="820890" y="1029925"/>
                </a:lnTo>
                <a:lnTo>
                  <a:pt x="825319" y="1029711"/>
                </a:lnTo>
                <a:lnTo>
                  <a:pt x="859649" y="1029711"/>
                </a:lnTo>
                <a:lnTo>
                  <a:pt x="854153" y="1022448"/>
                </a:lnTo>
                <a:lnTo>
                  <a:pt x="850495" y="1019839"/>
                </a:lnTo>
                <a:lnTo>
                  <a:pt x="845586" y="1018208"/>
                </a:lnTo>
                <a:lnTo>
                  <a:pt x="825044" y="1018208"/>
                </a:lnTo>
                <a:lnTo>
                  <a:pt x="839339" y="1007351"/>
                </a:lnTo>
                <a:lnTo>
                  <a:pt x="828428" y="992943"/>
                </a:lnTo>
                <a:close/>
              </a:path>
              <a:path w="986789" h="1280795">
                <a:moveTo>
                  <a:pt x="859649" y="1029711"/>
                </a:moveTo>
                <a:lnTo>
                  <a:pt x="825319" y="1029711"/>
                </a:lnTo>
                <a:lnTo>
                  <a:pt x="833762" y="1032092"/>
                </a:lnTo>
                <a:lnTo>
                  <a:pt x="837175" y="1034436"/>
                </a:lnTo>
                <a:lnTo>
                  <a:pt x="839836" y="1037938"/>
                </a:lnTo>
                <a:lnTo>
                  <a:pt x="842814" y="1041842"/>
                </a:lnTo>
                <a:lnTo>
                  <a:pt x="844612" y="1046640"/>
                </a:lnTo>
                <a:lnTo>
                  <a:pt x="845283" y="1052309"/>
                </a:lnTo>
                <a:lnTo>
                  <a:pt x="864303" y="1046558"/>
                </a:lnTo>
                <a:lnTo>
                  <a:pt x="863541" y="1038377"/>
                </a:lnTo>
                <a:lnTo>
                  <a:pt x="861072" y="1031592"/>
                </a:lnTo>
                <a:lnTo>
                  <a:pt x="859649" y="1029711"/>
                </a:lnTo>
                <a:close/>
              </a:path>
              <a:path w="986789" h="1280795">
                <a:moveTo>
                  <a:pt x="751868" y="891966"/>
                </a:moveTo>
                <a:lnTo>
                  <a:pt x="686528" y="941508"/>
                </a:lnTo>
                <a:lnTo>
                  <a:pt x="681788" y="945617"/>
                </a:lnTo>
                <a:lnTo>
                  <a:pt x="679146" y="948653"/>
                </a:lnTo>
                <a:lnTo>
                  <a:pt x="675168" y="953143"/>
                </a:lnTo>
                <a:lnTo>
                  <a:pt x="672464" y="957797"/>
                </a:lnTo>
                <a:lnTo>
                  <a:pt x="671001" y="962582"/>
                </a:lnTo>
                <a:lnTo>
                  <a:pt x="669560" y="967380"/>
                </a:lnTo>
                <a:lnTo>
                  <a:pt x="669596" y="973000"/>
                </a:lnTo>
                <a:lnTo>
                  <a:pt x="693327" y="1009717"/>
                </a:lnTo>
                <a:lnTo>
                  <a:pt x="718483" y="1015328"/>
                </a:lnTo>
                <a:lnTo>
                  <a:pt x="704612" y="1025840"/>
                </a:lnTo>
                <a:lnTo>
                  <a:pt x="715472" y="1040163"/>
                </a:lnTo>
                <a:lnTo>
                  <a:pt x="763505" y="1003742"/>
                </a:lnTo>
                <a:lnTo>
                  <a:pt x="721175" y="1003742"/>
                </a:lnTo>
                <a:lnTo>
                  <a:pt x="715554" y="1003304"/>
                </a:lnTo>
                <a:lnTo>
                  <a:pt x="690326" y="970333"/>
                </a:lnTo>
                <a:lnTo>
                  <a:pt x="692005" y="965679"/>
                </a:lnTo>
                <a:lnTo>
                  <a:pt x="695468" y="961488"/>
                </a:lnTo>
                <a:lnTo>
                  <a:pt x="697860" y="958629"/>
                </a:lnTo>
                <a:lnTo>
                  <a:pt x="703268" y="954036"/>
                </a:lnTo>
                <a:lnTo>
                  <a:pt x="764002" y="907968"/>
                </a:lnTo>
                <a:lnTo>
                  <a:pt x="751868" y="891966"/>
                </a:lnTo>
                <a:close/>
              </a:path>
              <a:path w="986789" h="1280795">
                <a:moveTo>
                  <a:pt x="834524" y="1016815"/>
                </a:moveTo>
                <a:lnTo>
                  <a:pt x="825044" y="1018208"/>
                </a:lnTo>
                <a:lnTo>
                  <a:pt x="845586" y="1018208"/>
                </a:lnTo>
                <a:lnTo>
                  <a:pt x="841504" y="1016852"/>
                </a:lnTo>
                <a:lnTo>
                  <a:pt x="834524" y="1016815"/>
                </a:lnTo>
                <a:close/>
              </a:path>
              <a:path w="986789" h="1280795">
                <a:moveTo>
                  <a:pt x="797792" y="952533"/>
                </a:moveTo>
                <a:lnTo>
                  <a:pt x="739118" y="997028"/>
                </a:lnTo>
                <a:lnTo>
                  <a:pt x="732306" y="1000813"/>
                </a:lnTo>
                <a:lnTo>
                  <a:pt x="721175" y="1003742"/>
                </a:lnTo>
                <a:lnTo>
                  <a:pt x="763505" y="1003742"/>
                </a:lnTo>
                <a:lnTo>
                  <a:pt x="809923" y="968547"/>
                </a:lnTo>
                <a:lnTo>
                  <a:pt x="797792" y="952533"/>
                </a:lnTo>
                <a:close/>
              </a:path>
              <a:path w="986789" h="1280795">
                <a:moveTo>
                  <a:pt x="683331" y="760110"/>
                </a:moveTo>
                <a:lnTo>
                  <a:pt x="643592" y="766843"/>
                </a:lnTo>
                <a:lnTo>
                  <a:pt x="611790" y="788628"/>
                </a:lnTo>
                <a:lnTo>
                  <a:pt x="588247" y="821557"/>
                </a:lnTo>
                <a:lnTo>
                  <a:pt x="583423" y="845031"/>
                </a:lnTo>
                <a:lnTo>
                  <a:pt x="584034" y="860093"/>
                </a:lnTo>
                <a:lnTo>
                  <a:pt x="602456" y="895599"/>
                </a:lnTo>
                <a:lnTo>
                  <a:pt x="647345" y="920508"/>
                </a:lnTo>
                <a:lnTo>
                  <a:pt x="659344" y="920467"/>
                </a:lnTo>
                <a:lnTo>
                  <a:pt x="671818" y="918220"/>
                </a:lnTo>
                <a:lnTo>
                  <a:pt x="684766" y="913769"/>
                </a:lnTo>
                <a:lnTo>
                  <a:pt x="678244" y="898381"/>
                </a:lnTo>
                <a:lnTo>
                  <a:pt x="658104" y="898381"/>
                </a:lnTo>
                <a:lnTo>
                  <a:pt x="645906" y="898063"/>
                </a:lnTo>
                <a:lnTo>
                  <a:pt x="610955" y="875839"/>
                </a:lnTo>
                <a:lnTo>
                  <a:pt x="603112" y="851244"/>
                </a:lnTo>
                <a:lnTo>
                  <a:pt x="603914" y="841638"/>
                </a:lnTo>
                <a:lnTo>
                  <a:pt x="625365" y="806174"/>
                </a:lnTo>
                <a:lnTo>
                  <a:pt x="670324" y="780784"/>
                </a:lnTo>
                <a:lnTo>
                  <a:pt x="682509" y="779975"/>
                </a:lnTo>
                <a:lnTo>
                  <a:pt x="725015" y="779975"/>
                </a:lnTo>
                <a:lnTo>
                  <a:pt x="719847" y="775545"/>
                </a:lnTo>
                <a:lnTo>
                  <a:pt x="708714" y="768628"/>
                </a:lnTo>
                <a:lnTo>
                  <a:pt x="694213" y="761897"/>
                </a:lnTo>
                <a:lnTo>
                  <a:pt x="683331" y="760110"/>
                </a:lnTo>
                <a:close/>
              </a:path>
              <a:path w="986789" h="1280795">
                <a:moveTo>
                  <a:pt x="676049" y="893204"/>
                </a:moveTo>
                <a:lnTo>
                  <a:pt x="668773" y="896126"/>
                </a:lnTo>
                <a:lnTo>
                  <a:pt x="658104" y="898381"/>
                </a:lnTo>
                <a:lnTo>
                  <a:pt x="678244" y="898381"/>
                </a:lnTo>
                <a:lnTo>
                  <a:pt x="676049" y="893204"/>
                </a:lnTo>
                <a:close/>
              </a:path>
              <a:path w="986789" h="1280795">
                <a:moveTo>
                  <a:pt x="725015" y="779975"/>
                </a:moveTo>
                <a:lnTo>
                  <a:pt x="682509" y="779975"/>
                </a:lnTo>
                <a:lnTo>
                  <a:pt x="695292" y="782444"/>
                </a:lnTo>
                <a:lnTo>
                  <a:pt x="704515" y="787033"/>
                </a:lnTo>
                <a:lnTo>
                  <a:pt x="713931" y="795100"/>
                </a:lnTo>
                <a:lnTo>
                  <a:pt x="724331" y="807839"/>
                </a:lnTo>
                <a:lnTo>
                  <a:pt x="728660" y="819106"/>
                </a:lnTo>
                <a:lnTo>
                  <a:pt x="729905" y="833140"/>
                </a:lnTo>
                <a:lnTo>
                  <a:pt x="726533" y="844863"/>
                </a:lnTo>
                <a:lnTo>
                  <a:pt x="719483" y="857189"/>
                </a:lnTo>
                <a:lnTo>
                  <a:pt x="739854" y="866080"/>
                </a:lnTo>
                <a:lnTo>
                  <a:pt x="745710" y="854692"/>
                </a:lnTo>
                <a:lnTo>
                  <a:pt x="749176" y="842604"/>
                </a:lnTo>
                <a:lnTo>
                  <a:pt x="750247" y="829562"/>
                </a:lnTo>
                <a:lnTo>
                  <a:pt x="748889" y="819480"/>
                </a:lnTo>
                <a:lnTo>
                  <a:pt x="745187" y="808787"/>
                </a:lnTo>
                <a:lnTo>
                  <a:pt x="738580" y="796832"/>
                </a:lnTo>
                <a:lnTo>
                  <a:pt x="728506" y="782967"/>
                </a:lnTo>
                <a:lnTo>
                  <a:pt x="725015" y="7799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749300" y="3036888"/>
            <a:ext cx="180975" cy="30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15" dirty="0">
                <a:solidFill>
                  <a:srgbClr val="0070C0"/>
                </a:solidFill>
                <a:latin typeface="Arial"/>
                <a:cs typeface="Arial"/>
              </a:rPr>
              <a:t>4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9300" y="3646488"/>
            <a:ext cx="180975" cy="30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15" dirty="0">
                <a:solidFill>
                  <a:srgbClr val="0070C0"/>
                </a:solidFill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9300" y="4256088"/>
            <a:ext cx="180975" cy="30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15" dirty="0">
                <a:solidFill>
                  <a:srgbClr val="0070C0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8663" y="4954588"/>
            <a:ext cx="180975" cy="30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15" dirty="0">
                <a:solidFill>
                  <a:srgbClr val="0070C0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0063" y="5670550"/>
            <a:ext cx="180975" cy="30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spc="-15" dirty="0">
                <a:latin typeface="Arial"/>
                <a:cs typeface="Arial"/>
              </a:rPr>
              <a:t>0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19263" y="5945188"/>
            <a:ext cx="1628775" cy="30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504190" algn="l"/>
                <a:tab pos="926465" algn="l"/>
                <a:tab pos="1459865" algn="l"/>
              </a:tabLst>
              <a:defRPr/>
            </a:pPr>
            <a:r>
              <a:rPr sz="2200" b="1" spc="-15" dirty="0">
                <a:solidFill>
                  <a:srgbClr val="FF0066"/>
                </a:solidFill>
                <a:latin typeface="Arial"/>
                <a:cs typeface="Arial"/>
              </a:rPr>
              <a:t>1</a:t>
            </a:r>
            <a:r>
              <a:rPr sz="2200" b="1" spc="-15" dirty="0">
                <a:solidFill>
                  <a:srgbClr val="FF0066"/>
                </a:solidFill>
                <a:latin typeface="Times New Roman"/>
                <a:cs typeface="Times New Roman"/>
              </a:rPr>
              <a:t>	</a:t>
            </a:r>
            <a:r>
              <a:rPr sz="2200" b="1" spc="-15" dirty="0">
                <a:solidFill>
                  <a:srgbClr val="FF0066"/>
                </a:solidFill>
                <a:latin typeface="Arial"/>
                <a:cs typeface="Arial"/>
              </a:rPr>
              <a:t>2</a:t>
            </a:r>
            <a:r>
              <a:rPr sz="2200" b="1" spc="-15" dirty="0">
                <a:solidFill>
                  <a:srgbClr val="FF0066"/>
                </a:solidFill>
                <a:latin typeface="Times New Roman"/>
                <a:cs typeface="Times New Roman"/>
              </a:rPr>
              <a:t>	</a:t>
            </a:r>
            <a:r>
              <a:rPr sz="2200" b="1" spc="-15" dirty="0">
                <a:solidFill>
                  <a:srgbClr val="FF0066"/>
                </a:solidFill>
                <a:latin typeface="Arial"/>
                <a:cs typeface="Arial"/>
              </a:rPr>
              <a:t>3</a:t>
            </a:r>
            <a:r>
              <a:rPr sz="2200" b="1" spc="-15" dirty="0">
                <a:solidFill>
                  <a:srgbClr val="FF0066"/>
                </a:solidFill>
                <a:latin typeface="Times New Roman"/>
                <a:cs typeface="Times New Roman"/>
              </a:rPr>
              <a:t>	</a:t>
            </a:r>
            <a:r>
              <a:rPr sz="2200" b="1" spc="-15" dirty="0">
                <a:solidFill>
                  <a:srgbClr val="FF0066"/>
                </a:solidFill>
                <a:latin typeface="Arial"/>
                <a:cs typeface="Arial"/>
              </a:rPr>
              <a:t>4</a:t>
            </a:r>
            <a:endParaRPr sz="2200">
              <a:latin typeface="Arial"/>
              <a:cs typeface="Arial"/>
            </a:endParaRPr>
          </a:p>
        </p:txBody>
      </p:sp>
      <p:sp>
        <p:nvSpPr>
          <p:cNvPr id="37901" name="object 13"/>
          <p:cNvSpPr>
            <a:spLocks/>
          </p:cNvSpPr>
          <p:nvPr/>
        </p:nvSpPr>
        <p:spPr bwMode="auto">
          <a:xfrm>
            <a:off x="990600" y="1892300"/>
            <a:ext cx="0" cy="4051300"/>
          </a:xfrm>
          <a:custGeom>
            <a:avLst/>
            <a:gdLst>
              <a:gd name="T0" fmla="*/ 4051310 h 4051300"/>
              <a:gd name="T1" fmla="*/ 0 h 40513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51300">
                <a:moveTo>
                  <a:pt x="0" y="405131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02" name="object 14"/>
          <p:cNvSpPr>
            <a:spLocks/>
          </p:cNvSpPr>
          <p:nvPr/>
        </p:nvSpPr>
        <p:spPr bwMode="auto">
          <a:xfrm>
            <a:off x="952500" y="1828800"/>
            <a:ext cx="76200" cy="76200"/>
          </a:xfrm>
          <a:custGeom>
            <a:avLst/>
            <a:gdLst>
              <a:gd name="T0" fmla="*/ 38099 w 76200"/>
              <a:gd name="T1" fmla="*/ 0 h 76200"/>
              <a:gd name="T2" fmla="*/ 0 w 76200"/>
              <a:gd name="T3" fmla="*/ 76199 h 76200"/>
              <a:gd name="T4" fmla="*/ 76199 w 76200"/>
              <a:gd name="T5" fmla="*/ 76199 h 76200"/>
              <a:gd name="T6" fmla="*/ 38099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38099" y="0"/>
                </a:moveTo>
                <a:lnTo>
                  <a:pt x="0" y="76199"/>
                </a:lnTo>
                <a:lnTo>
                  <a:pt x="76199" y="76199"/>
                </a:lnTo>
                <a:lnTo>
                  <a:pt x="380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03" name="object 15"/>
          <p:cNvSpPr>
            <a:spLocks/>
          </p:cNvSpPr>
          <p:nvPr/>
        </p:nvSpPr>
        <p:spPr bwMode="auto">
          <a:xfrm>
            <a:off x="838200" y="5791200"/>
            <a:ext cx="3365500" cy="0"/>
          </a:xfrm>
          <a:custGeom>
            <a:avLst/>
            <a:gdLst>
              <a:gd name="T0" fmla="*/ 0 w 3365500"/>
              <a:gd name="T1" fmla="*/ 3365510 w 33655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365500">
                <a:moveTo>
                  <a:pt x="0" y="0"/>
                </a:moveTo>
                <a:lnTo>
                  <a:pt x="336551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04" name="object 16"/>
          <p:cNvSpPr>
            <a:spLocks/>
          </p:cNvSpPr>
          <p:nvPr/>
        </p:nvSpPr>
        <p:spPr bwMode="auto">
          <a:xfrm>
            <a:off x="4191000" y="5753100"/>
            <a:ext cx="76200" cy="76200"/>
          </a:xfrm>
          <a:custGeom>
            <a:avLst/>
            <a:gdLst>
              <a:gd name="T0" fmla="*/ 0 w 76200"/>
              <a:gd name="T1" fmla="*/ 0 h 76200"/>
              <a:gd name="T2" fmla="*/ 0 w 76200"/>
              <a:gd name="T3" fmla="*/ 76199 h 76200"/>
              <a:gd name="T4" fmla="*/ 76199 w 76200"/>
              <a:gd name="T5" fmla="*/ 38099 h 76200"/>
              <a:gd name="T6" fmla="*/ 0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199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05" name="object 17"/>
          <p:cNvSpPr txBox="1">
            <a:spLocks noChangeArrowheads="1"/>
          </p:cNvSpPr>
          <p:nvPr/>
        </p:nvSpPr>
        <p:spPr bwMode="auto">
          <a:xfrm>
            <a:off x="673100" y="1485900"/>
            <a:ext cx="296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70C0"/>
                </a:solidFill>
                <a:latin typeface="Arial" panose="020B0604020202020204" pitchFamily="34" charset="0"/>
              </a:rPr>
              <a:t>X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37907" name="object 19"/>
          <p:cNvSpPr txBox="1">
            <a:spLocks noChangeArrowheads="1"/>
          </p:cNvSpPr>
          <p:nvPr/>
        </p:nvSpPr>
        <p:spPr bwMode="auto">
          <a:xfrm>
            <a:off x="4954588" y="1546225"/>
            <a:ext cx="39290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Axis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–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Price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(.)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  <a:latin typeface="Arial" panose="020B0604020202020204" pitchFamily="34" charset="0"/>
              </a:rPr>
              <a:t>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  <a:latin typeface="Arial" panose="020B0604020202020204" pitchFamily="34" charset="0"/>
              </a:rPr>
              <a:t>Axis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  <a:latin typeface="Arial" panose="020B0604020202020204" pitchFamily="34" charset="0"/>
              </a:rPr>
              <a:t>–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  <a:latin typeface="Arial" panose="020B0604020202020204" pitchFamily="34" charset="0"/>
              </a:rPr>
              <a:t>Quantity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</a:rPr>
              <a:t>DD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</a:rPr>
              <a:t>–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</a:rPr>
              <a:t>Demand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</a:rPr>
              <a:t>Curve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37912" name="object 24"/>
          <p:cNvSpPr>
            <a:spLocks/>
          </p:cNvSpPr>
          <p:nvPr/>
        </p:nvSpPr>
        <p:spPr bwMode="auto">
          <a:xfrm>
            <a:off x="990600" y="3200400"/>
            <a:ext cx="838200" cy="1588"/>
          </a:xfrm>
          <a:custGeom>
            <a:avLst/>
            <a:gdLst>
              <a:gd name="T0" fmla="*/ 0 w 838200"/>
              <a:gd name="T1" fmla="*/ 0 h 1905"/>
              <a:gd name="T2" fmla="*/ 838199 w 838200"/>
              <a:gd name="T3" fmla="*/ 1320 h 19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38200" h="1905">
                <a:moveTo>
                  <a:pt x="0" y="0"/>
                </a:moveTo>
                <a:lnTo>
                  <a:pt x="838199" y="1584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13" name="object 25"/>
          <p:cNvSpPr>
            <a:spLocks/>
          </p:cNvSpPr>
          <p:nvPr/>
        </p:nvSpPr>
        <p:spPr bwMode="auto">
          <a:xfrm>
            <a:off x="1827213" y="3201988"/>
            <a:ext cx="3175" cy="2590800"/>
          </a:xfrm>
          <a:custGeom>
            <a:avLst/>
            <a:gdLst>
              <a:gd name="T0" fmla="*/ 3169 w 3175"/>
              <a:gd name="T1" fmla="*/ 0 h 2590800"/>
              <a:gd name="T2" fmla="*/ 0 w 3175"/>
              <a:gd name="T3" fmla="*/ 2590799 h 25908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175" h="2590800">
                <a:moveTo>
                  <a:pt x="3169" y="0"/>
                </a:moveTo>
                <a:lnTo>
                  <a:pt x="0" y="2590799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14" name="object 26"/>
          <p:cNvSpPr>
            <a:spLocks/>
          </p:cNvSpPr>
          <p:nvPr/>
        </p:nvSpPr>
        <p:spPr bwMode="auto">
          <a:xfrm>
            <a:off x="990600" y="3810000"/>
            <a:ext cx="1295400" cy="1588"/>
          </a:xfrm>
          <a:custGeom>
            <a:avLst/>
            <a:gdLst>
              <a:gd name="T0" fmla="*/ 0 w 1295400"/>
              <a:gd name="T1" fmla="*/ 0 h 1904"/>
              <a:gd name="T2" fmla="*/ 1295399 w 1295400"/>
              <a:gd name="T3" fmla="*/ 1321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95400" h="1904">
                <a:moveTo>
                  <a:pt x="0" y="0"/>
                </a:moveTo>
                <a:lnTo>
                  <a:pt x="1295399" y="1584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15" name="object 27"/>
          <p:cNvSpPr>
            <a:spLocks/>
          </p:cNvSpPr>
          <p:nvPr/>
        </p:nvSpPr>
        <p:spPr bwMode="auto">
          <a:xfrm>
            <a:off x="2284413" y="3811588"/>
            <a:ext cx="3175" cy="1981200"/>
          </a:xfrm>
          <a:custGeom>
            <a:avLst/>
            <a:gdLst>
              <a:gd name="T0" fmla="*/ 3169 w 3175"/>
              <a:gd name="T1" fmla="*/ 0 h 1981200"/>
              <a:gd name="T2" fmla="*/ 0 w 3175"/>
              <a:gd name="T3" fmla="*/ 1981199 h 19812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175" h="1981200">
                <a:moveTo>
                  <a:pt x="3169" y="0"/>
                </a:moveTo>
                <a:lnTo>
                  <a:pt x="0" y="1981199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16" name="object 28"/>
          <p:cNvSpPr>
            <a:spLocks/>
          </p:cNvSpPr>
          <p:nvPr/>
        </p:nvSpPr>
        <p:spPr bwMode="auto">
          <a:xfrm>
            <a:off x="990600" y="4419600"/>
            <a:ext cx="1752600" cy="1588"/>
          </a:xfrm>
          <a:custGeom>
            <a:avLst/>
            <a:gdLst>
              <a:gd name="T0" fmla="*/ 0 w 1752600"/>
              <a:gd name="T1" fmla="*/ 0 h 1904"/>
              <a:gd name="T2" fmla="*/ 1752599 w 1752600"/>
              <a:gd name="T3" fmla="*/ 1321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52600" h="1904">
                <a:moveTo>
                  <a:pt x="0" y="0"/>
                </a:moveTo>
                <a:lnTo>
                  <a:pt x="1752599" y="1584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17" name="object 29"/>
          <p:cNvSpPr>
            <a:spLocks/>
          </p:cNvSpPr>
          <p:nvPr/>
        </p:nvSpPr>
        <p:spPr bwMode="auto">
          <a:xfrm>
            <a:off x="2741613" y="4421188"/>
            <a:ext cx="3175" cy="1371600"/>
          </a:xfrm>
          <a:custGeom>
            <a:avLst/>
            <a:gdLst>
              <a:gd name="T0" fmla="*/ 3169 w 3175"/>
              <a:gd name="T1" fmla="*/ 0 h 1371600"/>
              <a:gd name="T2" fmla="*/ 0 w 3175"/>
              <a:gd name="T3" fmla="*/ 1371599 h 137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175" h="1371600">
                <a:moveTo>
                  <a:pt x="3169" y="0"/>
                </a:moveTo>
                <a:lnTo>
                  <a:pt x="0" y="1371599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18" name="object 30"/>
          <p:cNvSpPr>
            <a:spLocks/>
          </p:cNvSpPr>
          <p:nvPr/>
        </p:nvSpPr>
        <p:spPr bwMode="auto">
          <a:xfrm>
            <a:off x="990600" y="5105400"/>
            <a:ext cx="2286000" cy="1588"/>
          </a:xfrm>
          <a:custGeom>
            <a:avLst/>
            <a:gdLst>
              <a:gd name="T0" fmla="*/ 0 w 2286000"/>
              <a:gd name="T1" fmla="*/ 0 h 1904"/>
              <a:gd name="T2" fmla="*/ 2285999 w 2286000"/>
              <a:gd name="T3" fmla="*/ 1321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86000" h="1904">
                <a:moveTo>
                  <a:pt x="0" y="0"/>
                </a:moveTo>
                <a:lnTo>
                  <a:pt x="2285999" y="1584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19" name="object 31"/>
          <p:cNvSpPr>
            <a:spLocks/>
          </p:cNvSpPr>
          <p:nvPr/>
        </p:nvSpPr>
        <p:spPr bwMode="auto">
          <a:xfrm>
            <a:off x="3275013" y="5106988"/>
            <a:ext cx="3175" cy="685800"/>
          </a:xfrm>
          <a:custGeom>
            <a:avLst/>
            <a:gdLst>
              <a:gd name="T0" fmla="*/ 3169 w 3175"/>
              <a:gd name="T1" fmla="*/ 0 h 685800"/>
              <a:gd name="T2" fmla="*/ 0 w 3175"/>
              <a:gd name="T3" fmla="*/ 685799 h 6858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175" h="685800">
                <a:moveTo>
                  <a:pt x="3169" y="0"/>
                </a:moveTo>
                <a:lnTo>
                  <a:pt x="0" y="685799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" name="object 32"/>
          <p:cNvSpPr txBox="1"/>
          <p:nvPr/>
        </p:nvSpPr>
        <p:spPr>
          <a:xfrm>
            <a:off x="383099" y="3727623"/>
            <a:ext cx="280035" cy="54864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2000" b="1" spc="-5" dirty="0">
                <a:solidFill>
                  <a:srgbClr val="0070C0"/>
                </a:solidFill>
                <a:latin typeface="Calibri"/>
                <a:cs typeface="Calibri"/>
              </a:rPr>
              <a:t>ri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6358" y="3200400"/>
            <a:ext cx="39072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The demand curve slopes downwards from left to right meaning thereby that when price is high demand is low and vice versa.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" name="object 10"/>
          <p:cNvSpPr txBox="1">
            <a:spLocks noChangeArrowheads="1"/>
          </p:cNvSpPr>
          <p:nvPr/>
        </p:nvSpPr>
        <p:spPr bwMode="auto">
          <a:xfrm>
            <a:off x="1955800" y="6454710"/>
            <a:ext cx="2514600" cy="20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15950" indent="-6048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43000"/>
              </a:lnSpc>
            </a:pPr>
            <a:r>
              <a:rPr lang="en-US" altLang="en-US" sz="3600" b="1" baseline="-9000" dirty="0" smtClean="0">
                <a:solidFill>
                  <a:srgbClr val="FF0066"/>
                </a:solidFill>
                <a:latin typeface="Garamond" panose="02020404030301010803" pitchFamily="18" charset="0"/>
              </a:rPr>
              <a:t>Quantity</a:t>
            </a:r>
            <a:endParaRPr lang="en-US" altLang="en-US" sz="3600" baseline="-9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588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bject 2"/>
          <p:cNvSpPr>
            <a:spLocks/>
          </p:cNvSpPr>
          <p:nvPr/>
        </p:nvSpPr>
        <p:spPr bwMode="auto">
          <a:xfrm>
            <a:off x="3276600" y="2911475"/>
            <a:ext cx="2882900" cy="2879725"/>
          </a:xfrm>
          <a:custGeom>
            <a:avLst/>
            <a:gdLst>
              <a:gd name="T0" fmla="*/ 0 w 2882900"/>
              <a:gd name="T1" fmla="*/ 0 h 2879725"/>
              <a:gd name="T2" fmla="*/ 2882889 w 2882900"/>
              <a:gd name="T3" fmla="*/ 2879719 h 28797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82900" h="2879725">
                <a:moveTo>
                  <a:pt x="0" y="0"/>
                </a:moveTo>
                <a:lnTo>
                  <a:pt x="2882889" y="2879719"/>
                </a:lnTo>
              </a:path>
            </a:pathLst>
          </a:custGeom>
          <a:noFill/>
          <a:ln w="50800">
            <a:solidFill>
              <a:srgbClr val="9537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39" name="object 3"/>
          <p:cNvSpPr>
            <a:spLocks/>
          </p:cNvSpPr>
          <p:nvPr/>
        </p:nvSpPr>
        <p:spPr bwMode="auto">
          <a:xfrm>
            <a:off x="4335463" y="3556000"/>
            <a:ext cx="1308100" cy="1363663"/>
          </a:xfrm>
          <a:custGeom>
            <a:avLst/>
            <a:gdLst>
              <a:gd name="T0" fmla="*/ 1236702 w 1307464"/>
              <a:gd name="T1" fmla="*/ 1363408 h 1362710"/>
              <a:gd name="T2" fmla="*/ 1207296 w 1307464"/>
              <a:gd name="T3" fmla="*/ 1296305 h 1362710"/>
              <a:gd name="T4" fmla="*/ 1269708 w 1307464"/>
              <a:gd name="T5" fmla="*/ 1232252 h 1362710"/>
              <a:gd name="T6" fmla="*/ 1267791 w 1307464"/>
              <a:gd name="T7" fmla="*/ 1305455 h 1362710"/>
              <a:gd name="T8" fmla="*/ 1276635 w 1307464"/>
              <a:gd name="T9" fmla="*/ 1271904 h 1362710"/>
              <a:gd name="T10" fmla="*/ 1300621 w 1307464"/>
              <a:gd name="T11" fmla="*/ 1262753 h 1362710"/>
              <a:gd name="T12" fmla="*/ 1168378 w 1307464"/>
              <a:gd name="T13" fmla="*/ 1128548 h 1362710"/>
              <a:gd name="T14" fmla="*/ 1126753 w 1307464"/>
              <a:gd name="T15" fmla="*/ 1213951 h 1362710"/>
              <a:gd name="T16" fmla="*/ 1070332 w 1307464"/>
              <a:gd name="T17" fmla="*/ 1107197 h 1362710"/>
              <a:gd name="T18" fmla="*/ 1093331 w 1307464"/>
              <a:gd name="T19" fmla="*/ 1076695 h 1362710"/>
              <a:gd name="T20" fmla="*/ 1110682 w 1307464"/>
              <a:gd name="T21" fmla="*/ 1110247 h 1362710"/>
              <a:gd name="T22" fmla="*/ 931915 w 1307464"/>
              <a:gd name="T23" fmla="*/ 1070595 h 1362710"/>
              <a:gd name="T24" fmla="*/ 932196 w 1307464"/>
              <a:gd name="T25" fmla="*/ 1040094 h 1362710"/>
              <a:gd name="T26" fmla="*/ 1103577 w 1307464"/>
              <a:gd name="T27" fmla="*/ 1076695 h 1362710"/>
              <a:gd name="T28" fmla="*/ 885596 w 1307464"/>
              <a:gd name="T29" fmla="*/ 793033 h 1362710"/>
              <a:gd name="T30" fmla="*/ 784236 w 1307464"/>
              <a:gd name="T31" fmla="*/ 869287 h 1362710"/>
              <a:gd name="T32" fmla="*/ 826548 w 1307464"/>
              <a:gd name="T33" fmla="*/ 966891 h 1362710"/>
              <a:gd name="T34" fmla="*/ 819233 w 1307464"/>
              <a:gd name="T35" fmla="*/ 918089 h 1362710"/>
              <a:gd name="T36" fmla="*/ 872885 w 1307464"/>
              <a:gd name="T37" fmla="*/ 829635 h 1362710"/>
              <a:gd name="T38" fmla="*/ 882215 w 1307464"/>
              <a:gd name="T39" fmla="*/ 930289 h 1362710"/>
              <a:gd name="T40" fmla="*/ 924842 w 1307464"/>
              <a:gd name="T41" fmla="*/ 850986 h 1362710"/>
              <a:gd name="T42" fmla="*/ 958385 w 1307464"/>
              <a:gd name="T43" fmla="*/ 844885 h 1362710"/>
              <a:gd name="T44" fmla="*/ 676144 w 1307464"/>
              <a:gd name="T45" fmla="*/ 655777 h 1362710"/>
              <a:gd name="T46" fmla="*/ 720476 w 1307464"/>
              <a:gd name="T47" fmla="*/ 780833 h 1362710"/>
              <a:gd name="T48" fmla="*/ 668777 w 1307464"/>
              <a:gd name="T49" fmla="*/ 698479 h 1362710"/>
              <a:gd name="T50" fmla="*/ 735919 w 1307464"/>
              <a:gd name="T51" fmla="*/ 689329 h 1362710"/>
              <a:gd name="T52" fmla="*/ 739043 w 1307464"/>
              <a:gd name="T53" fmla="*/ 762532 h 1362710"/>
              <a:gd name="T54" fmla="*/ 608067 w 1307464"/>
              <a:gd name="T55" fmla="*/ 591725 h 1362710"/>
              <a:gd name="T56" fmla="*/ 546039 w 1307464"/>
              <a:gd name="T57" fmla="*/ 683228 h 1362710"/>
              <a:gd name="T58" fmla="*/ 650881 w 1307464"/>
              <a:gd name="T59" fmla="*/ 610025 h 1362710"/>
              <a:gd name="T60" fmla="*/ 785729 w 1307464"/>
              <a:gd name="T61" fmla="*/ 664928 h 1362710"/>
              <a:gd name="T62" fmla="*/ 626078 w 1307464"/>
              <a:gd name="T63" fmla="*/ 573424 h 1362710"/>
              <a:gd name="T64" fmla="*/ 405992 w 1307464"/>
              <a:gd name="T65" fmla="*/ 488020 h 1362710"/>
              <a:gd name="T66" fmla="*/ 449890 w 1307464"/>
              <a:gd name="T67" fmla="*/ 564273 h 1362710"/>
              <a:gd name="T68" fmla="*/ 475706 w 1307464"/>
              <a:gd name="T69" fmla="*/ 585624 h 1362710"/>
              <a:gd name="T70" fmla="*/ 429733 w 1307464"/>
              <a:gd name="T71" fmla="*/ 515471 h 1362710"/>
              <a:gd name="T72" fmla="*/ 430799 w 1307464"/>
              <a:gd name="T73" fmla="*/ 475820 h 1362710"/>
              <a:gd name="T74" fmla="*/ 478220 w 1307464"/>
              <a:gd name="T75" fmla="*/ 533772 h 1362710"/>
              <a:gd name="T76" fmla="*/ 498790 w 1307464"/>
              <a:gd name="T77" fmla="*/ 512421 h 1362710"/>
              <a:gd name="T78" fmla="*/ 504994 w 1307464"/>
              <a:gd name="T79" fmla="*/ 484970 h 1362710"/>
              <a:gd name="T80" fmla="*/ 533360 w 1307464"/>
              <a:gd name="T81" fmla="*/ 478870 h 1362710"/>
              <a:gd name="T82" fmla="*/ 392346 w 1307464"/>
              <a:gd name="T83" fmla="*/ 417867 h 1362710"/>
              <a:gd name="T84" fmla="*/ 477023 w 1307464"/>
              <a:gd name="T85" fmla="*/ 442268 h 1362710"/>
              <a:gd name="T86" fmla="*/ 490758 w 1307464"/>
              <a:gd name="T87" fmla="*/ 445318 h 1362710"/>
              <a:gd name="T88" fmla="*/ 343585 w 1307464"/>
              <a:gd name="T89" fmla="*/ 353814 h 1362710"/>
              <a:gd name="T90" fmla="*/ 423603 w 1307464"/>
              <a:gd name="T91" fmla="*/ 366015 h 1362710"/>
              <a:gd name="T92" fmla="*/ 226850 w 1307464"/>
              <a:gd name="T93" fmla="*/ 356864 h 1362710"/>
              <a:gd name="T94" fmla="*/ 344546 w 1307464"/>
              <a:gd name="T95" fmla="*/ 301962 h 1362710"/>
              <a:gd name="T96" fmla="*/ 144737 w 1307464"/>
              <a:gd name="T97" fmla="*/ 259260 h 1362710"/>
              <a:gd name="T98" fmla="*/ 191873 w 1307464"/>
              <a:gd name="T99" fmla="*/ 286711 h 1362710"/>
              <a:gd name="T100" fmla="*/ 202821 w 1307464"/>
              <a:gd name="T101" fmla="*/ 222659 h 1362710"/>
              <a:gd name="T102" fmla="*/ 187116 w 1307464"/>
              <a:gd name="T103" fmla="*/ 237909 h 1362710"/>
              <a:gd name="T104" fmla="*/ 206785 w 1307464"/>
              <a:gd name="T105" fmla="*/ 286711 h 1362710"/>
              <a:gd name="T106" fmla="*/ 246459 w 1307464"/>
              <a:gd name="T107" fmla="*/ 253160 h 1362710"/>
              <a:gd name="T108" fmla="*/ 0 w 1307464"/>
              <a:gd name="T109" fmla="*/ 128105 h 1362710"/>
              <a:gd name="T110" fmla="*/ 151614 w 1307464"/>
              <a:gd name="T111" fmla="*/ 189107 h 1362710"/>
              <a:gd name="T112" fmla="*/ 133780 w 1307464"/>
              <a:gd name="T113" fmla="*/ 45751 h 1362710"/>
              <a:gd name="T114" fmla="*/ 171014 w 1307464"/>
              <a:gd name="T115" fmla="*/ 94553 h 1362710"/>
              <a:gd name="T116" fmla="*/ 118929 w 1307464"/>
              <a:gd name="T117" fmla="*/ 164706 h 1362710"/>
              <a:gd name="T118" fmla="*/ 177113 w 1307464"/>
              <a:gd name="T119" fmla="*/ 45751 h 13627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307464" h="1362710">
                <a:moveTo>
                  <a:pt x="1256929" y="1228343"/>
                </a:moveTo>
                <a:lnTo>
                  <a:pt x="1233589" y="1228343"/>
                </a:lnTo>
                <a:lnTo>
                  <a:pt x="1223526" y="1231391"/>
                </a:lnTo>
                <a:lnTo>
                  <a:pt x="1188183" y="1258823"/>
                </a:lnTo>
                <a:lnTo>
                  <a:pt x="1172690" y="1295399"/>
                </a:lnTo>
                <a:lnTo>
                  <a:pt x="1172544" y="1304543"/>
                </a:lnTo>
                <a:lnTo>
                  <a:pt x="1174832" y="1316735"/>
                </a:lnTo>
                <a:lnTo>
                  <a:pt x="1198989" y="1350263"/>
                </a:lnTo>
                <a:lnTo>
                  <a:pt x="1236101" y="1362455"/>
                </a:lnTo>
                <a:lnTo>
                  <a:pt x="1248345" y="1362455"/>
                </a:lnTo>
                <a:lnTo>
                  <a:pt x="1260835" y="1356359"/>
                </a:lnTo>
                <a:lnTo>
                  <a:pt x="1242872" y="1331975"/>
                </a:lnTo>
                <a:lnTo>
                  <a:pt x="1219657" y="1331975"/>
                </a:lnTo>
                <a:lnTo>
                  <a:pt x="1215389" y="1328927"/>
                </a:lnTo>
                <a:lnTo>
                  <a:pt x="1205910" y="1319783"/>
                </a:lnTo>
                <a:lnTo>
                  <a:pt x="1203258" y="1313687"/>
                </a:lnTo>
                <a:lnTo>
                  <a:pt x="1203602" y="1304543"/>
                </a:lnTo>
                <a:lnTo>
                  <a:pt x="1206709" y="1295399"/>
                </a:lnTo>
                <a:lnTo>
                  <a:pt x="1214902" y="1283207"/>
                </a:lnTo>
                <a:lnTo>
                  <a:pt x="1245821" y="1283207"/>
                </a:lnTo>
                <a:lnTo>
                  <a:pt x="1230569" y="1267967"/>
                </a:lnTo>
                <a:lnTo>
                  <a:pt x="1237305" y="1261871"/>
                </a:lnTo>
                <a:lnTo>
                  <a:pt x="1244406" y="1258823"/>
                </a:lnTo>
                <a:lnTo>
                  <a:pt x="1297947" y="1258823"/>
                </a:lnTo>
                <a:lnTo>
                  <a:pt x="1291821" y="1249679"/>
                </a:lnTo>
                <a:lnTo>
                  <a:pt x="1280029" y="1237487"/>
                </a:lnTo>
                <a:lnTo>
                  <a:pt x="1269091" y="1231391"/>
                </a:lnTo>
                <a:lnTo>
                  <a:pt x="1256929" y="1228343"/>
                </a:lnTo>
                <a:close/>
              </a:path>
              <a:path w="1307464" h="1362710">
                <a:moveTo>
                  <a:pt x="1245821" y="1283207"/>
                </a:moveTo>
                <a:lnTo>
                  <a:pt x="1214902" y="1283207"/>
                </a:lnTo>
                <a:lnTo>
                  <a:pt x="1281230" y="1341119"/>
                </a:lnTo>
                <a:lnTo>
                  <a:pt x="1290056" y="1328927"/>
                </a:lnTo>
                <a:lnTo>
                  <a:pt x="1297069" y="1319783"/>
                </a:lnTo>
                <a:lnTo>
                  <a:pt x="1302269" y="1307591"/>
                </a:lnTo>
                <a:lnTo>
                  <a:pt x="1303116" y="1304543"/>
                </a:lnTo>
                <a:lnTo>
                  <a:pt x="1267175" y="1304543"/>
                </a:lnTo>
                <a:lnTo>
                  <a:pt x="1245821" y="1283207"/>
                </a:lnTo>
                <a:close/>
              </a:path>
              <a:path w="1307464" h="1362710">
                <a:moveTo>
                  <a:pt x="1240627" y="1328927"/>
                </a:moveTo>
                <a:lnTo>
                  <a:pt x="1234531" y="1331975"/>
                </a:lnTo>
                <a:lnTo>
                  <a:pt x="1242872" y="1331975"/>
                </a:lnTo>
                <a:lnTo>
                  <a:pt x="1240627" y="1328927"/>
                </a:lnTo>
                <a:close/>
              </a:path>
              <a:path w="1307464" h="1362710">
                <a:moveTo>
                  <a:pt x="1297947" y="1258823"/>
                </a:moveTo>
                <a:lnTo>
                  <a:pt x="1265681" y="1258823"/>
                </a:lnTo>
                <a:lnTo>
                  <a:pt x="1271046" y="1264919"/>
                </a:lnTo>
                <a:lnTo>
                  <a:pt x="1276014" y="1271015"/>
                </a:lnTo>
                <a:lnTo>
                  <a:pt x="1278392" y="1277111"/>
                </a:lnTo>
                <a:lnTo>
                  <a:pt x="1277843" y="1292351"/>
                </a:lnTo>
                <a:lnTo>
                  <a:pt x="1274216" y="1298447"/>
                </a:lnTo>
                <a:lnTo>
                  <a:pt x="1267175" y="1304543"/>
                </a:lnTo>
                <a:lnTo>
                  <a:pt x="1303116" y="1304543"/>
                </a:lnTo>
                <a:lnTo>
                  <a:pt x="1305658" y="1295399"/>
                </a:lnTo>
                <a:lnTo>
                  <a:pt x="1307234" y="1283207"/>
                </a:lnTo>
                <a:lnTo>
                  <a:pt x="1304979" y="1271015"/>
                </a:lnTo>
                <a:lnTo>
                  <a:pt x="1299989" y="1261871"/>
                </a:lnTo>
                <a:lnTo>
                  <a:pt x="1297947" y="1258823"/>
                </a:lnTo>
                <a:close/>
              </a:path>
              <a:path w="1307464" h="1362710">
                <a:moveTo>
                  <a:pt x="1142116" y="1100327"/>
                </a:moveTo>
                <a:lnTo>
                  <a:pt x="1140817" y="1103322"/>
                </a:lnTo>
                <a:lnTo>
                  <a:pt x="1085301" y="1231391"/>
                </a:lnTo>
                <a:lnTo>
                  <a:pt x="1107338" y="1252727"/>
                </a:lnTo>
                <a:lnTo>
                  <a:pt x="1201841" y="1213103"/>
                </a:lnTo>
                <a:lnTo>
                  <a:pt x="1126205" y="1213103"/>
                </a:lnTo>
                <a:lnTo>
                  <a:pt x="1137208" y="1191767"/>
                </a:lnTo>
                <a:lnTo>
                  <a:pt x="1167810" y="1127759"/>
                </a:lnTo>
                <a:lnTo>
                  <a:pt x="1142116" y="1100327"/>
                </a:lnTo>
                <a:close/>
              </a:path>
              <a:path w="1307464" h="1362710">
                <a:moveTo>
                  <a:pt x="1213012" y="1173479"/>
                </a:moveTo>
                <a:lnTo>
                  <a:pt x="1147389" y="1200911"/>
                </a:lnTo>
                <a:lnTo>
                  <a:pt x="1143792" y="1203959"/>
                </a:lnTo>
                <a:lnTo>
                  <a:pt x="1140256" y="1203959"/>
                </a:lnTo>
                <a:lnTo>
                  <a:pt x="1136812" y="1207007"/>
                </a:lnTo>
                <a:lnTo>
                  <a:pt x="1135136" y="1207007"/>
                </a:lnTo>
                <a:lnTo>
                  <a:pt x="1131630" y="1210055"/>
                </a:lnTo>
                <a:lnTo>
                  <a:pt x="1126205" y="1213103"/>
                </a:lnTo>
                <a:lnTo>
                  <a:pt x="1201841" y="1213103"/>
                </a:lnTo>
                <a:lnTo>
                  <a:pt x="1238189" y="1197863"/>
                </a:lnTo>
                <a:lnTo>
                  <a:pt x="1213012" y="1173479"/>
                </a:lnTo>
                <a:close/>
              </a:path>
              <a:path w="1307464" h="1362710">
                <a:moveTo>
                  <a:pt x="1083442" y="1039367"/>
                </a:moveTo>
                <a:lnTo>
                  <a:pt x="989350" y="1133855"/>
                </a:lnTo>
                <a:lnTo>
                  <a:pt x="1013825" y="1158239"/>
                </a:lnTo>
                <a:lnTo>
                  <a:pt x="1049366" y="1124711"/>
                </a:lnTo>
                <a:lnTo>
                  <a:pt x="1060771" y="1112519"/>
                </a:lnTo>
                <a:lnTo>
                  <a:pt x="1069812" y="1106423"/>
                </a:lnTo>
                <a:lnTo>
                  <a:pt x="1076492" y="1100327"/>
                </a:lnTo>
                <a:lnTo>
                  <a:pt x="1082893" y="1097279"/>
                </a:lnTo>
                <a:lnTo>
                  <a:pt x="1088227" y="1094231"/>
                </a:lnTo>
                <a:lnTo>
                  <a:pt x="1137523" y="1094231"/>
                </a:lnTo>
                <a:lnTo>
                  <a:pt x="1134983" y="1088135"/>
                </a:lnTo>
                <a:lnTo>
                  <a:pt x="1129405" y="1082039"/>
                </a:lnTo>
                <a:lnTo>
                  <a:pt x="1125443" y="1078991"/>
                </a:lnTo>
                <a:lnTo>
                  <a:pt x="1120932" y="1075943"/>
                </a:lnTo>
                <a:lnTo>
                  <a:pt x="1092799" y="1075943"/>
                </a:lnTo>
                <a:lnTo>
                  <a:pt x="1106180" y="1063751"/>
                </a:lnTo>
                <a:lnTo>
                  <a:pt x="1083442" y="1039367"/>
                </a:lnTo>
                <a:close/>
              </a:path>
              <a:path w="1307464" h="1362710">
                <a:moveTo>
                  <a:pt x="1137523" y="1094231"/>
                </a:moveTo>
                <a:lnTo>
                  <a:pt x="1088227" y="1094231"/>
                </a:lnTo>
                <a:lnTo>
                  <a:pt x="1096822" y="1097279"/>
                </a:lnTo>
                <a:lnTo>
                  <a:pt x="1100693" y="1097279"/>
                </a:lnTo>
                <a:lnTo>
                  <a:pt x="1104107" y="1103375"/>
                </a:lnTo>
                <a:lnTo>
                  <a:pt x="1107673" y="1106423"/>
                </a:lnTo>
                <a:lnTo>
                  <a:pt x="1110142" y="1109471"/>
                </a:lnTo>
                <a:lnTo>
                  <a:pt x="1111514" y="1118615"/>
                </a:lnTo>
                <a:lnTo>
                  <a:pt x="1140782" y="1103403"/>
                </a:lnTo>
                <a:lnTo>
                  <a:pt x="1138793" y="1097279"/>
                </a:lnTo>
                <a:lnTo>
                  <a:pt x="1137523" y="1094231"/>
                </a:lnTo>
                <a:close/>
              </a:path>
              <a:path w="1307464" h="1362710">
                <a:moveTo>
                  <a:pt x="974994" y="929639"/>
                </a:moveTo>
                <a:lnTo>
                  <a:pt x="911870" y="993647"/>
                </a:lnTo>
                <a:lnTo>
                  <a:pt x="894801" y="1027175"/>
                </a:lnTo>
                <a:lnTo>
                  <a:pt x="896965" y="1036319"/>
                </a:lnTo>
                <a:lnTo>
                  <a:pt x="931462" y="1069847"/>
                </a:lnTo>
                <a:lnTo>
                  <a:pt x="943932" y="1072895"/>
                </a:lnTo>
                <a:lnTo>
                  <a:pt x="956401" y="1072895"/>
                </a:lnTo>
                <a:lnTo>
                  <a:pt x="942319" y="1085087"/>
                </a:lnTo>
                <a:lnTo>
                  <a:pt x="965057" y="1109471"/>
                </a:lnTo>
                <a:lnTo>
                  <a:pt x="1019691" y="1054607"/>
                </a:lnTo>
                <a:lnTo>
                  <a:pt x="946647" y="1054607"/>
                </a:lnTo>
                <a:lnTo>
                  <a:pt x="941710" y="1051559"/>
                </a:lnTo>
                <a:lnTo>
                  <a:pt x="933876" y="1042415"/>
                </a:lnTo>
                <a:lnTo>
                  <a:pt x="931743" y="1039367"/>
                </a:lnTo>
                <a:lnTo>
                  <a:pt x="930462" y="1030223"/>
                </a:lnTo>
                <a:lnTo>
                  <a:pt x="931194" y="1027175"/>
                </a:lnTo>
                <a:lnTo>
                  <a:pt x="935970" y="1018031"/>
                </a:lnTo>
                <a:lnTo>
                  <a:pt x="943801" y="1008887"/>
                </a:lnTo>
                <a:lnTo>
                  <a:pt x="999469" y="954023"/>
                </a:lnTo>
                <a:lnTo>
                  <a:pt x="974994" y="929639"/>
                </a:lnTo>
                <a:close/>
              </a:path>
              <a:path w="1307464" h="1362710">
                <a:moveTo>
                  <a:pt x="1140817" y="1103322"/>
                </a:moveTo>
                <a:close/>
              </a:path>
              <a:path w="1307464" h="1362710">
                <a:moveTo>
                  <a:pt x="1110691" y="1072895"/>
                </a:moveTo>
                <a:lnTo>
                  <a:pt x="1103040" y="1075943"/>
                </a:lnTo>
                <a:lnTo>
                  <a:pt x="1120932" y="1075943"/>
                </a:lnTo>
                <a:lnTo>
                  <a:pt x="1110691" y="1072895"/>
                </a:lnTo>
                <a:close/>
              </a:path>
              <a:path w="1307464" h="1362710">
                <a:moveTo>
                  <a:pt x="1034674" y="990599"/>
                </a:moveTo>
                <a:lnTo>
                  <a:pt x="984426" y="1039367"/>
                </a:lnTo>
                <a:lnTo>
                  <a:pt x="967770" y="1054607"/>
                </a:lnTo>
                <a:lnTo>
                  <a:pt x="1019691" y="1054607"/>
                </a:lnTo>
                <a:lnTo>
                  <a:pt x="1059149" y="1014983"/>
                </a:lnTo>
                <a:lnTo>
                  <a:pt x="1034674" y="990599"/>
                </a:lnTo>
                <a:close/>
              </a:path>
              <a:path w="1307464" h="1362710">
                <a:moveTo>
                  <a:pt x="885165" y="792479"/>
                </a:moveTo>
                <a:lnTo>
                  <a:pt x="870229" y="792479"/>
                </a:lnTo>
                <a:lnTo>
                  <a:pt x="849732" y="798575"/>
                </a:lnTo>
                <a:lnTo>
                  <a:pt x="838994" y="804671"/>
                </a:lnTo>
                <a:lnTo>
                  <a:pt x="827712" y="810767"/>
                </a:lnTo>
                <a:lnTo>
                  <a:pt x="815722" y="822959"/>
                </a:lnTo>
                <a:lnTo>
                  <a:pt x="802862" y="835151"/>
                </a:lnTo>
                <a:lnTo>
                  <a:pt x="794849" y="844295"/>
                </a:lnTo>
                <a:lnTo>
                  <a:pt x="788514" y="856487"/>
                </a:lnTo>
                <a:lnTo>
                  <a:pt x="783855" y="868679"/>
                </a:lnTo>
                <a:lnTo>
                  <a:pt x="780868" y="880871"/>
                </a:lnTo>
                <a:lnTo>
                  <a:pt x="779552" y="893063"/>
                </a:lnTo>
                <a:lnTo>
                  <a:pt x="780578" y="905255"/>
                </a:lnTo>
                <a:lnTo>
                  <a:pt x="783598" y="917447"/>
                </a:lnTo>
                <a:lnTo>
                  <a:pt x="788664" y="929639"/>
                </a:lnTo>
                <a:lnTo>
                  <a:pt x="795831" y="938783"/>
                </a:lnTo>
                <a:lnTo>
                  <a:pt x="805150" y="950975"/>
                </a:lnTo>
                <a:lnTo>
                  <a:pt x="815362" y="960119"/>
                </a:lnTo>
                <a:lnTo>
                  <a:pt x="826146" y="966215"/>
                </a:lnTo>
                <a:lnTo>
                  <a:pt x="837693" y="969263"/>
                </a:lnTo>
                <a:lnTo>
                  <a:pt x="850196" y="972311"/>
                </a:lnTo>
                <a:lnTo>
                  <a:pt x="873705" y="972311"/>
                </a:lnTo>
                <a:lnTo>
                  <a:pt x="886031" y="969263"/>
                </a:lnTo>
                <a:lnTo>
                  <a:pt x="898733" y="960119"/>
                </a:lnTo>
                <a:lnTo>
                  <a:pt x="885175" y="935735"/>
                </a:lnTo>
                <a:lnTo>
                  <a:pt x="841295" y="935735"/>
                </a:lnTo>
                <a:lnTo>
                  <a:pt x="831243" y="929639"/>
                </a:lnTo>
                <a:lnTo>
                  <a:pt x="818835" y="917447"/>
                </a:lnTo>
                <a:lnTo>
                  <a:pt x="814394" y="905255"/>
                </a:lnTo>
                <a:lnTo>
                  <a:pt x="813751" y="893063"/>
                </a:lnTo>
                <a:lnTo>
                  <a:pt x="815497" y="883919"/>
                </a:lnTo>
                <a:lnTo>
                  <a:pt x="819544" y="877823"/>
                </a:lnTo>
                <a:lnTo>
                  <a:pt x="826372" y="865631"/>
                </a:lnTo>
                <a:lnTo>
                  <a:pt x="836460" y="853439"/>
                </a:lnTo>
                <a:lnTo>
                  <a:pt x="850290" y="841247"/>
                </a:lnTo>
                <a:lnTo>
                  <a:pt x="861610" y="832103"/>
                </a:lnTo>
                <a:lnTo>
                  <a:pt x="872461" y="829055"/>
                </a:lnTo>
                <a:lnTo>
                  <a:pt x="882884" y="826007"/>
                </a:lnTo>
                <a:lnTo>
                  <a:pt x="945217" y="826007"/>
                </a:lnTo>
                <a:lnTo>
                  <a:pt x="943021" y="822959"/>
                </a:lnTo>
                <a:lnTo>
                  <a:pt x="931248" y="810767"/>
                </a:lnTo>
                <a:lnTo>
                  <a:pt x="921300" y="804671"/>
                </a:lnTo>
                <a:lnTo>
                  <a:pt x="910462" y="798575"/>
                </a:lnTo>
                <a:lnTo>
                  <a:pt x="898497" y="795527"/>
                </a:lnTo>
                <a:lnTo>
                  <a:pt x="885165" y="792479"/>
                </a:lnTo>
                <a:close/>
              </a:path>
              <a:path w="1307464" h="1362710">
                <a:moveTo>
                  <a:pt x="881786" y="929639"/>
                </a:moveTo>
                <a:lnTo>
                  <a:pt x="878169" y="929639"/>
                </a:lnTo>
                <a:lnTo>
                  <a:pt x="867678" y="935735"/>
                </a:lnTo>
                <a:lnTo>
                  <a:pt x="885175" y="935735"/>
                </a:lnTo>
                <a:lnTo>
                  <a:pt x="881786" y="929639"/>
                </a:lnTo>
                <a:close/>
              </a:path>
              <a:path w="1307464" h="1362710">
                <a:moveTo>
                  <a:pt x="945217" y="826007"/>
                </a:moveTo>
                <a:lnTo>
                  <a:pt x="895047" y="826007"/>
                </a:lnTo>
                <a:lnTo>
                  <a:pt x="906435" y="832103"/>
                </a:lnTo>
                <a:lnTo>
                  <a:pt x="917342" y="841247"/>
                </a:lnTo>
                <a:lnTo>
                  <a:pt x="924392" y="850391"/>
                </a:lnTo>
                <a:lnTo>
                  <a:pt x="927667" y="862583"/>
                </a:lnTo>
                <a:lnTo>
                  <a:pt x="926457" y="874775"/>
                </a:lnTo>
                <a:lnTo>
                  <a:pt x="921075" y="886967"/>
                </a:lnTo>
                <a:lnTo>
                  <a:pt x="954995" y="902207"/>
                </a:lnTo>
                <a:lnTo>
                  <a:pt x="959938" y="893063"/>
                </a:lnTo>
                <a:lnTo>
                  <a:pt x="962767" y="880871"/>
                </a:lnTo>
                <a:lnTo>
                  <a:pt x="963448" y="865631"/>
                </a:lnTo>
                <a:lnTo>
                  <a:pt x="961693" y="856487"/>
                </a:lnTo>
                <a:lnTo>
                  <a:pt x="957919" y="844295"/>
                </a:lnTo>
                <a:lnTo>
                  <a:pt x="951804" y="835151"/>
                </a:lnTo>
                <a:lnTo>
                  <a:pt x="945217" y="826007"/>
                </a:lnTo>
                <a:close/>
              </a:path>
              <a:path w="1307464" h="1362710">
                <a:moveTo>
                  <a:pt x="720126" y="780287"/>
                </a:moveTo>
                <a:lnTo>
                  <a:pt x="671017" y="780287"/>
                </a:lnTo>
                <a:lnTo>
                  <a:pt x="657179" y="795527"/>
                </a:lnTo>
                <a:lnTo>
                  <a:pt x="679917" y="819911"/>
                </a:lnTo>
                <a:lnTo>
                  <a:pt x="720126" y="780287"/>
                </a:lnTo>
                <a:close/>
              </a:path>
              <a:path w="1307464" h="1362710">
                <a:moveTo>
                  <a:pt x="691672" y="655319"/>
                </a:moveTo>
                <a:lnTo>
                  <a:pt x="675815" y="655319"/>
                </a:lnTo>
                <a:lnTo>
                  <a:pt x="665821" y="661415"/>
                </a:lnTo>
                <a:lnTo>
                  <a:pt x="655182" y="664463"/>
                </a:lnTo>
                <a:lnTo>
                  <a:pt x="623005" y="697991"/>
                </a:lnTo>
                <a:lnTo>
                  <a:pt x="611745" y="734567"/>
                </a:lnTo>
                <a:lnTo>
                  <a:pt x="613585" y="746759"/>
                </a:lnTo>
                <a:lnTo>
                  <a:pt x="637854" y="777239"/>
                </a:lnTo>
                <a:lnTo>
                  <a:pt x="658003" y="783335"/>
                </a:lnTo>
                <a:lnTo>
                  <a:pt x="671017" y="780287"/>
                </a:lnTo>
                <a:lnTo>
                  <a:pt x="720126" y="780287"/>
                </a:lnTo>
                <a:lnTo>
                  <a:pt x="738684" y="761999"/>
                </a:lnTo>
                <a:lnTo>
                  <a:pt x="670749" y="761999"/>
                </a:lnTo>
                <a:lnTo>
                  <a:pt x="660100" y="758951"/>
                </a:lnTo>
                <a:lnTo>
                  <a:pt x="648552" y="749807"/>
                </a:lnTo>
                <a:lnTo>
                  <a:pt x="645473" y="740663"/>
                </a:lnTo>
                <a:lnTo>
                  <a:pt x="647354" y="725423"/>
                </a:lnTo>
                <a:lnTo>
                  <a:pt x="653438" y="716279"/>
                </a:lnTo>
                <a:lnTo>
                  <a:pt x="663671" y="704087"/>
                </a:lnTo>
                <a:lnTo>
                  <a:pt x="668452" y="697991"/>
                </a:lnTo>
                <a:lnTo>
                  <a:pt x="679709" y="691895"/>
                </a:lnTo>
                <a:lnTo>
                  <a:pt x="690585" y="688847"/>
                </a:lnTo>
                <a:lnTo>
                  <a:pt x="735561" y="688847"/>
                </a:lnTo>
                <a:lnTo>
                  <a:pt x="731863" y="679703"/>
                </a:lnTo>
                <a:lnTo>
                  <a:pt x="723770" y="670559"/>
                </a:lnTo>
                <a:lnTo>
                  <a:pt x="714916" y="664463"/>
                </a:lnTo>
                <a:lnTo>
                  <a:pt x="704461" y="658367"/>
                </a:lnTo>
                <a:lnTo>
                  <a:pt x="691672" y="655319"/>
                </a:lnTo>
                <a:close/>
              </a:path>
              <a:path w="1307464" h="1362710">
                <a:moveTo>
                  <a:pt x="735561" y="688847"/>
                </a:moveTo>
                <a:lnTo>
                  <a:pt x="699211" y="688847"/>
                </a:lnTo>
                <a:lnTo>
                  <a:pt x="706434" y="691895"/>
                </a:lnTo>
                <a:lnTo>
                  <a:pt x="713482" y="697991"/>
                </a:lnTo>
                <a:lnTo>
                  <a:pt x="718777" y="707135"/>
                </a:lnTo>
                <a:lnTo>
                  <a:pt x="719169" y="722375"/>
                </a:lnTo>
                <a:lnTo>
                  <a:pt x="715414" y="731519"/>
                </a:lnTo>
                <a:lnTo>
                  <a:pt x="694201" y="755903"/>
                </a:lnTo>
                <a:lnTo>
                  <a:pt x="683230" y="761999"/>
                </a:lnTo>
                <a:lnTo>
                  <a:pt x="738684" y="761999"/>
                </a:lnTo>
                <a:lnTo>
                  <a:pt x="797451" y="704087"/>
                </a:lnTo>
                <a:lnTo>
                  <a:pt x="738707" y="704087"/>
                </a:lnTo>
                <a:lnTo>
                  <a:pt x="736793" y="691895"/>
                </a:lnTo>
                <a:lnTo>
                  <a:pt x="735561" y="688847"/>
                </a:lnTo>
                <a:close/>
              </a:path>
              <a:path w="1307464" h="1362710">
                <a:moveTo>
                  <a:pt x="635375" y="582167"/>
                </a:moveTo>
                <a:lnTo>
                  <a:pt x="587075" y="582167"/>
                </a:lnTo>
                <a:lnTo>
                  <a:pt x="598566" y="585215"/>
                </a:lnTo>
                <a:lnTo>
                  <a:pt x="603534" y="585215"/>
                </a:lnTo>
                <a:lnTo>
                  <a:pt x="607771" y="591311"/>
                </a:lnTo>
                <a:lnTo>
                  <a:pt x="611093" y="594359"/>
                </a:lnTo>
                <a:lnTo>
                  <a:pt x="613105" y="597407"/>
                </a:lnTo>
                <a:lnTo>
                  <a:pt x="613806" y="600455"/>
                </a:lnTo>
                <a:lnTo>
                  <a:pt x="614476" y="606551"/>
                </a:lnTo>
                <a:lnTo>
                  <a:pt x="613867" y="609599"/>
                </a:lnTo>
                <a:lnTo>
                  <a:pt x="611344" y="615695"/>
                </a:lnTo>
                <a:lnTo>
                  <a:pt x="605150" y="621791"/>
                </a:lnTo>
                <a:lnTo>
                  <a:pt x="593780" y="633983"/>
                </a:lnTo>
                <a:lnTo>
                  <a:pt x="545774" y="682751"/>
                </a:lnTo>
                <a:lnTo>
                  <a:pt x="570219" y="707135"/>
                </a:lnTo>
                <a:lnTo>
                  <a:pt x="628710" y="649223"/>
                </a:lnTo>
                <a:lnTo>
                  <a:pt x="635995" y="643127"/>
                </a:lnTo>
                <a:lnTo>
                  <a:pt x="641116" y="637031"/>
                </a:lnTo>
                <a:lnTo>
                  <a:pt x="644133" y="630935"/>
                </a:lnTo>
                <a:lnTo>
                  <a:pt x="647120" y="627887"/>
                </a:lnTo>
                <a:lnTo>
                  <a:pt x="649010" y="621791"/>
                </a:lnTo>
                <a:lnTo>
                  <a:pt x="649803" y="615695"/>
                </a:lnTo>
                <a:lnTo>
                  <a:pt x="650565" y="609599"/>
                </a:lnTo>
                <a:lnTo>
                  <a:pt x="649711" y="606551"/>
                </a:lnTo>
                <a:lnTo>
                  <a:pt x="644996" y="594359"/>
                </a:lnTo>
                <a:lnTo>
                  <a:pt x="638575" y="585215"/>
                </a:lnTo>
                <a:lnTo>
                  <a:pt x="635375" y="582167"/>
                </a:lnTo>
                <a:close/>
              </a:path>
              <a:path w="1307464" h="1362710">
                <a:moveTo>
                  <a:pt x="785347" y="664463"/>
                </a:moveTo>
                <a:lnTo>
                  <a:pt x="738707" y="704087"/>
                </a:lnTo>
                <a:lnTo>
                  <a:pt x="797451" y="704087"/>
                </a:lnTo>
                <a:lnTo>
                  <a:pt x="809823" y="691895"/>
                </a:lnTo>
                <a:lnTo>
                  <a:pt x="785347" y="664463"/>
                </a:lnTo>
                <a:close/>
              </a:path>
              <a:path w="1307464" h="1362710">
                <a:moveTo>
                  <a:pt x="580003" y="527303"/>
                </a:moveTo>
                <a:lnTo>
                  <a:pt x="485912" y="621791"/>
                </a:lnTo>
                <a:lnTo>
                  <a:pt x="510387" y="646175"/>
                </a:lnTo>
                <a:lnTo>
                  <a:pt x="558001" y="600455"/>
                </a:lnTo>
                <a:lnTo>
                  <a:pt x="568650" y="591311"/>
                </a:lnTo>
                <a:lnTo>
                  <a:pt x="576498" y="585215"/>
                </a:lnTo>
                <a:lnTo>
                  <a:pt x="581649" y="582167"/>
                </a:lnTo>
                <a:lnTo>
                  <a:pt x="635375" y="582167"/>
                </a:lnTo>
                <a:lnTo>
                  <a:pt x="625774" y="573023"/>
                </a:lnTo>
                <a:lnTo>
                  <a:pt x="614712" y="566927"/>
                </a:lnTo>
                <a:lnTo>
                  <a:pt x="602429" y="563879"/>
                </a:lnTo>
                <a:lnTo>
                  <a:pt x="588934" y="563879"/>
                </a:lnTo>
                <a:lnTo>
                  <a:pt x="602741" y="551687"/>
                </a:lnTo>
                <a:lnTo>
                  <a:pt x="580003" y="527303"/>
                </a:lnTo>
                <a:close/>
              </a:path>
              <a:path w="1307464" h="1362710">
                <a:moveTo>
                  <a:pt x="430590" y="475487"/>
                </a:moveTo>
                <a:lnTo>
                  <a:pt x="417271" y="478535"/>
                </a:lnTo>
                <a:lnTo>
                  <a:pt x="411266" y="484631"/>
                </a:lnTo>
                <a:lnTo>
                  <a:pt x="405795" y="487679"/>
                </a:lnTo>
                <a:lnTo>
                  <a:pt x="399265" y="496823"/>
                </a:lnTo>
                <a:lnTo>
                  <a:pt x="395694" y="509015"/>
                </a:lnTo>
                <a:lnTo>
                  <a:pt x="395310" y="524255"/>
                </a:lnTo>
                <a:lnTo>
                  <a:pt x="400144" y="536447"/>
                </a:lnTo>
                <a:lnTo>
                  <a:pt x="408889" y="545591"/>
                </a:lnTo>
                <a:lnTo>
                  <a:pt x="414284" y="551687"/>
                </a:lnTo>
                <a:lnTo>
                  <a:pt x="420410" y="557783"/>
                </a:lnTo>
                <a:lnTo>
                  <a:pt x="434065" y="563879"/>
                </a:lnTo>
                <a:lnTo>
                  <a:pt x="449671" y="563879"/>
                </a:lnTo>
                <a:lnTo>
                  <a:pt x="448970" y="566927"/>
                </a:lnTo>
                <a:lnTo>
                  <a:pt x="447903" y="566927"/>
                </a:lnTo>
                <a:lnTo>
                  <a:pt x="445587" y="573023"/>
                </a:lnTo>
                <a:lnTo>
                  <a:pt x="443910" y="576071"/>
                </a:lnTo>
                <a:lnTo>
                  <a:pt x="442904" y="576071"/>
                </a:lnTo>
                <a:lnTo>
                  <a:pt x="467136" y="603503"/>
                </a:lnTo>
                <a:lnTo>
                  <a:pt x="469452" y="594359"/>
                </a:lnTo>
                <a:lnTo>
                  <a:pt x="472196" y="591311"/>
                </a:lnTo>
                <a:lnTo>
                  <a:pt x="475475" y="585215"/>
                </a:lnTo>
                <a:lnTo>
                  <a:pt x="482094" y="576071"/>
                </a:lnTo>
                <a:lnTo>
                  <a:pt x="492465" y="566927"/>
                </a:lnTo>
                <a:lnTo>
                  <a:pt x="513140" y="545591"/>
                </a:lnTo>
                <a:lnTo>
                  <a:pt x="443849" y="545591"/>
                </a:lnTo>
                <a:lnTo>
                  <a:pt x="438180" y="542543"/>
                </a:lnTo>
                <a:lnTo>
                  <a:pt x="429798" y="533399"/>
                </a:lnTo>
                <a:lnTo>
                  <a:pt x="427817" y="527303"/>
                </a:lnTo>
                <a:lnTo>
                  <a:pt x="427786" y="518159"/>
                </a:lnTo>
                <a:lnTo>
                  <a:pt x="429524" y="515111"/>
                </a:lnTo>
                <a:lnTo>
                  <a:pt x="433029" y="512063"/>
                </a:lnTo>
                <a:lnTo>
                  <a:pt x="436565" y="505967"/>
                </a:lnTo>
                <a:lnTo>
                  <a:pt x="487334" y="505967"/>
                </a:lnTo>
                <a:lnTo>
                  <a:pt x="480183" y="499871"/>
                </a:lnTo>
                <a:lnTo>
                  <a:pt x="465637" y="490727"/>
                </a:lnTo>
                <a:lnTo>
                  <a:pt x="453830" y="484631"/>
                </a:lnTo>
                <a:lnTo>
                  <a:pt x="444002" y="478535"/>
                </a:lnTo>
                <a:lnTo>
                  <a:pt x="437266" y="478535"/>
                </a:lnTo>
                <a:lnTo>
                  <a:pt x="430590" y="475487"/>
                </a:lnTo>
                <a:close/>
              </a:path>
              <a:path w="1307464" h="1362710">
                <a:moveTo>
                  <a:pt x="487334" y="505967"/>
                </a:moveTo>
                <a:lnTo>
                  <a:pt x="446562" y="505967"/>
                </a:lnTo>
                <a:lnTo>
                  <a:pt x="450067" y="509015"/>
                </a:lnTo>
                <a:lnTo>
                  <a:pt x="455980" y="512063"/>
                </a:lnTo>
                <a:lnTo>
                  <a:pt x="464271" y="515111"/>
                </a:lnTo>
                <a:lnTo>
                  <a:pt x="472531" y="521207"/>
                </a:lnTo>
                <a:lnTo>
                  <a:pt x="478749" y="524255"/>
                </a:lnTo>
                <a:lnTo>
                  <a:pt x="482955" y="527303"/>
                </a:lnTo>
                <a:lnTo>
                  <a:pt x="477987" y="533399"/>
                </a:lnTo>
                <a:lnTo>
                  <a:pt x="472013" y="539495"/>
                </a:lnTo>
                <a:lnTo>
                  <a:pt x="467654" y="542543"/>
                </a:lnTo>
                <a:lnTo>
                  <a:pt x="464911" y="542543"/>
                </a:lnTo>
                <a:lnTo>
                  <a:pt x="460735" y="545591"/>
                </a:lnTo>
                <a:lnTo>
                  <a:pt x="513140" y="545591"/>
                </a:lnTo>
                <a:lnTo>
                  <a:pt x="527907" y="530351"/>
                </a:lnTo>
                <a:lnTo>
                  <a:pt x="536506" y="521207"/>
                </a:lnTo>
                <a:lnTo>
                  <a:pt x="540951" y="512063"/>
                </a:lnTo>
                <a:lnTo>
                  <a:pt x="498547" y="512063"/>
                </a:lnTo>
                <a:lnTo>
                  <a:pt x="490909" y="509015"/>
                </a:lnTo>
                <a:lnTo>
                  <a:pt x="487334" y="505967"/>
                </a:lnTo>
                <a:close/>
              </a:path>
              <a:path w="1307464" h="1362710">
                <a:moveTo>
                  <a:pt x="524726" y="469391"/>
                </a:moveTo>
                <a:lnTo>
                  <a:pt x="481309" y="469391"/>
                </a:lnTo>
                <a:lnTo>
                  <a:pt x="485485" y="472439"/>
                </a:lnTo>
                <a:lnTo>
                  <a:pt x="489691" y="472439"/>
                </a:lnTo>
                <a:lnTo>
                  <a:pt x="493958" y="475487"/>
                </a:lnTo>
                <a:lnTo>
                  <a:pt x="498287" y="478535"/>
                </a:lnTo>
                <a:lnTo>
                  <a:pt x="504748" y="484631"/>
                </a:lnTo>
                <a:lnTo>
                  <a:pt x="508132" y="490727"/>
                </a:lnTo>
                <a:lnTo>
                  <a:pt x="508680" y="499871"/>
                </a:lnTo>
                <a:lnTo>
                  <a:pt x="506455" y="505967"/>
                </a:lnTo>
                <a:lnTo>
                  <a:pt x="501639" y="509015"/>
                </a:lnTo>
                <a:lnTo>
                  <a:pt x="498547" y="512063"/>
                </a:lnTo>
                <a:lnTo>
                  <a:pt x="540951" y="512063"/>
                </a:lnTo>
                <a:lnTo>
                  <a:pt x="541691" y="502919"/>
                </a:lnTo>
                <a:lnTo>
                  <a:pt x="538011" y="487679"/>
                </a:lnTo>
                <a:lnTo>
                  <a:pt x="533101" y="478535"/>
                </a:lnTo>
                <a:lnTo>
                  <a:pt x="524726" y="469391"/>
                </a:lnTo>
                <a:close/>
              </a:path>
              <a:path w="1307464" h="1362710">
                <a:moveTo>
                  <a:pt x="432130" y="374903"/>
                </a:moveTo>
                <a:lnTo>
                  <a:pt x="394837" y="374903"/>
                </a:lnTo>
                <a:lnTo>
                  <a:pt x="399135" y="377951"/>
                </a:lnTo>
                <a:lnTo>
                  <a:pt x="407243" y="387095"/>
                </a:lnTo>
                <a:lnTo>
                  <a:pt x="408950" y="393191"/>
                </a:lnTo>
                <a:lnTo>
                  <a:pt x="407674" y="399287"/>
                </a:lnTo>
                <a:lnTo>
                  <a:pt x="402974" y="405383"/>
                </a:lnTo>
                <a:lnTo>
                  <a:pt x="392155" y="417575"/>
                </a:lnTo>
                <a:lnTo>
                  <a:pt x="338358" y="472439"/>
                </a:lnTo>
                <a:lnTo>
                  <a:pt x="362833" y="496823"/>
                </a:lnTo>
                <a:lnTo>
                  <a:pt x="425074" y="435863"/>
                </a:lnTo>
                <a:lnTo>
                  <a:pt x="443697" y="399287"/>
                </a:lnTo>
                <a:lnTo>
                  <a:pt x="441777" y="393191"/>
                </a:lnTo>
                <a:lnTo>
                  <a:pt x="439887" y="384047"/>
                </a:lnTo>
                <a:lnTo>
                  <a:pt x="435528" y="377951"/>
                </a:lnTo>
                <a:lnTo>
                  <a:pt x="432130" y="374903"/>
                </a:lnTo>
                <a:close/>
              </a:path>
              <a:path w="1307464" h="1362710">
                <a:moveTo>
                  <a:pt x="476791" y="441959"/>
                </a:moveTo>
                <a:lnTo>
                  <a:pt x="464757" y="441959"/>
                </a:lnTo>
                <a:lnTo>
                  <a:pt x="452262" y="448055"/>
                </a:lnTo>
                <a:lnTo>
                  <a:pt x="470397" y="475487"/>
                </a:lnTo>
                <a:lnTo>
                  <a:pt x="476280" y="472439"/>
                </a:lnTo>
                <a:lnTo>
                  <a:pt x="481309" y="469391"/>
                </a:lnTo>
                <a:lnTo>
                  <a:pt x="524726" y="469391"/>
                </a:lnTo>
                <a:lnTo>
                  <a:pt x="511915" y="457199"/>
                </a:lnTo>
                <a:lnTo>
                  <a:pt x="501901" y="448055"/>
                </a:lnTo>
                <a:lnTo>
                  <a:pt x="490519" y="445007"/>
                </a:lnTo>
                <a:lnTo>
                  <a:pt x="476791" y="441959"/>
                </a:lnTo>
                <a:close/>
              </a:path>
              <a:path w="1307464" h="1362710">
                <a:moveTo>
                  <a:pt x="376222" y="316991"/>
                </a:moveTo>
                <a:lnTo>
                  <a:pt x="333755" y="316991"/>
                </a:lnTo>
                <a:lnTo>
                  <a:pt x="338846" y="320039"/>
                </a:lnTo>
                <a:lnTo>
                  <a:pt x="343265" y="323087"/>
                </a:lnTo>
                <a:lnTo>
                  <a:pt x="353080" y="338327"/>
                </a:lnTo>
                <a:lnTo>
                  <a:pt x="352470" y="341375"/>
                </a:lnTo>
                <a:lnTo>
                  <a:pt x="348874" y="347471"/>
                </a:lnTo>
                <a:lnTo>
                  <a:pt x="343418" y="353567"/>
                </a:lnTo>
                <a:lnTo>
                  <a:pt x="282671" y="414527"/>
                </a:lnTo>
                <a:lnTo>
                  <a:pt x="307177" y="438911"/>
                </a:lnTo>
                <a:lnTo>
                  <a:pt x="354294" y="393191"/>
                </a:lnTo>
                <a:lnTo>
                  <a:pt x="365146" y="384047"/>
                </a:lnTo>
                <a:lnTo>
                  <a:pt x="373806" y="377951"/>
                </a:lnTo>
                <a:lnTo>
                  <a:pt x="379232" y="374903"/>
                </a:lnTo>
                <a:lnTo>
                  <a:pt x="432130" y="374903"/>
                </a:lnTo>
                <a:lnTo>
                  <a:pt x="428731" y="371855"/>
                </a:lnTo>
                <a:lnTo>
                  <a:pt x="423397" y="365759"/>
                </a:lnTo>
                <a:lnTo>
                  <a:pt x="417118" y="362711"/>
                </a:lnTo>
                <a:lnTo>
                  <a:pt x="402762" y="356615"/>
                </a:lnTo>
                <a:lnTo>
                  <a:pt x="385798" y="356615"/>
                </a:lnTo>
                <a:lnTo>
                  <a:pt x="387167" y="344423"/>
                </a:lnTo>
                <a:lnTo>
                  <a:pt x="384751" y="329183"/>
                </a:lnTo>
                <a:lnTo>
                  <a:pt x="379132" y="320039"/>
                </a:lnTo>
                <a:lnTo>
                  <a:pt x="376222" y="316991"/>
                </a:lnTo>
                <a:close/>
              </a:path>
              <a:path w="1307464" h="1362710">
                <a:moveTo>
                  <a:pt x="320832" y="265175"/>
                </a:moveTo>
                <a:lnTo>
                  <a:pt x="226740" y="356615"/>
                </a:lnTo>
                <a:lnTo>
                  <a:pt x="251216" y="380999"/>
                </a:lnTo>
                <a:lnTo>
                  <a:pt x="298863" y="335279"/>
                </a:lnTo>
                <a:lnTo>
                  <a:pt x="309838" y="326135"/>
                </a:lnTo>
                <a:lnTo>
                  <a:pt x="318333" y="320039"/>
                </a:lnTo>
                <a:lnTo>
                  <a:pt x="323514" y="316991"/>
                </a:lnTo>
                <a:lnTo>
                  <a:pt x="376222" y="316991"/>
                </a:lnTo>
                <a:lnTo>
                  <a:pt x="367492" y="307847"/>
                </a:lnTo>
                <a:lnTo>
                  <a:pt x="356680" y="304799"/>
                </a:lnTo>
                <a:lnTo>
                  <a:pt x="344378" y="301751"/>
                </a:lnTo>
                <a:lnTo>
                  <a:pt x="330586" y="301751"/>
                </a:lnTo>
                <a:lnTo>
                  <a:pt x="343418" y="286511"/>
                </a:lnTo>
                <a:lnTo>
                  <a:pt x="320832" y="265175"/>
                </a:lnTo>
                <a:close/>
              </a:path>
              <a:path w="1307464" h="1362710">
                <a:moveTo>
                  <a:pt x="229046" y="182879"/>
                </a:moveTo>
                <a:lnTo>
                  <a:pt x="205705" y="182879"/>
                </a:lnTo>
                <a:lnTo>
                  <a:pt x="195643" y="185927"/>
                </a:lnTo>
                <a:lnTo>
                  <a:pt x="160298" y="213359"/>
                </a:lnTo>
                <a:lnTo>
                  <a:pt x="144813" y="249935"/>
                </a:lnTo>
                <a:lnTo>
                  <a:pt x="144667" y="259079"/>
                </a:lnTo>
                <a:lnTo>
                  <a:pt x="146955" y="271271"/>
                </a:lnTo>
                <a:lnTo>
                  <a:pt x="171125" y="304799"/>
                </a:lnTo>
                <a:lnTo>
                  <a:pt x="192590" y="313943"/>
                </a:lnTo>
                <a:lnTo>
                  <a:pt x="208249" y="320039"/>
                </a:lnTo>
                <a:lnTo>
                  <a:pt x="220489" y="316991"/>
                </a:lnTo>
                <a:lnTo>
                  <a:pt x="232989" y="310895"/>
                </a:lnTo>
                <a:lnTo>
                  <a:pt x="217247" y="289559"/>
                </a:lnTo>
                <a:lnTo>
                  <a:pt x="201259" y="289559"/>
                </a:lnTo>
                <a:lnTo>
                  <a:pt x="191780" y="286511"/>
                </a:lnTo>
                <a:lnTo>
                  <a:pt x="187512" y="283463"/>
                </a:lnTo>
                <a:lnTo>
                  <a:pt x="183672" y="280415"/>
                </a:lnTo>
                <a:lnTo>
                  <a:pt x="178033" y="274319"/>
                </a:lnTo>
                <a:lnTo>
                  <a:pt x="175381" y="268223"/>
                </a:lnTo>
                <a:lnTo>
                  <a:pt x="175725" y="259079"/>
                </a:lnTo>
                <a:lnTo>
                  <a:pt x="178844" y="249935"/>
                </a:lnTo>
                <a:lnTo>
                  <a:pt x="187025" y="237743"/>
                </a:lnTo>
                <a:lnTo>
                  <a:pt x="217962" y="237743"/>
                </a:lnTo>
                <a:lnTo>
                  <a:pt x="202722" y="222503"/>
                </a:lnTo>
                <a:lnTo>
                  <a:pt x="209428" y="216407"/>
                </a:lnTo>
                <a:lnTo>
                  <a:pt x="216529" y="213359"/>
                </a:lnTo>
                <a:lnTo>
                  <a:pt x="270084" y="213359"/>
                </a:lnTo>
                <a:lnTo>
                  <a:pt x="263954" y="204215"/>
                </a:lnTo>
                <a:lnTo>
                  <a:pt x="252145" y="192023"/>
                </a:lnTo>
                <a:lnTo>
                  <a:pt x="241208" y="185927"/>
                </a:lnTo>
                <a:lnTo>
                  <a:pt x="229046" y="182879"/>
                </a:lnTo>
                <a:close/>
              </a:path>
              <a:path w="1307464" h="1362710">
                <a:moveTo>
                  <a:pt x="217962" y="237743"/>
                </a:moveTo>
                <a:lnTo>
                  <a:pt x="187025" y="237743"/>
                </a:lnTo>
                <a:lnTo>
                  <a:pt x="253349" y="295655"/>
                </a:lnTo>
                <a:lnTo>
                  <a:pt x="262181" y="283463"/>
                </a:lnTo>
                <a:lnTo>
                  <a:pt x="269201" y="274319"/>
                </a:lnTo>
                <a:lnTo>
                  <a:pt x="274406" y="262127"/>
                </a:lnTo>
                <a:lnTo>
                  <a:pt x="275253" y="259079"/>
                </a:lnTo>
                <a:lnTo>
                  <a:pt x="239298" y="259079"/>
                </a:lnTo>
                <a:lnTo>
                  <a:pt x="217962" y="237743"/>
                </a:lnTo>
                <a:close/>
              </a:path>
              <a:path w="1307464" h="1362710">
                <a:moveTo>
                  <a:pt x="212750" y="283463"/>
                </a:moveTo>
                <a:lnTo>
                  <a:pt x="206684" y="286511"/>
                </a:lnTo>
                <a:lnTo>
                  <a:pt x="201259" y="289559"/>
                </a:lnTo>
                <a:lnTo>
                  <a:pt x="217247" y="289559"/>
                </a:lnTo>
                <a:lnTo>
                  <a:pt x="212750" y="283463"/>
                </a:lnTo>
                <a:close/>
              </a:path>
              <a:path w="1307464" h="1362710">
                <a:moveTo>
                  <a:pt x="270084" y="213359"/>
                </a:moveTo>
                <a:lnTo>
                  <a:pt x="237804" y="213359"/>
                </a:lnTo>
                <a:lnTo>
                  <a:pt x="248137" y="225551"/>
                </a:lnTo>
                <a:lnTo>
                  <a:pt x="250515" y="231647"/>
                </a:lnTo>
                <a:lnTo>
                  <a:pt x="249966" y="246887"/>
                </a:lnTo>
                <a:lnTo>
                  <a:pt x="246339" y="252983"/>
                </a:lnTo>
                <a:lnTo>
                  <a:pt x="239298" y="259079"/>
                </a:lnTo>
                <a:lnTo>
                  <a:pt x="275253" y="259079"/>
                </a:lnTo>
                <a:lnTo>
                  <a:pt x="277793" y="249935"/>
                </a:lnTo>
                <a:lnTo>
                  <a:pt x="279361" y="237743"/>
                </a:lnTo>
                <a:lnTo>
                  <a:pt x="277113" y="225551"/>
                </a:lnTo>
                <a:lnTo>
                  <a:pt x="272127" y="216407"/>
                </a:lnTo>
                <a:lnTo>
                  <a:pt x="270084" y="213359"/>
                </a:lnTo>
                <a:close/>
              </a:path>
              <a:path w="1307464" h="1362710">
                <a:moveTo>
                  <a:pt x="129905" y="0"/>
                </a:moveTo>
                <a:lnTo>
                  <a:pt x="0" y="128015"/>
                </a:lnTo>
                <a:lnTo>
                  <a:pt x="49434" y="176783"/>
                </a:lnTo>
                <a:lnTo>
                  <a:pt x="58562" y="185927"/>
                </a:lnTo>
                <a:lnTo>
                  <a:pt x="68400" y="192023"/>
                </a:lnTo>
                <a:lnTo>
                  <a:pt x="80164" y="201167"/>
                </a:lnTo>
                <a:lnTo>
                  <a:pt x="92140" y="204215"/>
                </a:lnTo>
                <a:lnTo>
                  <a:pt x="116186" y="204215"/>
                </a:lnTo>
                <a:lnTo>
                  <a:pt x="128376" y="201167"/>
                </a:lnTo>
                <a:lnTo>
                  <a:pt x="141890" y="195071"/>
                </a:lnTo>
                <a:lnTo>
                  <a:pt x="151540" y="188975"/>
                </a:lnTo>
                <a:lnTo>
                  <a:pt x="161666" y="182879"/>
                </a:lnTo>
                <a:lnTo>
                  <a:pt x="172571" y="170687"/>
                </a:lnTo>
                <a:lnTo>
                  <a:pt x="94305" y="170687"/>
                </a:lnTo>
                <a:lnTo>
                  <a:pt x="89032" y="167639"/>
                </a:lnTo>
                <a:lnTo>
                  <a:pt x="79735" y="164591"/>
                </a:lnTo>
                <a:lnTo>
                  <a:pt x="74127" y="158495"/>
                </a:lnTo>
                <a:lnTo>
                  <a:pt x="66934" y="152399"/>
                </a:lnTo>
                <a:lnTo>
                  <a:pt x="47670" y="131063"/>
                </a:lnTo>
                <a:lnTo>
                  <a:pt x="133715" y="45719"/>
                </a:lnTo>
                <a:lnTo>
                  <a:pt x="177027" y="45719"/>
                </a:lnTo>
                <a:lnTo>
                  <a:pt x="129905" y="0"/>
                </a:lnTo>
                <a:close/>
              </a:path>
              <a:path w="1307464" h="1362710">
                <a:moveTo>
                  <a:pt x="177027" y="45719"/>
                </a:moveTo>
                <a:lnTo>
                  <a:pt x="133715" y="45719"/>
                </a:lnTo>
                <a:lnTo>
                  <a:pt x="150061" y="64007"/>
                </a:lnTo>
                <a:lnTo>
                  <a:pt x="159711" y="73151"/>
                </a:lnTo>
                <a:lnTo>
                  <a:pt x="165232" y="82295"/>
                </a:lnTo>
                <a:lnTo>
                  <a:pt x="169011" y="88391"/>
                </a:lnTo>
                <a:lnTo>
                  <a:pt x="170931" y="94487"/>
                </a:lnTo>
                <a:lnTo>
                  <a:pt x="171084" y="100583"/>
                </a:lnTo>
                <a:lnTo>
                  <a:pt x="171175" y="106679"/>
                </a:lnTo>
                <a:lnTo>
                  <a:pt x="169438" y="112775"/>
                </a:lnTo>
                <a:lnTo>
                  <a:pt x="164616" y="121919"/>
                </a:lnTo>
                <a:lnTo>
                  <a:pt x="159452" y="128015"/>
                </a:lnTo>
                <a:lnTo>
                  <a:pt x="151021" y="140207"/>
                </a:lnTo>
                <a:lnTo>
                  <a:pt x="138179" y="152399"/>
                </a:lnTo>
                <a:lnTo>
                  <a:pt x="127988" y="158495"/>
                </a:lnTo>
                <a:lnTo>
                  <a:pt x="118871" y="164591"/>
                </a:lnTo>
                <a:lnTo>
                  <a:pt x="111312" y="170687"/>
                </a:lnTo>
                <a:lnTo>
                  <a:pt x="172571" y="170687"/>
                </a:lnTo>
                <a:lnTo>
                  <a:pt x="201391" y="128015"/>
                </a:lnTo>
                <a:lnTo>
                  <a:pt x="206198" y="103631"/>
                </a:lnTo>
                <a:lnTo>
                  <a:pt x="205326" y="94487"/>
                </a:lnTo>
                <a:lnTo>
                  <a:pt x="201833" y="82295"/>
                </a:lnTo>
                <a:lnTo>
                  <a:pt x="194940" y="67055"/>
                </a:lnTo>
                <a:lnTo>
                  <a:pt x="187319" y="57911"/>
                </a:lnTo>
                <a:lnTo>
                  <a:pt x="177027" y="457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0" name="object 4"/>
          <p:cNvSpPr>
            <a:spLocks/>
          </p:cNvSpPr>
          <p:nvPr/>
        </p:nvSpPr>
        <p:spPr bwMode="auto">
          <a:xfrm>
            <a:off x="2874963" y="2254250"/>
            <a:ext cx="96837" cy="3951288"/>
          </a:xfrm>
          <a:custGeom>
            <a:avLst/>
            <a:gdLst>
              <a:gd name="T0" fmla="*/ 54295 w 97155"/>
              <a:gd name="T1" fmla="*/ 73054 h 3951604"/>
              <a:gd name="T2" fmla="*/ 42225 w 97155"/>
              <a:gd name="T3" fmla="*/ 73054 h 3951604"/>
              <a:gd name="T4" fmla="*/ 42225 w 97155"/>
              <a:gd name="T5" fmla="*/ 3949236 h 3951604"/>
              <a:gd name="T6" fmla="*/ 45238 w 97155"/>
              <a:gd name="T7" fmla="*/ 3950949 h 3951604"/>
              <a:gd name="T8" fmla="*/ 52025 w 97155"/>
              <a:gd name="T9" fmla="*/ 3950949 h 3951604"/>
              <a:gd name="T10" fmla="*/ 54295 w 97155"/>
              <a:gd name="T11" fmla="*/ 3949236 h 3951604"/>
              <a:gd name="T12" fmla="*/ 54295 w 97155"/>
              <a:gd name="T13" fmla="*/ 73054 h 3951604"/>
              <a:gd name="T14" fmla="*/ 48265 w 97155"/>
              <a:gd name="T15" fmla="*/ 0 h 3951604"/>
              <a:gd name="T16" fmla="*/ 0 w 97155"/>
              <a:gd name="T17" fmla="*/ 73054 h 3951604"/>
              <a:gd name="T18" fmla="*/ 42225 w 97155"/>
              <a:gd name="T19" fmla="*/ 73054 h 3951604"/>
              <a:gd name="T20" fmla="*/ 42225 w 97155"/>
              <a:gd name="T21" fmla="*/ 27978 h 3951604"/>
              <a:gd name="T22" fmla="*/ 45238 w 97155"/>
              <a:gd name="T23" fmla="*/ 26241 h 3951604"/>
              <a:gd name="T24" fmla="*/ 65597 w 97155"/>
              <a:gd name="T25" fmla="*/ 26241 h 3951604"/>
              <a:gd name="T26" fmla="*/ 48265 w 97155"/>
              <a:gd name="T27" fmla="*/ 0 h 3951604"/>
              <a:gd name="T28" fmla="*/ 65597 w 97155"/>
              <a:gd name="T29" fmla="*/ 26241 h 3951604"/>
              <a:gd name="T30" fmla="*/ 52025 w 97155"/>
              <a:gd name="T31" fmla="*/ 26241 h 3951604"/>
              <a:gd name="T32" fmla="*/ 54295 w 97155"/>
              <a:gd name="T33" fmla="*/ 27978 h 3951604"/>
              <a:gd name="T34" fmla="*/ 54295 w 97155"/>
              <a:gd name="T35" fmla="*/ 73054 h 3951604"/>
              <a:gd name="T36" fmla="*/ 96517 w 97155"/>
              <a:gd name="T37" fmla="*/ 73054 h 3951604"/>
              <a:gd name="T38" fmla="*/ 65597 w 97155"/>
              <a:gd name="T39" fmla="*/ 26241 h 395160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155" h="3951604">
                <a:moveTo>
                  <a:pt x="54473" y="73060"/>
                </a:moveTo>
                <a:lnTo>
                  <a:pt x="42364" y="73060"/>
                </a:lnTo>
                <a:lnTo>
                  <a:pt x="42364" y="3949552"/>
                </a:lnTo>
                <a:lnTo>
                  <a:pt x="45387" y="3951265"/>
                </a:lnTo>
                <a:lnTo>
                  <a:pt x="52196" y="3951265"/>
                </a:lnTo>
                <a:lnTo>
                  <a:pt x="54473" y="3949552"/>
                </a:lnTo>
                <a:lnTo>
                  <a:pt x="54473" y="73060"/>
                </a:lnTo>
                <a:close/>
              </a:path>
              <a:path w="97155" h="3951604">
                <a:moveTo>
                  <a:pt x="48423" y="0"/>
                </a:moveTo>
                <a:lnTo>
                  <a:pt x="0" y="73060"/>
                </a:lnTo>
                <a:lnTo>
                  <a:pt x="42364" y="73060"/>
                </a:lnTo>
                <a:lnTo>
                  <a:pt x="42364" y="27980"/>
                </a:lnTo>
                <a:lnTo>
                  <a:pt x="45387" y="26243"/>
                </a:lnTo>
                <a:lnTo>
                  <a:pt x="65812" y="26243"/>
                </a:lnTo>
                <a:lnTo>
                  <a:pt x="48423" y="0"/>
                </a:lnTo>
                <a:close/>
              </a:path>
              <a:path w="97155" h="3951604">
                <a:moveTo>
                  <a:pt x="65812" y="26243"/>
                </a:moveTo>
                <a:lnTo>
                  <a:pt x="52196" y="26243"/>
                </a:lnTo>
                <a:lnTo>
                  <a:pt x="54473" y="27980"/>
                </a:lnTo>
                <a:lnTo>
                  <a:pt x="54473" y="73060"/>
                </a:lnTo>
                <a:lnTo>
                  <a:pt x="96834" y="73060"/>
                </a:lnTo>
                <a:lnTo>
                  <a:pt x="65812" y="262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1" name="object 5"/>
          <p:cNvSpPr>
            <a:spLocks/>
          </p:cNvSpPr>
          <p:nvPr/>
        </p:nvSpPr>
        <p:spPr bwMode="auto">
          <a:xfrm>
            <a:off x="2917825" y="2281238"/>
            <a:ext cx="12700" cy="3924300"/>
          </a:xfrm>
          <a:custGeom>
            <a:avLst/>
            <a:gdLst>
              <a:gd name="T0" fmla="*/ 0 w 12700"/>
              <a:gd name="T1" fmla="*/ 3919182 h 3925570"/>
              <a:gd name="T2" fmla="*/ 0 w 12700"/>
              <a:gd name="T3" fmla="*/ 4570 h 3925570"/>
              <a:gd name="T4" fmla="*/ 0 w 12700"/>
              <a:gd name="T5" fmla="*/ 1736 h 3925570"/>
              <a:gd name="T6" fmla="*/ 3023 w 12700"/>
              <a:gd name="T7" fmla="*/ 0 h 3925570"/>
              <a:gd name="T8" fmla="*/ 6059 w 12700"/>
              <a:gd name="T9" fmla="*/ 0 h 3925570"/>
              <a:gd name="T10" fmla="*/ 9832 w 12700"/>
              <a:gd name="T11" fmla="*/ 0 h 3925570"/>
              <a:gd name="T12" fmla="*/ 12109 w 12700"/>
              <a:gd name="T13" fmla="*/ 1736 h 3925570"/>
              <a:gd name="T14" fmla="*/ 12109 w 12700"/>
              <a:gd name="T15" fmla="*/ 4570 h 3925570"/>
              <a:gd name="T16" fmla="*/ 12109 w 12700"/>
              <a:gd name="T17" fmla="*/ 3919182 h 3925570"/>
              <a:gd name="T18" fmla="*/ 12109 w 12700"/>
              <a:gd name="T19" fmla="*/ 3922040 h 3925570"/>
              <a:gd name="T20" fmla="*/ 9832 w 12700"/>
              <a:gd name="T21" fmla="*/ 3923752 h 3925570"/>
              <a:gd name="T22" fmla="*/ 6059 w 12700"/>
              <a:gd name="T23" fmla="*/ 3923752 h 3925570"/>
              <a:gd name="T24" fmla="*/ 3023 w 12700"/>
              <a:gd name="T25" fmla="*/ 3923752 h 3925570"/>
              <a:gd name="T26" fmla="*/ 0 w 12700"/>
              <a:gd name="T27" fmla="*/ 3922040 h 3925570"/>
              <a:gd name="T28" fmla="*/ 0 w 12700"/>
              <a:gd name="T29" fmla="*/ 3919182 h 39255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700" h="3925570">
                <a:moveTo>
                  <a:pt x="0" y="3920450"/>
                </a:moveTo>
                <a:lnTo>
                  <a:pt x="0" y="4571"/>
                </a:lnTo>
                <a:lnTo>
                  <a:pt x="0" y="1737"/>
                </a:lnTo>
                <a:lnTo>
                  <a:pt x="3023" y="0"/>
                </a:lnTo>
                <a:lnTo>
                  <a:pt x="6059" y="0"/>
                </a:lnTo>
                <a:lnTo>
                  <a:pt x="9832" y="0"/>
                </a:lnTo>
                <a:lnTo>
                  <a:pt x="12109" y="1737"/>
                </a:lnTo>
                <a:lnTo>
                  <a:pt x="12109" y="4571"/>
                </a:lnTo>
                <a:lnTo>
                  <a:pt x="12109" y="3920450"/>
                </a:lnTo>
                <a:lnTo>
                  <a:pt x="12109" y="3923309"/>
                </a:lnTo>
                <a:lnTo>
                  <a:pt x="9832" y="3925022"/>
                </a:lnTo>
                <a:lnTo>
                  <a:pt x="6059" y="3925022"/>
                </a:lnTo>
                <a:lnTo>
                  <a:pt x="3023" y="3925022"/>
                </a:lnTo>
                <a:lnTo>
                  <a:pt x="0" y="3923309"/>
                </a:lnTo>
                <a:lnTo>
                  <a:pt x="0" y="3920450"/>
                </a:lnTo>
                <a:close/>
              </a:path>
            </a:pathLst>
          </a:custGeom>
          <a:noFill/>
          <a:ln w="1111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2" name="object 6"/>
          <p:cNvSpPr>
            <a:spLocks/>
          </p:cNvSpPr>
          <p:nvPr/>
        </p:nvSpPr>
        <p:spPr bwMode="auto">
          <a:xfrm>
            <a:off x="2874963" y="2254250"/>
            <a:ext cx="96837" cy="73025"/>
          </a:xfrm>
          <a:custGeom>
            <a:avLst/>
            <a:gdLst>
              <a:gd name="T0" fmla="*/ 0 w 97155"/>
              <a:gd name="T1" fmla="*/ 72430 h 73660"/>
              <a:gd name="T2" fmla="*/ 48265 w 97155"/>
              <a:gd name="T3" fmla="*/ 0 h 73660"/>
              <a:gd name="T4" fmla="*/ 96517 w 97155"/>
              <a:gd name="T5" fmla="*/ 72430 h 73660"/>
              <a:gd name="T6" fmla="*/ 0 w 97155"/>
              <a:gd name="T7" fmla="*/ 72430 h 73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155" h="73660">
                <a:moveTo>
                  <a:pt x="0" y="73060"/>
                </a:moveTo>
                <a:lnTo>
                  <a:pt x="48423" y="0"/>
                </a:lnTo>
                <a:lnTo>
                  <a:pt x="96834" y="73060"/>
                </a:lnTo>
                <a:lnTo>
                  <a:pt x="0" y="73060"/>
                </a:lnTo>
                <a:close/>
              </a:path>
            </a:pathLst>
          </a:custGeom>
          <a:noFill/>
          <a:ln w="1111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3" name="object 7"/>
          <p:cNvSpPr>
            <a:spLocks/>
          </p:cNvSpPr>
          <p:nvPr/>
        </p:nvSpPr>
        <p:spPr bwMode="auto">
          <a:xfrm>
            <a:off x="2705100" y="6022975"/>
            <a:ext cx="4346575" cy="73025"/>
          </a:xfrm>
          <a:custGeom>
            <a:avLst/>
            <a:gdLst>
              <a:gd name="T0" fmla="*/ 4250100 w 4346575"/>
              <a:gd name="T1" fmla="*/ 0 h 73025"/>
              <a:gd name="T2" fmla="*/ 4250100 w 4346575"/>
              <a:gd name="T3" fmla="*/ 31955 h 73025"/>
              <a:gd name="T4" fmla="*/ 4310420 w 4346575"/>
              <a:gd name="T5" fmla="*/ 31955 h 73025"/>
              <a:gd name="T6" fmla="*/ 4312645 w 4346575"/>
              <a:gd name="T7" fmla="*/ 34241 h 73025"/>
              <a:gd name="T8" fmla="*/ 4312645 w 4346575"/>
              <a:gd name="T9" fmla="*/ 39374 h 73025"/>
              <a:gd name="T10" fmla="*/ 4310420 w 4346575"/>
              <a:gd name="T11" fmla="*/ 41090 h 73025"/>
              <a:gd name="T12" fmla="*/ 4250100 w 4346575"/>
              <a:gd name="T13" fmla="*/ 41090 h 73025"/>
              <a:gd name="T14" fmla="*/ 4250100 w 4346575"/>
              <a:gd name="T15" fmla="*/ 73033 h 73025"/>
              <a:gd name="T16" fmla="*/ 4346569 w 4346575"/>
              <a:gd name="T17" fmla="*/ 36518 h 73025"/>
              <a:gd name="T18" fmla="*/ 4250100 w 4346575"/>
              <a:gd name="T19" fmla="*/ 0 h 73025"/>
              <a:gd name="T20" fmla="*/ 4250100 w 4346575"/>
              <a:gd name="T21" fmla="*/ 31955 h 73025"/>
              <a:gd name="T22" fmla="*/ 3023 w 4346575"/>
              <a:gd name="T23" fmla="*/ 31955 h 73025"/>
              <a:gd name="T24" fmla="*/ 0 w 4346575"/>
              <a:gd name="T25" fmla="*/ 34241 h 73025"/>
              <a:gd name="T26" fmla="*/ 0 w 4346575"/>
              <a:gd name="T27" fmla="*/ 39374 h 73025"/>
              <a:gd name="T28" fmla="*/ 3023 w 4346575"/>
              <a:gd name="T29" fmla="*/ 41090 h 73025"/>
              <a:gd name="T30" fmla="*/ 4250100 w 4346575"/>
              <a:gd name="T31" fmla="*/ 41090 h 73025"/>
              <a:gd name="T32" fmla="*/ 4250100 w 4346575"/>
              <a:gd name="T33" fmla="*/ 31955 h 730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46575" h="73025">
                <a:moveTo>
                  <a:pt x="4250100" y="0"/>
                </a:moveTo>
                <a:lnTo>
                  <a:pt x="4250100" y="31955"/>
                </a:lnTo>
                <a:lnTo>
                  <a:pt x="4310420" y="31955"/>
                </a:lnTo>
                <a:lnTo>
                  <a:pt x="4312645" y="34241"/>
                </a:lnTo>
                <a:lnTo>
                  <a:pt x="4312645" y="39374"/>
                </a:lnTo>
                <a:lnTo>
                  <a:pt x="4310420" y="41090"/>
                </a:lnTo>
                <a:lnTo>
                  <a:pt x="4250100" y="41090"/>
                </a:lnTo>
                <a:lnTo>
                  <a:pt x="4250100" y="73033"/>
                </a:lnTo>
                <a:lnTo>
                  <a:pt x="4346569" y="36518"/>
                </a:lnTo>
                <a:lnTo>
                  <a:pt x="4250100" y="0"/>
                </a:lnTo>
                <a:close/>
              </a:path>
              <a:path w="4346575" h="73025">
                <a:moveTo>
                  <a:pt x="4250100" y="31955"/>
                </a:moveTo>
                <a:lnTo>
                  <a:pt x="3023" y="31955"/>
                </a:lnTo>
                <a:lnTo>
                  <a:pt x="0" y="34241"/>
                </a:lnTo>
                <a:lnTo>
                  <a:pt x="0" y="39374"/>
                </a:lnTo>
                <a:lnTo>
                  <a:pt x="3023" y="41090"/>
                </a:lnTo>
                <a:lnTo>
                  <a:pt x="4250100" y="41090"/>
                </a:lnTo>
                <a:lnTo>
                  <a:pt x="4250100" y="319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4" name="object 8"/>
          <p:cNvSpPr>
            <a:spLocks/>
          </p:cNvSpPr>
          <p:nvPr/>
        </p:nvSpPr>
        <p:spPr bwMode="auto">
          <a:xfrm>
            <a:off x="2705100" y="6054725"/>
            <a:ext cx="4313238" cy="9525"/>
          </a:xfrm>
          <a:custGeom>
            <a:avLst/>
            <a:gdLst>
              <a:gd name="T0" fmla="*/ 6025 w 4312920"/>
              <a:gd name="T1" fmla="*/ 0 h 9525"/>
              <a:gd name="T2" fmla="*/ 4306959 w 4312920"/>
              <a:gd name="T3" fmla="*/ 0 h 9525"/>
              <a:gd name="T4" fmla="*/ 4310738 w 4312920"/>
              <a:gd name="T5" fmla="*/ 0 h 9525"/>
              <a:gd name="T6" fmla="*/ 4312963 w 4312920"/>
              <a:gd name="T7" fmla="*/ 2285 h 9525"/>
              <a:gd name="T8" fmla="*/ 4312963 w 4312920"/>
              <a:gd name="T9" fmla="*/ 4562 h 9525"/>
              <a:gd name="T10" fmla="*/ 4312963 w 4312920"/>
              <a:gd name="T11" fmla="*/ 7418 h 9525"/>
              <a:gd name="T12" fmla="*/ 4310738 w 4312920"/>
              <a:gd name="T13" fmla="*/ 9134 h 9525"/>
              <a:gd name="T14" fmla="*/ 4306959 w 4312920"/>
              <a:gd name="T15" fmla="*/ 9134 h 9525"/>
              <a:gd name="T16" fmla="*/ 6025 w 4312920"/>
              <a:gd name="T17" fmla="*/ 9134 h 9525"/>
              <a:gd name="T18" fmla="*/ 3023 w 4312920"/>
              <a:gd name="T19" fmla="*/ 9134 h 9525"/>
              <a:gd name="T20" fmla="*/ 0 w 4312920"/>
              <a:gd name="T21" fmla="*/ 7418 h 9525"/>
              <a:gd name="T22" fmla="*/ 0 w 4312920"/>
              <a:gd name="T23" fmla="*/ 4562 h 9525"/>
              <a:gd name="T24" fmla="*/ 0 w 4312920"/>
              <a:gd name="T25" fmla="*/ 2285 h 9525"/>
              <a:gd name="T26" fmla="*/ 3023 w 4312920"/>
              <a:gd name="T27" fmla="*/ 0 h 9525"/>
              <a:gd name="T28" fmla="*/ 6025 w 4312920"/>
              <a:gd name="T29" fmla="*/ 0 h 95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312920" h="9525">
                <a:moveTo>
                  <a:pt x="6025" y="0"/>
                </a:moveTo>
                <a:lnTo>
                  <a:pt x="4306641" y="0"/>
                </a:lnTo>
                <a:lnTo>
                  <a:pt x="4310420" y="0"/>
                </a:lnTo>
                <a:lnTo>
                  <a:pt x="4312645" y="2285"/>
                </a:lnTo>
                <a:lnTo>
                  <a:pt x="4312645" y="4562"/>
                </a:lnTo>
                <a:lnTo>
                  <a:pt x="4312645" y="7418"/>
                </a:lnTo>
                <a:lnTo>
                  <a:pt x="4310420" y="9134"/>
                </a:lnTo>
                <a:lnTo>
                  <a:pt x="4306641" y="9134"/>
                </a:lnTo>
                <a:lnTo>
                  <a:pt x="6025" y="9134"/>
                </a:lnTo>
                <a:lnTo>
                  <a:pt x="3023" y="9134"/>
                </a:lnTo>
                <a:lnTo>
                  <a:pt x="0" y="7418"/>
                </a:lnTo>
                <a:lnTo>
                  <a:pt x="0" y="4562"/>
                </a:lnTo>
                <a:lnTo>
                  <a:pt x="0" y="2285"/>
                </a:lnTo>
                <a:lnTo>
                  <a:pt x="3023" y="0"/>
                </a:lnTo>
                <a:lnTo>
                  <a:pt x="6025" y="0"/>
                </a:lnTo>
                <a:close/>
              </a:path>
            </a:pathLst>
          </a:custGeom>
          <a:noFill/>
          <a:ln w="1111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5" name="object 9"/>
          <p:cNvSpPr>
            <a:spLocks/>
          </p:cNvSpPr>
          <p:nvPr/>
        </p:nvSpPr>
        <p:spPr bwMode="auto">
          <a:xfrm>
            <a:off x="6954838" y="6022975"/>
            <a:ext cx="96837" cy="73025"/>
          </a:xfrm>
          <a:custGeom>
            <a:avLst/>
            <a:gdLst>
              <a:gd name="T0" fmla="*/ 0 w 96520"/>
              <a:gd name="T1" fmla="*/ 0 h 73025"/>
              <a:gd name="T2" fmla="*/ 96786 w 96520"/>
              <a:gd name="T3" fmla="*/ 36518 h 73025"/>
              <a:gd name="T4" fmla="*/ 0 w 96520"/>
              <a:gd name="T5" fmla="*/ 73033 h 73025"/>
              <a:gd name="T6" fmla="*/ 0 w 96520"/>
              <a:gd name="T7" fmla="*/ 0 h 730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520" h="73025">
                <a:moveTo>
                  <a:pt x="0" y="0"/>
                </a:moveTo>
                <a:lnTo>
                  <a:pt x="96469" y="36518"/>
                </a:lnTo>
                <a:lnTo>
                  <a:pt x="0" y="73033"/>
                </a:lnTo>
                <a:lnTo>
                  <a:pt x="0" y="0"/>
                </a:lnTo>
                <a:close/>
              </a:path>
            </a:pathLst>
          </a:custGeom>
          <a:noFill/>
          <a:ln w="1111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6" name="object 10"/>
          <p:cNvSpPr txBox="1">
            <a:spLocks noChangeArrowheads="1"/>
          </p:cNvSpPr>
          <p:nvPr/>
        </p:nvSpPr>
        <p:spPr bwMode="auto">
          <a:xfrm>
            <a:off x="4304199" y="6512360"/>
            <a:ext cx="2514600" cy="20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15950" indent="-6048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43000"/>
              </a:lnSpc>
            </a:pPr>
            <a:r>
              <a:rPr lang="en-US" altLang="en-US" sz="3600" b="1" baseline="-9000" dirty="0" smtClean="0">
                <a:solidFill>
                  <a:srgbClr val="FF0066"/>
                </a:solidFill>
                <a:latin typeface="Garamond" panose="02020404030301010803" pitchFamily="18" charset="0"/>
              </a:rPr>
              <a:t>Quantity</a:t>
            </a:r>
            <a:endParaRPr lang="en-US" altLang="en-US" sz="3600" baseline="-9000" dirty="0">
              <a:latin typeface="Garamond" panose="02020404030301010803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37563" y="6457950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18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/>
        <p:txBody>
          <a:bodyPr tIns="395643" rtlCol="0">
            <a:normAutofit fontScale="90000"/>
          </a:bodyPr>
          <a:lstStyle/>
          <a:p>
            <a:pPr marL="1106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spc="-10" dirty="0"/>
              <a:t>M</a:t>
            </a:r>
            <a:r>
              <a:rPr sz="5400" spc="-35" dirty="0"/>
              <a:t>a</a:t>
            </a:r>
            <a:r>
              <a:rPr sz="5400" spc="-5" dirty="0"/>
              <a:t>r</a:t>
            </a:r>
            <a:r>
              <a:rPr sz="5400" spc="-175" dirty="0"/>
              <a:t>k</a:t>
            </a:r>
            <a:r>
              <a:rPr sz="5400" spc="-30" dirty="0"/>
              <a:t>e</a:t>
            </a:r>
            <a:r>
              <a:rPr sz="5400" spc="-20" dirty="0"/>
              <a:t>t</a:t>
            </a:r>
            <a:r>
              <a:rPr sz="5400" spc="-125" dirty="0">
                <a:latin typeface="Times New Roman"/>
                <a:cs typeface="Times New Roman"/>
              </a:rPr>
              <a:t> </a:t>
            </a:r>
            <a:r>
              <a:rPr sz="5400" dirty="0"/>
              <a:t>De</a:t>
            </a:r>
            <a:r>
              <a:rPr sz="5400" spc="-5" dirty="0"/>
              <a:t>ma</a:t>
            </a:r>
            <a:r>
              <a:rPr sz="5400" spc="-40" dirty="0"/>
              <a:t>n</a:t>
            </a:r>
            <a:r>
              <a:rPr sz="5400" spc="-30" dirty="0"/>
              <a:t>d</a:t>
            </a:r>
            <a:r>
              <a:rPr sz="5400" spc="-145" dirty="0">
                <a:latin typeface="Times New Roman"/>
                <a:cs typeface="Times New Roman"/>
              </a:rPr>
              <a:t> </a:t>
            </a:r>
            <a:r>
              <a:rPr sz="5400" spc="-35" dirty="0"/>
              <a:t>Cu</a:t>
            </a:r>
            <a:r>
              <a:rPr sz="5400" spc="45" dirty="0"/>
              <a:t>r</a:t>
            </a:r>
            <a:r>
              <a:rPr sz="5400" spc="-50" dirty="0"/>
              <a:t>v</a:t>
            </a:r>
            <a:r>
              <a:rPr sz="5400" dirty="0"/>
              <a:t>e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9949" name="object 13"/>
          <p:cNvSpPr txBox="1">
            <a:spLocks noChangeArrowheads="1"/>
          </p:cNvSpPr>
          <p:nvPr/>
        </p:nvSpPr>
        <p:spPr bwMode="auto">
          <a:xfrm>
            <a:off x="2362200" y="1890713"/>
            <a:ext cx="930275" cy="376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Garamond" panose="02020404030301010803" pitchFamily="18" charset="0"/>
              </a:rPr>
              <a:t>Y</a:t>
            </a:r>
            <a:endParaRPr lang="en-US" altLang="en-US" dirty="0">
              <a:latin typeface="Garamond" panose="02020404030301010803" pitchFamily="18" charset="0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ts val="1163"/>
              </a:spcBef>
            </a:pPr>
            <a:r>
              <a:rPr lang="en-US" altLang="en-US" sz="2000" b="1" dirty="0">
                <a:latin typeface="Garamond" panose="02020404030301010803" pitchFamily="18" charset="0"/>
              </a:rPr>
              <a:t>D</a:t>
            </a:r>
            <a:endParaRPr lang="en-US" altLang="en-US" sz="2000" dirty="0">
              <a:latin typeface="Garamond" panose="02020404030301010803" pitchFamily="18" charset="0"/>
            </a:endParaRPr>
          </a:p>
          <a:p>
            <a:pPr eaLnBrk="1" hangingPunct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475"/>
              </a:spcBef>
            </a:pPr>
            <a:r>
              <a:rPr lang="en-US" altLang="en-US" sz="20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      4</a:t>
            </a:r>
            <a:endParaRPr lang="en-US" altLang="en-US" sz="2000" dirty="0">
              <a:latin typeface="Garamond" panose="02020404030301010803" pitchFamily="18" charset="0"/>
            </a:endParaRPr>
          </a:p>
          <a:p>
            <a:pPr eaLnBrk="1" hangingPunct="1">
              <a:spcBef>
                <a:spcPts val="25"/>
              </a:spcBef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      3</a:t>
            </a:r>
            <a:endParaRPr lang="en-US" altLang="en-US" sz="2000" dirty="0">
              <a:latin typeface="Garamond" panose="02020404030301010803" pitchFamily="18" charset="0"/>
            </a:endParaRPr>
          </a:p>
          <a:p>
            <a:pPr algn="ctr" eaLnBrk="1" hangingPunct="1"/>
            <a:endParaRPr lang="en-US" altLang="en-US" sz="2000" b="1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 algn="ctr" eaLnBrk="1" hangingPunct="1"/>
            <a:r>
              <a:rPr lang="en-US" altLang="en-US" sz="20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2</a:t>
            </a:r>
            <a:endParaRPr lang="en-US" altLang="en-US" sz="2000" dirty="0">
              <a:latin typeface="Garamond" panose="02020404030301010803" pitchFamily="18" charset="0"/>
            </a:endParaRPr>
          </a:p>
          <a:p>
            <a:pPr eaLnBrk="1" hangingPunct="1">
              <a:spcBef>
                <a:spcPts val="25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0070C0"/>
                </a:solidFill>
                <a:latin typeface="Garamond" panose="02020404030301010803" pitchFamily="18" charset="0"/>
              </a:rPr>
              <a:t>1</a:t>
            </a:r>
            <a:endParaRPr lang="en-US" altLang="en-US" sz="2000" dirty="0">
              <a:latin typeface="Garamond" panose="02020404030301010803" pitchFamily="18" charset="0"/>
            </a:endParaRPr>
          </a:p>
        </p:txBody>
      </p:sp>
      <p:sp>
        <p:nvSpPr>
          <p:cNvPr id="39950" name="object 14"/>
          <p:cNvSpPr txBox="1">
            <a:spLocks noChangeArrowheads="1"/>
          </p:cNvSpPr>
          <p:nvPr/>
        </p:nvSpPr>
        <p:spPr bwMode="auto">
          <a:xfrm>
            <a:off x="2317750" y="5997575"/>
            <a:ext cx="1746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>
                <a:latin typeface="Arial" panose="020B0604020202020204" pitchFamily="34" charset="0"/>
              </a:rPr>
              <a:t>0</a:t>
            </a: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39951" name="object 15"/>
          <p:cNvSpPr txBox="1">
            <a:spLocks noChangeArrowheads="1"/>
          </p:cNvSpPr>
          <p:nvPr/>
        </p:nvSpPr>
        <p:spPr bwMode="auto">
          <a:xfrm>
            <a:off x="6175375" y="5641975"/>
            <a:ext cx="203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Garamond" panose="02020404030301010803" pitchFamily="18" charset="0"/>
              </a:rPr>
              <a:t>D</a:t>
            </a:r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26300" y="5832475"/>
            <a:ext cx="18256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>
                <a:latin typeface="Garamond"/>
                <a:cs typeface="Garamond"/>
              </a:rPr>
              <a:t>X</a:t>
            </a:r>
            <a:endParaRPr>
              <a:latin typeface="Garamond"/>
              <a:cs typeface="Garamon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83367" y="3835143"/>
            <a:ext cx="330200" cy="69024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0070C0"/>
                </a:solidFill>
                <a:latin typeface="Garamond"/>
                <a:cs typeface="Garamond"/>
              </a:rPr>
              <a:t>Pr</a:t>
            </a:r>
            <a:r>
              <a:rPr sz="2400" b="1" spc="-5" dirty="0">
                <a:solidFill>
                  <a:srgbClr val="0070C0"/>
                </a:solidFill>
                <a:latin typeface="Garamond"/>
                <a:cs typeface="Garamond"/>
              </a:rPr>
              <a:t>i</a:t>
            </a:r>
            <a:r>
              <a:rPr sz="2400" b="1" dirty="0">
                <a:solidFill>
                  <a:srgbClr val="0070C0"/>
                </a:solidFill>
                <a:latin typeface="Garamond"/>
                <a:cs typeface="Garamond"/>
              </a:rPr>
              <a:t>ce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39954" name="object 18"/>
          <p:cNvSpPr>
            <a:spLocks/>
          </p:cNvSpPr>
          <p:nvPr/>
        </p:nvSpPr>
        <p:spPr bwMode="auto">
          <a:xfrm>
            <a:off x="2895600" y="3429000"/>
            <a:ext cx="914400" cy="1588"/>
          </a:xfrm>
          <a:custGeom>
            <a:avLst/>
            <a:gdLst>
              <a:gd name="T0" fmla="*/ 0 w 914400"/>
              <a:gd name="T1" fmla="*/ 0 h 1904"/>
              <a:gd name="T2" fmla="*/ 914399 w 914400"/>
              <a:gd name="T3" fmla="*/ 1321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14400" h="1904">
                <a:moveTo>
                  <a:pt x="0" y="0"/>
                </a:moveTo>
                <a:lnTo>
                  <a:pt x="914399" y="1584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5" name="object 19"/>
          <p:cNvSpPr>
            <a:spLocks/>
          </p:cNvSpPr>
          <p:nvPr/>
        </p:nvSpPr>
        <p:spPr bwMode="auto">
          <a:xfrm>
            <a:off x="3808413" y="3430588"/>
            <a:ext cx="3175" cy="2590800"/>
          </a:xfrm>
          <a:custGeom>
            <a:avLst/>
            <a:gdLst>
              <a:gd name="T0" fmla="*/ 3169 w 3175"/>
              <a:gd name="T1" fmla="*/ 0 h 2590800"/>
              <a:gd name="T2" fmla="*/ 0 w 3175"/>
              <a:gd name="T3" fmla="*/ 2590799 h 25908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175" h="2590800">
                <a:moveTo>
                  <a:pt x="3169" y="0"/>
                </a:moveTo>
                <a:lnTo>
                  <a:pt x="0" y="2590799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6" name="object 20"/>
          <p:cNvSpPr>
            <a:spLocks/>
          </p:cNvSpPr>
          <p:nvPr/>
        </p:nvSpPr>
        <p:spPr bwMode="auto">
          <a:xfrm>
            <a:off x="2895600" y="4114800"/>
            <a:ext cx="1600200" cy="1588"/>
          </a:xfrm>
          <a:custGeom>
            <a:avLst/>
            <a:gdLst>
              <a:gd name="T0" fmla="*/ 0 w 1600200"/>
              <a:gd name="T1" fmla="*/ 0 h 1904"/>
              <a:gd name="T2" fmla="*/ 1600199 w 1600200"/>
              <a:gd name="T3" fmla="*/ 1321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00200" h="1904">
                <a:moveTo>
                  <a:pt x="0" y="0"/>
                </a:moveTo>
                <a:lnTo>
                  <a:pt x="1600199" y="1584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7" name="object 21"/>
          <p:cNvSpPr>
            <a:spLocks/>
          </p:cNvSpPr>
          <p:nvPr/>
        </p:nvSpPr>
        <p:spPr bwMode="auto">
          <a:xfrm>
            <a:off x="4494213" y="4116388"/>
            <a:ext cx="3175" cy="1905000"/>
          </a:xfrm>
          <a:custGeom>
            <a:avLst/>
            <a:gdLst>
              <a:gd name="T0" fmla="*/ 3169 w 3175"/>
              <a:gd name="T1" fmla="*/ 0 h 1905000"/>
              <a:gd name="T2" fmla="*/ 0 w 3175"/>
              <a:gd name="T3" fmla="*/ 1904999 h 19050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175" h="1905000">
                <a:moveTo>
                  <a:pt x="3169" y="0"/>
                </a:moveTo>
                <a:lnTo>
                  <a:pt x="0" y="1904999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8" name="object 22"/>
          <p:cNvSpPr>
            <a:spLocks/>
          </p:cNvSpPr>
          <p:nvPr/>
        </p:nvSpPr>
        <p:spPr bwMode="auto">
          <a:xfrm>
            <a:off x="2895600" y="4724400"/>
            <a:ext cx="2209800" cy="1588"/>
          </a:xfrm>
          <a:custGeom>
            <a:avLst/>
            <a:gdLst>
              <a:gd name="T0" fmla="*/ 0 w 2209800"/>
              <a:gd name="T1" fmla="*/ 0 h 1904"/>
              <a:gd name="T2" fmla="*/ 2209799 w 2209800"/>
              <a:gd name="T3" fmla="*/ 1321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09800" h="1904">
                <a:moveTo>
                  <a:pt x="0" y="0"/>
                </a:moveTo>
                <a:lnTo>
                  <a:pt x="2209799" y="1584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9" name="object 23"/>
          <p:cNvSpPr>
            <a:spLocks/>
          </p:cNvSpPr>
          <p:nvPr/>
        </p:nvSpPr>
        <p:spPr bwMode="auto">
          <a:xfrm>
            <a:off x="5103813" y="4725988"/>
            <a:ext cx="3175" cy="1295400"/>
          </a:xfrm>
          <a:custGeom>
            <a:avLst/>
            <a:gdLst>
              <a:gd name="T0" fmla="*/ 3169 w 3175"/>
              <a:gd name="T1" fmla="*/ 0 h 1295400"/>
              <a:gd name="T2" fmla="*/ 0 w 3175"/>
              <a:gd name="T3" fmla="*/ 1295399 h 12954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175" h="1295400">
                <a:moveTo>
                  <a:pt x="3169" y="0"/>
                </a:moveTo>
                <a:lnTo>
                  <a:pt x="0" y="1295399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0" name="object 24"/>
          <p:cNvSpPr>
            <a:spLocks/>
          </p:cNvSpPr>
          <p:nvPr/>
        </p:nvSpPr>
        <p:spPr bwMode="auto">
          <a:xfrm>
            <a:off x="2895600" y="5410200"/>
            <a:ext cx="2895600" cy="1588"/>
          </a:xfrm>
          <a:custGeom>
            <a:avLst/>
            <a:gdLst>
              <a:gd name="T0" fmla="*/ 0 w 2895600"/>
              <a:gd name="T1" fmla="*/ 0 h 1904"/>
              <a:gd name="T2" fmla="*/ 2895599 w 2895600"/>
              <a:gd name="T3" fmla="*/ 1321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95600" h="1904">
                <a:moveTo>
                  <a:pt x="0" y="0"/>
                </a:moveTo>
                <a:lnTo>
                  <a:pt x="2895599" y="1584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1" name="object 25"/>
          <p:cNvSpPr>
            <a:spLocks/>
          </p:cNvSpPr>
          <p:nvPr/>
        </p:nvSpPr>
        <p:spPr bwMode="auto">
          <a:xfrm>
            <a:off x="5789613" y="5411788"/>
            <a:ext cx="3175" cy="609600"/>
          </a:xfrm>
          <a:custGeom>
            <a:avLst/>
            <a:gdLst>
              <a:gd name="T0" fmla="*/ 3169 w 3175"/>
              <a:gd name="T1" fmla="*/ 0 h 609600"/>
              <a:gd name="T2" fmla="*/ 0 w 3175"/>
              <a:gd name="T3" fmla="*/ 609599 h 609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175" h="609600">
                <a:moveTo>
                  <a:pt x="3169" y="0"/>
                </a:moveTo>
                <a:lnTo>
                  <a:pt x="0" y="609599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19203" y="6031468"/>
            <a:ext cx="255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 3         5        7          9</a:t>
            </a:r>
            <a:endParaRPr lang="en-US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09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BB6B-E6E1-4D55-9998-660BA84E8D4E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Week-2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29633"/>
            <a:ext cx="3986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Learning Objectives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6614" y="1371600"/>
            <a:ext cx="82725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en-US" sz="3200" b="1" dirty="0" smtClean="0"/>
              <a:t>Demand and law of demand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en-US" sz="3200" b="1" dirty="0" smtClean="0"/>
              <a:t>Law of demand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en-US" sz="3200" b="1" dirty="0" smtClean="0"/>
              <a:t>Exceptions of demand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en-US" sz="3200" b="1" dirty="0" smtClean="0"/>
              <a:t>Determinants of demand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en-US" sz="3200" b="1" dirty="0" smtClean="0"/>
              <a:t>Elasticity of demand and its types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4765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object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F5E881D-FEAE-460C-ACDB-E3C4F0F6CC08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20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41988" name="object 2"/>
          <p:cNvSpPr txBox="1">
            <a:spLocks noChangeArrowheads="1"/>
          </p:cNvSpPr>
          <p:nvPr/>
        </p:nvSpPr>
        <p:spPr bwMode="auto">
          <a:xfrm>
            <a:off x="600075" y="-76200"/>
            <a:ext cx="79375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441575" indent="-24304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</a:rPr>
              <a:t>Why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</a:rPr>
              <a:t>does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</a:rPr>
              <a:t>Demand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smtClean="0">
                <a:solidFill>
                  <a:srgbClr val="FF0000"/>
                </a:solidFill>
              </a:rPr>
              <a:t>Curve</a:t>
            </a:r>
            <a:endParaRPr lang="en-US" alt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800" b="1" dirty="0" smtClean="0">
                <a:solidFill>
                  <a:srgbClr val="FF0000"/>
                </a:solidFill>
              </a:rPr>
              <a:t>Slope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</a:rPr>
              <a:t>Downward?</a:t>
            </a:r>
            <a:endParaRPr lang="en-US" altLang="en-US" sz="4800" dirty="0"/>
          </a:p>
        </p:txBody>
      </p:sp>
      <p:sp>
        <p:nvSpPr>
          <p:cNvPr id="41989" name="object 3"/>
          <p:cNvSpPr txBox="1">
            <a:spLocks noChangeArrowheads="1"/>
          </p:cNvSpPr>
          <p:nvPr/>
        </p:nvSpPr>
        <p:spPr bwMode="auto">
          <a:xfrm>
            <a:off x="231775" y="1724025"/>
            <a:ext cx="875665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4013" indent="-341313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463"/>
              </a:lnSpc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altLang="en-US" sz="3200" u="sng">
                <a:solidFill>
                  <a:srgbClr val="003300"/>
                </a:solidFill>
              </a:rPr>
              <a:t>Income </a:t>
            </a:r>
            <a:r>
              <a:rPr lang="en-US" altLang="en-US" sz="3200" u="sng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>
                <a:solidFill>
                  <a:srgbClr val="003300"/>
                </a:solidFill>
              </a:rPr>
              <a:t>Effect</a:t>
            </a:r>
            <a:r>
              <a:rPr lang="en-US" altLang="en-US" sz="32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3300"/>
                </a:solidFill>
              </a:rPr>
              <a:t>:</a:t>
            </a:r>
            <a:r>
              <a:rPr lang="en-US" altLang="en-US" sz="32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It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is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the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Effect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that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a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Change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in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a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Person’s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70C0"/>
                </a:solidFill>
              </a:rPr>
              <a:t>Real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70C0"/>
                </a:solidFill>
              </a:rPr>
              <a:t>Income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70C0"/>
                </a:solidFill>
              </a:rPr>
              <a:t>caused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70C0"/>
                </a:solidFill>
              </a:rPr>
              <a:t>by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70C0"/>
                </a:solidFill>
              </a:rPr>
              <a:t>Change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70C0"/>
                </a:solidFill>
              </a:rPr>
              <a:t>in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70C0"/>
                </a:solidFill>
              </a:rPr>
              <a:t>the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Price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of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a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Commodity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has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on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the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Quantity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of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that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Commodity.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>
                <a:solidFill>
                  <a:srgbClr val="0070C0"/>
                </a:solidFill>
              </a:rPr>
              <a:t>In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>
                <a:solidFill>
                  <a:srgbClr val="0070C0"/>
                </a:solidFill>
              </a:rPr>
              <a:t>other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>
                <a:solidFill>
                  <a:srgbClr val="0070C0"/>
                </a:solidFill>
              </a:rPr>
              <a:t>words,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>
                <a:solidFill>
                  <a:srgbClr val="0070C0"/>
                </a:solidFill>
              </a:rPr>
              <a:t>the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>
                <a:solidFill>
                  <a:srgbClr val="0070C0"/>
                </a:solidFill>
              </a:rPr>
              <a:t>Increase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>
                <a:solidFill>
                  <a:srgbClr val="0070C0"/>
                </a:solidFill>
              </a:rPr>
              <a:t>in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Demand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on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Account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of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Increase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in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Real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Income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is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known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as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Income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</a:rPr>
              <a:t>Effect.</a:t>
            </a:r>
            <a:endParaRPr lang="en-US" altLang="en-US" sz="3200"/>
          </a:p>
          <a:p>
            <a:pPr algn="just" eaLnBrk="1" hangingPunct="1">
              <a:lnSpc>
                <a:spcPts val="3463"/>
              </a:lnSpc>
              <a:spcBef>
                <a:spcPts val="763"/>
              </a:spcBef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altLang="en-US" sz="3200" u="sng">
                <a:solidFill>
                  <a:srgbClr val="003300"/>
                </a:solidFill>
              </a:rPr>
              <a:t>Substitution Effect</a:t>
            </a:r>
            <a:r>
              <a:rPr lang="en-US" altLang="en-US" sz="32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3300"/>
                </a:solidFill>
              </a:rPr>
              <a:t>:</a:t>
            </a:r>
            <a:r>
              <a:rPr lang="en-US" altLang="en-US" sz="32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66"/>
                </a:solidFill>
              </a:rPr>
              <a:t>It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66"/>
                </a:solidFill>
              </a:rPr>
              <a:t>is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66"/>
                </a:solidFill>
              </a:rPr>
              <a:t>the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66"/>
                </a:solidFill>
              </a:rPr>
              <a:t>Effect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66"/>
                </a:solidFill>
              </a:rPr>
              <a:t>that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66"/>
                </a:solidFill>
              </a:rPr>
              <a:t>a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66"/>
                </a:solidFill>
              </a:rPr>
              <a:t>Change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66"/>
                </a:solidFill>
              </a:rPr>
              <a:t>in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66"/>
                </a:solidFill>
              </a:rPr>
              <a:t>Relative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FF0066"/>
                </a:solidFill>
              </a:rPr>
              <a:t>Prices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FF0066"/>
                </a:solidFill>
              </a:rPr>
              <a:t>of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FF0066"/>
                </a:solidFill>
              </a:rPr>
              <a:t>Substitute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FF0066"/>
                </a:solidFill>
              </a:rPr>
              <a:t>Goods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FF0066"/>
                </a:solidFill>
              </a:rPr>
              <a:t>has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FF0066"/>
                </a:solidFill>
              </a:rPr>
              <a:t>on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FF0066"/>
                </a:solidFill>
              </a:rPr>
              <a:t>the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66"/>
                </a:solidFill>
              </a:rPr>
              <a:t>Quantity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FF0066"/>
                </a:solidFill>
              </a:rPr>
              <a:t>Demanded.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FF0066"/>
                </a:solidFill>
              </a:rPr>
              <a:t>Substitutes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FF0066"/>
                </a:solidFill>
              </a:rPr>
              <a:t>are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FF0066"/>
                </a:solidFill>
              </a:rPr>
              <a:t>Goods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FF0066"/>
                </a:solidFill>
              </a:rPr>
              <a:t>that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66"/>
                </a:solidFill>
              </a:rPr>
              <a:t>can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66"/>
                </a:solidFill>
              </a:rPr>
              <a:t>be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66"/>
                </a:solidFill>
              </a:rPr>
              <a:t>used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66"/>
                </a:solidFill>
              </a:rPr>
              <a:t>in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66"/>
                </a:solidFill>
              </a:rPr>
              <a:t>place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66"/>
                </a:solidFill>
              </a:rPr>
              <a:t>of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66"/>
                </a:solidFill>
              </a:rPr>
              <a:t>each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66"/>
                </a:solidFill>
              </a:rPr>
              <a:t>other.</a:t>
            </a: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xmlns="" val="394148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B6FBCA6-D04A-414E-A9DF-DD223DEC6A6D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21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44036" name="object 2"/>
          <p:cNvSpPr txBox="1">
            <a:spLocks noChangeArrowheads="1"/>
          </p:cNvSpPr>
          <p:nvPr/>
        </p:nvSpPr>
        <p:spPr bwMode="auto">
          <a:xfrm>
            <a:off x="600075" y="-152400"/>
            <a:ext cx="79375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441575" indent="-24304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</a:rPr>
              <a:t>Why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</a:rPr>
              <a:t>does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</a:rPr>
              <a:t>Demand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smtClean="0">
                <a:solidFill>
                  <a:srgbClr val="FF0000"/>
                </a:solidFill>
              </a:rPr>
              <a:t>Curve</a:t>
            </a:r>
            <a:endParaRPr lang="en-US" alt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800" b="1" dirty="0" smtClean="0">
                <a:solidFill>
                  <a:srgbClr val="FF0000"/>
                </a:solidFill>
              </a:rPr>
              <a:t>Slope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</a:rPr>
              <a:t>Downward?</a:t>
            </a:r>
            <a:endParaRPr lang="en-US" altLang="en-US" sz="4800" dirty="0"/>
          </a:p>
        </p:txBody>
      </p:sp>
      <p:sp>
        <p:nvSpPr>
          <p:cNvPr id="44037" name="object 3"/>
          <p:cNvSpPr txBox="1">
            <a:spLocks noChangeArrowheads="1"/>
          </p:cNvSpPr>
          <p:nvPr/>
        </p:nvSpPr>
        <p:spPr bwMode="auto">
          <a:xfrm>
            <a:off x="231775" y="1711325"/>
            <a:ext cx="4568825" cy="10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5600" indent="-342900">
              <a:tabLst>
                <a:tab pos="355600" algn="l"/>
                <a:tab pos="3154363" algn="l"/>
                <a:tab pos="3486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  <a:tab pos="3154363" algn="l"/>
                <a:tab pos="3486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  <a:tab pos="3154363" algn="l"/>
                <a:tab pos="3486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  <a:tab pos="3154363" algn="l"/>
                <a:tab pos="3486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  <a:tab pos="3154363" algn="l"/>
                <a:tab pos="3486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3154363" algn="l"/>
                <a:tab pos="3486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3154363" algn="l"/>
                <a:tab pos="3486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3154363" algn="l"/>
                <a:tab pos="3486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3154363" algn="l"/>
                <a:tab pos="3486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584200" indent="-571500" eaLnBrk="1" hangingPunct="1">
              <a:lnSpc>
                <a:spcPts val="41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3800" b="1" u="sng" dirty="0">
                <a:solidFill>
                  <a:srgbClr val="002060"/>
                </a:solidFill>
              </a:rPr>
              <a:t>Different </a:t>
            </a:r>
            <a:r>
              <a:rPr lang="en-US" altLang="en-US" sz="3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800" b="1" u="sng" dirty="0">
                <a:solidFill>
                  <a:srgbClr val="002060"/>
                </a:solidFill>
              </a:rPr>
              <a:t>Uses</a:t>
            </a:r>
            <a:r>
              <a:rPr lang="en-US" altLang="en-US" sz="3800" b="1" dirty="0">
                <a:solidFill>
                  <a:srgbClr val="002060"/>
                </a:solidFill>
              </a:rPr>
              <a:t>: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00B050"/>
                </a:solidFill>
              </a:rPr>
              <a:t>Commodities</a:t>
            </a:r>
            <a:r>
              <a:rPr lang="en-US" altLang="en-US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800" b="1" dirty="0">
                <a:solidFill>
                  <a:srgbClr val="00B050"/>
                </a:solidFill>
              </a:rPr>
              <a:t>with</a:t>
            </a:r>
            <a:endParaRPr lang="en-US" altLang="en-US" sz="3800" dirty="0"/>
          </a:p>
        </p:txBody>
      </p:sp>
      <p:sp>
        <p:nvSpPr>
          <p:cNvPr id="44038" name="object 4"/>
          <p:cNvSpPr txBox="1">
            <a:spLocks noChangeArrowheads="1"/>
          </p:cNvSpPr>
          <p:nvPr/>
        </p:nvSpPr>
        <p:spPr bwMode="auto">
          <a:xfrm>
            <a:off x="4953000" y="1767830"/>
            <a:ext cx="4114800" cy="10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368300">
              <a:tabLst>
                <a:tab pos="2717800" algn="l"/>
                <a:tab pos="3082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717800" algn="l"/>
                <a:tab pos="3082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717800" algn="l"/>
                <a:tab pos="3082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717800" algn="l"/>
                <a:tab pos="3082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717800" algn="l"/>
                <a:tab pos="3082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7800" algn="l"/>
                <a:tab pos="3082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7800" algn="l"/>
                <a:tab pos="3082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7800" algn="l"/>
                <a:tab pos="3082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7800" algn="l"/>
                <a:tab pos="3082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100"/>
              </a:lnSpc>
            </a:pPr>
            <a:r>
              <a:rPr lang="en-US" altLang="en-US" sz="3800" b="1" dirty="0" smtClean="0">
                <a:solidFill>
                  <a:srgbClr val="00B050"/>
                </a:solidFill>
              </a:rPr>
              <a:t>Demand for Alternative</a:t>
            </a:r>
            <a:r>
              <a:rPr lang="en-US" altLang="en-US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800" b="1" dirty="0" smtClean="0">
                <a:solidFill>
                  <a:srgbClr val="00B050"/>
                </a:solidFill>
              </a:rPr>
              <a:t>Uses  </a:t>
            </a:r>
            <a:endParaRPr lang="en-US" altLang="en-US" sz="3800" dirty="0"/>
          </a:p>
        </p:txBody>
      </p:sp>
      <p:sp>
        <p:nvSpPr>
          <p:cNvPr id="44039" name="object 5"/>
          <p:cNvSpPr txBox="1">
            <a:spLocks noChangeArrowheads="1"/>
          </p:cNvSpPr>
          <p:nvPr/>
        </p:nvSpPr>
        <p:spPr bwMode="auto">
          <a:xfrm>
            <a:off x="-76200" y="2757289"/>
            <a:ext cx="8991600" cy="379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2425">
              <a:tabLst>
                <a:tab pos="1697038" algn="l"/>
                <a:tab pos="2347913" algn="l"/>
                <a:tab pos="3959225" algn="l"/>
                <a:tab pos="6578600" algn="l"/>
                <a:tab pos="78438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697038" algn="l"/>
                <a:tab pos="2347913" algn="l"/>
                <a:tab pos="3959225" algn="l"/>
                <a:tab pos="6578600" algn="l"/>
                <a:tab pos="78438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697038" algn="l"/>
                <a:tab pos="2347913" algn="l"/>
                <a:tab pos="3959225" algn="l"/>
                <a:tab pos="6578600" algn="l"/>
                <a:tab pos="78438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697038" algn="l"/>
                <a:tab pos="2347913" algn="l"/>
                <a:tab pos="3959225" algn="l"/>
                <a:tab pos="6578600" algn="l"/>
                <a:tab pos="78438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697038" algn="l"/>
                <a:tab pos="2347913" algn="l"/>
                <a:tab pos="3959225" algn="l"/>
                <a:tab pos="6578600" algn="l"/>
                <a:tab pos="78438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97038" algn="l"/>
                <a:tab pos="2347913" algn="l"/>
                <a:tab pos="3959225" algn="l"/>
                <a:tab pos="6578600" algn="l"/>
                <a:tab pos="78438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97038" algn="l"/>
                <a:tab pos="2347913" algn="l"/>
                <a:tab pos="3959225" algn="l"/>
                <a:tab pos="6578600" algn="l"/>
                <a:tab pos="78438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97038" algn="l"/>
                <a:tab pos="2347913" algn="l"/>
                <a:tab pos="3959225" algn="l"/>
                <a:tab pos="6578600" algn="l"/>
                <a:tab pos="78438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97038" algn="l"/>
                <a:tab pos="2347913" algn="l"/>
                <a:tab pos="3959225" algn="l"/>
                <a:tab pos="6578600" algn="l"/>
                <a:tab pos="78438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100"/>
              </a:lnSpc>
            </a:pPr>
            <a:r>
              <a:rPr lang="en-US" altLang="en-US" sz="3800" b="1" dirty="0">
                <a:solidFill>
                  <a:srgbClr val="00B050"/>
                </a:solidFill>
              </a:rPr>
              <a:t> </a:t>
            </a:r>
            <a:r>
              <a:rPr lang="en-US" altLang="en-US" sz="3800" b="1" dirty="0" smtClean="0">
                <a:solidFill>
                  <a:srgbClr val="00B050"/>
                </a:solidFill>
              </a:rPr>
              <a:t>    tends to Extend Consequent upon</a:t>
            </a:r>
            <a:r>
              <a:rPr lang="en-US" altLang="en-US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800" b="1" dirty="0">
                <a:solidFill>
                  <a:srgbClr val="00B050"/>
                </a:solidFill>
              </a:rPr>
              <a:t>the</a:t>
            </a:r>
            <a:r>
              <a:rPr lang="en-US" altLang="en-US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ts val="4100"/>
              </a:lnSpc>
            </a:pPr>
            <a:r>
              <a:rPr lang="en-US" altLang="en-US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800" b="1" dirty="0" smtClean="0">
                <a:solidFill>
                  <a:srgbClr val="00B050"/>
                </a:solidFill>
              </a:rPr>
              <a:t>all</a:t>
            </a:r>
            <a:r>
              <a:rPr lang="en-US" altLang="en-US" sz="3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00B050"/>
                </a:solidFill>
              </a:rPr>
              <a:t>in</a:t>
            </a:r>
            <a:r>
              <a:rPr lang="en-US" altLang="en-US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00B050"/>
                </a:solidFill>
              </a:rPr>
              <a:t>their</a:t>
            </a:r>
            <a:r>
              <a:rPr lang="en-US" altLang="en-US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00B050"/>
                </a:solidFill>
              </a:rPr>
              <a:t>prices.</a:t>
            </a:r>
            <a:endParaRPr lang="en-US" altLang="en-US" sz="3800" dirty="0"/>
          </a:p>
          <a:p>
            <a:pPr marL="923925" indent="-571500" algn="just" eaLnBrk="1" hangingPunct="1">
              <a:lnSpc>
                <a:spcPts val="4100"/>
              </a:lnSpc>
              <a:spcBef>
                <a:spcPts val="913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3800" b="1" u="sng" dirty="0">
                <a:solidFill>
                  <a:srgbClr val="002060"/>
                </a:solidFill>
              </a:rPr>
              <a:t>Size of Consumer Group</a:t>
            </a:r>
            <a:r>
              <a:rPr lang="en-US" altLang="en-US" sz="3800" b="1" dirty="0">
                <a:solidFill>
                  <a:srgbClr val="002060"/>
                </a:solidFill>
              </a:rPr>
              <a:t>: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C00000"/>
                </a:solidFill>
              </a:rPr>
              <a:t>When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C00000"/>
                </a:solidFill>
              </a:rPr>
              <a:t>the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C00000"/>
                </a:solidFill>
              </a:rPr>
              <a:t>Price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C00000"/>
                </a:solidFill>
              </a:rPr>
              <a:t>of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800" b="1" dirty="0">
                <a:solidFill>
                  <a:srgbClr val="C00000"/>
                </a:solidFill>
              </a:rPr>
              <a:t>a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800" b="1" dirty="0">
                <a:solidFill>
                  <a:srgbClr val="C00000"/>
                </a:solidFill>
              </a:rPr>
              <a:t>Commodity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800" b="1" dirty="0">
                <a:solidFill>
                  <a:srgbClr val="C00000"/>
                </a:solidFill>
              </a:rPr>
              <a:t>falls,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800" b="1" dirty="0">
                <a:solidFill>
                  <a:srgbClr val="C00000"/>
                </a:solidFill>
              </a:rPr>
              <a:t>then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800" b="1" dirty="0">
                <a:solidFill>
                  <a:srgbClr val="C00000"/>
                </a:solidFill>
              </a:rPr>
              <a:t>many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C00000"/>
                </a:solidFill>
              </a:rPr>
              <a:t>Consumers,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C00000"/>
                </a:solidFill>
              </a:rPr>
              <a:t>who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C00000"/>
                </a:solidFill>
              </a:rPr>
              <a:t>are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C00000"/>
                </a:solidFill>
              </a:rPr>
              <a:t>unable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C00000"/>
                </a:solidFill>
              </a:rPr>
              <a:t>to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C00000"/>
                </a:solidFill>
              </a:rPr>
              <a:t>buy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C00000"/>
                </a:solidFill>
              </a:rPr>
              <a:t>that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C00000"/>
                </a:solidFill>
              </a:rPr>
              <a:t>Commodity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>
                <a:solidFill>
                  <a:srgbClr val="C00000"/>
                </a:solidFill>
              </a:rPr>
              <a:t>at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>
                <a:solidFill>
                  <a:srgbClr val="C00000"/>
                </a:solidFill>
              </a:rPr>
              <a:t>its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>
                <a:solidFill>
                  <a:srgbClr val="C00000"/>
                </a:solidFill>
              </a:rPr>
              <a:t>Previous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>
                <a:solidFill>
                  <a:srgbClr val="C00000"/>
                </a:solidFill>
              </a:rPr>
              <a:t>Price,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>
                <a:solidFill>
                  <a:srgbClr val="C00000"/>
                </a:solidFill>
              </a:rPr>
              <a:t>Come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C00000"/>
                </a:solidFill>
              </a:rPr>
              <a:t>Forward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C00000"/>
                </a:solidFill>
              </a:rPr>
              <a:t>to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C00000"/>
                </a:solidFill>
              </a:rPr>
              <a:t>buy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C00000"/>
                </a:solidFill>
              </a:rPr>
              <a:t>it.</a:t>
            </a:r>
            <a:endParaRPr lang="en-US" altLang="en-US" sz="3800" dirty="0"/>
          </a:p>
        </p:txBody>
      </p:sp>
    </p:spTree>
    <p:extLst>
      <p:ext uri="{BB962C8B-B14F-4D97-AF65-F5344CB8AC3E}">
        <p14:creationId xmlns:p14="http://schemas.microsoft.com/office/powerpoint/2010/main" xmlns="" val="901532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object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89FBFD0-1A01-4074-876A-318D3D62BA47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22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391071" rtlCol="0">
            <a:normAutofit fontScale="90000"/>
          </a:bodyPr>
          <a:lstStyle/>
          <a:p>
            <a:pPr marL="76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500" spc="-35" dirty="0"/>
              <a:t>E</a:t>
            </a:r>
            <a:r>
              <a:rPr sz="5500" spc="-125" dirty="0"/>
              <a:t>x</a:t>
            </a:r>
            <a:r>
              <a:rPr sz="5500" spc="-30" dirty="0"/>
              <a:t>ce</a:t>
            </a:r>
            <a:r>
              <a:rPr sz="5500" spc="-50" dirty="0"/>
              <a:t>p</a:t>
            </a:r>
            <a:r>
              <a:rPr sz="5500" spc="-20" dirty="0"/>
              <a:t>t</a:t>
            </a:r>
            <a:r>
              <a:rPr sz="5500" spc="-30" dirty="0"/>
              <a:t>ions</a:t>
            </a:r>
            <a:r>
              <a:rPr sz="5500" spc="-100" dirty="0">
                <a:latin typeface="Times New Roman"/>
                <a:cs typeface="Times New Roman"/>
              </a:rPr>
              <a:t> </a:t>
            </a:r>
            <a:r>
              <a:rPr sz="5500" spc="-70" dirty="0"/>
              <a:t>t</a:t>
            </a:r>
            <a:r>
              <a:rPr sz="5500" spc="-30" dirty="0"/>
              <a:t>o</a:t>
            </a:r>
            <a:r>
              <a:rPr sz="5500" spc="-135" dirty="0">
                <a:latin typeface="Times New Roman"/>
                <a:cs typeface="Times New Roman"/>
              </a:rPr>
              <a:t> </a:t>
            </a:r>
            <a:r>
              <a:rPr sz="5500" spc="-20" dirty="0"/>
              <a:t>L</a:t>
            </a:r>
            <a:r>
              <a:rPr sz="5500" spc="-80" dirty="0"/>
              <a:t>a</a:t>
            </a:r>
            <a:r>
              <a:rPr sz="5500" spc="-45" dirty="0"/>
              <a:t>w</a:t>
            </a:r>
            <a:r>
              <a:rPr sz="5500" spc="-135" dirty="0">
                <a:latin typeface="Times New Roman"/>
                <a:cs typeface="Times New Roman"/>
              </a:rPr>
              <a:t> </a:t>
            </a:r>
            <a:r>
              <a:rPr sz="5500" spc="-35" dirty="0"/>
              <a:t>o</a:t>
            </a:r>
            <a:r>
              <a:rPr sz="5500" dirty="0"/>
              <a:t>f</a:t>
            </a:r>
            <a:r>
              <a:rPr sz="5500" spc="-125" dirty="0">
                <a:latin typeface="Times New Roman"/>
                <a:cs typeface="Times New Roman"/>
              </a:rPr>
              <a:t> </a:t>
            </a:r>
            <a:r>
              <a:rPr sz="5500" spc="-40" dirty="0"/>
              <a:t>Dem</a:t>
            </a:r>
            <a:r>
              <a:rPr sz="5500" spc="-35" dirty="0"/>
              <a:t>a</a:t>
            </a:r>
            <a:r>
              <a:rPr sz="5500" spc="-30" dirty="0"/>
              <a:t>nd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46085" name="object 3"/>
          <p:cNvSpPr txBox="1">
            <a:spLocks noChangeArrowheads="1"/>
          </p:cNvSpPr>
          <p:nvPr/>
        </p:nvSpPr>
        <p:spPr bwMode="auto">
          <a:xfrm>
            <a:off x="384175" y="1546225"/>
            <a:ext cx="8377238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3300" b="1" u="sng" dirty="0">
                <a:solidFill>
                  <a:srgbClr val="C00000"/>
                </a:solidFill>
              </a:rPr>
              <a:t>Article of Distinction or Veblen Goods</a:t>
            </a:r>
            <a:r>
              <a:rPr lang="en-US" altLang="en-US" sz="3300" b="1" dirty="0">
                <a:solidFill>
                  <a:srgbClr val="C00000"/>
                </a:solidFill>
              </a:rPr>
              <a:t>:</a:t>
            </a:r>
            <a:r>
              <a:rPr lang="en-US" alt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0070C0"/>
                </a:solidFill>
              </a:rPr>
              <a:t>Goods</a:t>
            </a: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0070C0"/>
                </a:solidFill>
              </a:rPr>
              <a:t>like</a:t>
            </a: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300" b="1" dirty="0" err="1">
                <a:solidFill>
                  <a:srgbClr val="0070C0"/>
                </a:solidFill>
              </a:rPr>
              <a:t>Jewellery</a:t>
            </a:r>
            <a:r>
              <a:rPr lang="en-US" altLang="en-US" sz="3300" b="1" dirty="0">
                <a:solidFill>
                  <a:srgbClr val="0070C0"/>
                </a:solidFill>
              </a:rPr>
              <a:t>,</a:t>
            </a: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300" b="1" dirty="0">
                <a:solidFill>
                  <a:srgbClr val="0070C0"/>
                </a:solidFill>
              </a:rPr>
              <a:t>Diamonds</a:t>
            </a: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300" b="1" dirty="0">
                <a:solidFill>
                  <a:srgbClr val="0070C0"/>
                </a:solidFill>
              </a:rPr>
              <a:t>&amp;</a:t>
            </a: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300" b="1" dirty="0">
                <a:solidFill>
                  <a:srgbClr val="0070C0"/>
                </a:solidFill>
              </a:rPr>
              <a:t>Gems</a:t>
            </a: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300" b="1" dirty="0">
                <a:solidFill>
                  <a:srgbClr val="0070C0"/>
                </a:solidFill>
              </a:rPr>
              <a:t>are</a:t>
            </a: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0070C0"/>
                </a:solidFill>
              </a:rPr>
              <a:t>considered</a:t>
            </a: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300" b="1" dirty="0">
                <a:solidFill>
                  <a:srgbClr val="0070C0"/>
                </a:solidFill>
              </a:rPr>
              <a:t>as</a:t>
            </a: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300" b="1" dirty="0">
                <a:solidFill>
                  <a:srgbClr val="0070C0"/>
                </a:solidFill>
              </a:rPr>
              <a:t>Articles</a:t>
            </a: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300" b="1" dirty="0">
                <a:solidFill>
                  <a:srgbClr val="0070C0"/>
                </a:solidFill>
              </a:rPr>
              <a:t>of</a:t>
            </a: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300" b="1" dirty="0">
                <a:solidFill>
                  <a:srgbClr val="0070C0"/>
                </a:solidFill>
              </a:rPr>
              <a:t>Distinction.</a:t>
            </a: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300" b="1" dirty="0">
                <a:solidFill>
                  <a:srgbClr val="0070C0"/>
                </a:solidFill>
              </a:rPr>
              <a:t>These</a:t>
            </a: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0070C0"/>
                </a:solidFill>
              </a:rPr>
              <a:t>Goods</a:t>
            </a: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300" b="1" dirty="0">
                <a:solidFill>
                  <a:srgbClr val="0070C0"/>
                </a:solidFill>
              </a:rPr>
              <a:t>command</a:t>
            </a: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300" b="1" dirty="0">
                <a:solidFill>
                  <a:srgbClr val="0070C0"/>
                </a:solidFill>
              </a:rPr>
              <a:t>More</a:t>
            </a: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300" b="1" dirty="0">
                <a:solidFill>
                  <a:srgbClr val="0070C0"/>
                </a:solidFill>
              </a:rPr>
              <a:t>Demand</a:t>
            </a: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300" b="1" dirty="0">
                <a:solidFill>
                  <a:srgbClr val="0070C0"/>
                </a:solidFill>
              </a:rPr>
              <a:t>when</a:t>
            </a: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300" b="1" dirty="0">
                <a:solidFill>
                  <a:srgbClr val="0070C0"/>
                </a:solidFill>
              </a:rPr>
              <a:t>their</a:t>
            </a: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0070C0"/>
                </a:solidFill>
              </a:rPr>
              <a:t>Prices</a:t>
            </a: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0070C0"/>
                </a:solidFill>
              </a:rPr>
              <a:t>are</a:t>
            </a: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0070C0"/>
                </a:solidFill>
              </a:rPr>
              <a:t>High.</a:t>
            </a:r>
            <a:endParaRPr lang="en-US" altLang="en-US" sz="3300" dirty="0"/>
          </a:p>
          <a:p>
            <a:pPr algn="just" eaLnBrk="1" hangingPunct="1">
              <a:spcBef>
                <a:spcPts val="788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3300" b="1" u="sng" dirty="0">
                <a:solidFill>
                  <a:srgbClr val="C00000"/>
                </a:solidFill>
              </a:rPr>
              <a:t>Ignorance</a:t>
            </a:r>
            <a:r>
              <a:rPr lang="en-US" altLang="en-US" sz="3300" b="1" dirty="0">
                <a:solidFill>
                  <a:srgbClr val="C00000"/>
                </a:solidFill>
              </a:rPr>
              <a:t>:</a:t>
            </a:r>
            <a:r>
              <a:rPr lang="en-US" alt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300" b="1" dirty="0">
                <a:solidFill>
                  <a:srgbClr val="7030A0"/>
                </a:solidFill>
              </a:rPr>
              <a:t>Many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300" b="1" dirty="0">
                <a:solidFill>
                  <a:srgbClr val="7030A0"/>
                </a:solidFill>
              </a:rPr>
              <a:t>a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300" b="1" dirty="0">
                <a:solidFill>
                  <a:srgbClr val="7030A0"/>
                </a:solidFill>
              </a:rPr>
              <a:t>time,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300" b="1" dirty="0">
                <a:solidFill>
                  <a:srgbClr val="7030A0"/>
                </a:solidFill>
              </a:rPr>
              <a:t>Consumers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300" b="1" dirty="0">
                <a:solidFill>
                  <a:srgbClr val="7030A0"/>
                </a:solidFill>
              </a:rPr>
              <a:t>out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300" b="1" dirty="0">
                <a:solidFill>
                  <a:srgbClr val="7030A0"/>
                </a:solidFill>
              </a:rPr>
              <a:t>of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sheer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Ignorance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or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Poor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Judgment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consider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a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Commodity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to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be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of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Low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Quality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if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its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Price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is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Low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and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of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High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Quality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if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its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Price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is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7030A0"/>
                </a:solidFill>
              </a:rPr>
              <a:t>High.</a:t>
            </a:r>
            <a:endParaRPr lang="en-US" altLang="en-US" sz="3300" dirty="0"/>
          </a:p>
        </p:txBody>
      </p:sp>
    </p:spTree>
    <p:extLst>
      <p:ext uri="{BB962C8B-B14F-4D97-AF65-F5344CB8AC3E}">
        <p14:creationId xmlns:p14="http://schemas.microsoft.com/office/powerpoint/2010/main" xmlns="" val="2315843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object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B1F0CC4-CA94-4E61-965D-44472868611C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23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268833" rtlCol="0">
            <a:normAutofit fontScale="90000"/>
          </a:bodyPr>
          <a:lstStyle/>
          <a:p>
            <a:pPr marL="76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500" spc="-35" dirty="0"/>
              <a:t>E</a:t>
            </a:r>
            <a:r>
              <a:rPr sz="5500" spc="-125" dirty="0"/>
              <a:t>x</a:t>
            </a:r>
            <a:r>
              <a:rPr sz="5500" spc="-30" dirty="0"/>
              <a:t>ce</a:t>
            </a:r>
            <a:r>
              <a:rPr sz="5500" spc="-50" dirty="0"/>
              <a:t>p</a:t>
            </a:r>
            <a:r>
              <a:rPr sz="5500" spc="-20" dirty="0"/>
              <a:t>t</a:t>
            </a:r>
            <a:r>
              <a:rPr sz="5500" spc="-30" dirty="0"/>
              <a:t>ions</a:t>
            </a:r>
            <a:r>
              <a:rPr sz="5500" spc="-100" dirty="0">
                <a:latin typeface="Times New Roman"/>
                <a:cs typeface="Times New Roman"/>
              </a:rPr>
              <a:t> </a:t>
            </a:r>
            <a:r>
              <a:rPr sz="5500" spc="-70" dirty="0"/>
              <a:t>t</a:t>
            </a:r>
            <a:r>
              <a:rPr sz="5500" spc="-30" dirty="0"/>
              <a:t>o</a:t>
            </a:r>
            <a:r>
              <a:rPr sz="5500" spc="-135" dirty="0">
                <a:latin typeface="Times New Roman"/>
                <a:cs typeface="Times New Roman"/>
              </a:rPr>
              <a:t> </a:t>
            </a:r>
            <a:r>
              <a:rPr sz="5500" spc="-20" dirty="0"/>
              <a:t>L</a:t>
            </a:r>
            <a:r>
              <a:rPr sz="5500" spc="-80" dirty="0"/>
              <a:t>a</a:t>
            </a:r>
            <a:r>
              <a:rPr sz="5500" spc="-45" dirty="0"/>
              <a:t>w</a:t>
            </a:r>
            <a:r>
              <a:rPr sz="5500" spc="-135" dirty="0">
                <a:latin typeface="Times New Roman"/>
                <a:cs typeface="Times New Roman"/>
              </a:rPr>
              <a:t> </a:t>
            </a:r>
            <a:r>
              <a:rPr sz="5500" spc="-35" dirty="0"/>
              <a:t>o</a:t>
            </a:r>
            <a:r>
              <a:rPr sz="5500" dirty="0"/>
              <a:t>f</a:t>
            </a:r>
            <a:r>
              <a:rPr sz="5500" spc="-125" dirty="0">
                <a:latin typeface="Times New Roman"/>
                <a:cs typeface="Times New Roman"/>
              </a:rPr>
              <a:t> </a:t>
            </a:r>
            <a:r>
              <a:rPr sz="5500" spc="-40" dirty="0"/>
              <a:t>Dem</a:t>
            </a:r>
            <a:r>
              <a:rPr sz="5500" spc="-35" dirty="0"/>
              <a:t>a</a:t>
            </a:r>
            <a:r>
              <a:rPr sz="5500" spc="-30" dirty="0"/>
              <a:t>nd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48133" name="object 3"/>
          <p:cNvSpPr txBox="1">
            <a:spLocks noChangeArrowheads="1"/>
          </p:cNvSpPr>
          <p:nvPr/>
        </p:nvSpPr>
        <p:spPr bwMode="auto">
          <a:xfrm>
            <a:off x="384175" y="1468438"/>
            <a:ext cx="8377238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4013" indent="-341313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US" altLang="en-US" sz="3200" b="1" u="sng" dirty="0" err="1"/>
              <a:t>Giffen</a:t>
            </a:r>
            <a:r>
              <a:rPr lang="en-US" altLang="en-US" sz="3200" b="1" u="sng" dirty="0"/>
              <a:t> 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/>
              <a:t>Goods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/>
              <a:t>: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</a:rPr>
              <a:t>Giffen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9900"/>
                </a:solidFill>
              </a:rPr>
              <a:t>Goods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9900"/>
                </a:solidFill>
              </a:rPr>
              <a:t>are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9900"/>
                </a:solidFill>
              </a:rPr>
              <a:t>those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9900"/>
                </a:solidFill>
              </a:rPr>
              <a:t>Inferior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9900"/>
                </a:solidFill>
              </a:rPr>
              <a:t>Goods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9900"/>
                </a:solidFill>
              </a:rPr>
              <a:t>whose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9900"/>
                </a:solidFill>
              </a:rPr>
              <a:t>Demand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9900"/>
                </a:solidFill>
              </a:rPr>
              <a:t>falls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9900"/>
                </a:solidFill>
              </a:rPr>
              <a:t>even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9900"/>
                </a:solidFill>
              </a:rPr>
              <a:t>when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9900"/>
                </a:solidFill>
              </a:rPr>
              <a:t>their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9900"/>
                </a:solidFill>
              </a:rPr>
              <a:t>Prices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9900"/>
                </a:solidFill>
              </a:rPr>
              <a:t>Falls.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9900"/>
                </a:solidFill>
              </a:rPr>
              <a:t>For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9900"/>
                </a:solidFill>
              </a:rPr>
              <a:t>example,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9900"/>
                </a:solidFill>
              </a:rPr>
              <a:t>‘</a:t>
            </a:r>
            <a:r>
              <a:rPr lang="en-US" altLang="en-US" sz="3200" b="1" dirty="0" err="1">
                <a:solidFill>
                  <a:srgbClr val="009900"/>
                </a:solidFill>
              </a:rPr>
              <a:t>Bajra</a:t>
            </a:r>
            <a:r>
              <a:rPr lang="en-US" altLang="en-US" sz="3200" b="1" dirty="0">
                <a:solidFill>
                  <a:srgbClr val="009900"/>
                </a:solidFill>
              </a:rPr>
              <a:t>’.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9900"/>
                </a:solidFill>
              </a:rPr>
              <a:t>Only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9900"/>
                </a:solidFill>
              </a:rPr>
              <a:t>those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9900"/>
                </a:solidFill>
              </a:rPr>
              <a:t>Inferior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9900"/>
                </a:solidFill>
              </a:rPr>
              <a:t>Goods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9900"/>
                </a:solidFill>
              </a:rPr>
              <a:t>are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9900"/>
                </a:solidFill>
              </a:rPr>
              <a:t>called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009900"/>
                </a:solidFill>
              </a:rPr>
              <a:t>Giffen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9900"/>
                </a:solidFill>
              </a:rPr>
              <a:t>Goods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9900"/>
                </a:solidFill>
              </a:rPr>
              <a:t>where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9900"/>
                </a:solidFill>
              </a:rPr>
              <a:t>Law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9900"/>
                </a:solidFill>
              </a:rPr>
              <a:t>of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9900"/>
                </a:solidFill>
              </a:rPr>
              <a:t>Demand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9900"/>
                </a:solidFill>
              </a:rPr>
              <a:t>Fails.</a:t>
            </a:r>
            <a:endParaRPr lang="en-US" altLang="en-US" sz="3200" dirty="0"/>
          </a:p>
          <a:p>
            <a:pPr algn="just" eaLnBrk="1" hangingPunct="1"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en-US" altLang="en-US" sz="3200" b="1" u="sng" dirty="0"/>
              <a:t>Expectation of Rise or Fall in Price in Future</a:t>
            </a:r>
            <a:r>
              <a:rPr lang="en-US" altLang="en-US" sz="3200" b="1" dirty="0"/>
              <a:t>: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If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Prices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are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likely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to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Rise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More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in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the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Future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then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even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66"/>
                </a:solidFill>
              </a:rPr>
              <a:t>at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66"/>
                </a:solidFill>
              </a:rPr>
              <a:t>the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66"/>
                </a:solidFill>
              </a:rPr>
              <a:t>Existing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66"/>
                </a:solidFill>
              </a:rPr>
              <a:t>Higher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66"/>
                </a:solidFill>
              </a:rPr>
              <a:t>Price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66"/>
                </a:solidFill>
              </a:rPr>
              <a:t>people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66"/>
                </a:solidFill>
              </a:rPr>
              <a:t>may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Demand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more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Units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of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the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Commodity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in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the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Present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and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vice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versa.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073065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447840" rtlCol="0">
            <a:normAutofit fontScale="90000"/>
          </a:bodyPr>
          <a:lstStyle/>
          <a:p>
            <a:pPr marL="1339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400" dirty="0"/>
              <a:t>Exp</a:t>
            </a:r>
            <a:r>
              <a:rPr sz="4400" spc="-5" dirty="0"/>
              <a:t>a</a:t>
            </a:r>
            <a:r>
              <a:rPr sz="4400" dirty="0"/>
              <a:t>n</a:t>
            </a:r>
            <a:r>
              <a:rPr sz="4400" spc="-5" dirty="0"/>
              <a:t>s</a:t>
            </a:r>
            <a:r>
              <a:rPr sz="4400" spc="-20" dirty="0"/>
              <a:t>i</a:t>
            </a:r>
            <a:r>
              <a:rPr sz="4400" spc="-5" dirty="0"/>
              <a:t>o</a:t>
            </a:r>
            <a:r>
              <a:rPr sz="4400" dirty="0"/>
              <a:t>n</a:t>
            </a:r>
            <a:r>
              <a:rPr sz="4400" spc="-120" dirty="0">
                <a:latin typeface="Times New Roman"/>
                <a:cs typeface="Times New Roman"/>
              </a:rPr>
              <a:t> </a:t>
            </a:r>
            <a:r>
              <a:rPr sz="4400" dirty="0"/>
              <a:t>&amp;</a:t>
            </a:r>
            <a:r>
              <a:rPr sz="4400" spc="-100" dirty="0">
                <a:latin typeface="Times New Roman"/>
                <a:cs typeface="Times New Roman"/>
              </a:rPr>
              <a:t> </a:t>
            </a:r>
            <a:r>
              <a:rPr sz="4400" spc="-5" dirty="0"/>
              <a:t>Co</a:t>
            </a:r>
            <a:r>
              <a:rPr sz="4400" spc="-35" dirty="0"/>
              <a:t>n</a:t>
            </a:r>
            <a:r>
              <a:rPr sz="4400" spc="-25" dirty="0"/>
              <a:t>t</a:t>
            </a:r>
            <a:r>
              <a:rPr sz="4400" spc="-105" dirty="0"/>
              <a:t>r</a:t>
            </a:r>
            <a:r>
              <a:rPr sz="4400" spc="-5" dirty="0"/>
              <a:t>a</a:t>
            </a:r>
            <a:r>
              <a:rPr sz="4400" spc="5" dirty="0"/>
              <a:t>c</a:t>
            </a:r>
            <a:r>
              <a:rPr sz="4400" spc="-20" dirty="0"/>
              <a:t>ti</a:t>
            </a:r>
            <a:r>
              <a:rPr sz="4400" spc="-5" dirty="0"/>
              <a:t>o</a:t>
            </a:r>
            <a:r>
              <a:rPr sz="4400" dirty="0"/>
              <a:t>n</a:t>
            </a:r>
            <a:r>
              <a:rPr sz="4400" spc="-120" dirty="0">
                <a:latin typeface="Times New Roman"/>
                <a:cs typeface="Times New Roman"/>
              </a:rPr>
              <a:t> </a:t>
            </a:r>
            <a:r>
              <a:rPr sz="4400" spc="-20" dirty="0"/>
              <a:t>i</a:t>
            </a:r>
            <a:r>
              <a:rPr sz="4400" dirty="0"/>
              <a:t>n</a:t>
            </a:r>
            <a:r>
              <a:rPr sz="4400" spc="-120" dirty="0">
                <a:latin typeface="Times New Roman"/>
                <a:cs typeface="Times New Roman"/>
              </a:rPr>
              <a:t> </a:t>
            </a:r>
            <a:r>
              <a:rPr sz="4400" spc="-10" dirty="0"/>
              <a:t>D</a:t>
            </a:r>
            <a:r>
              <a:rPr sz="4400" dirty="0"/>
              <a:t>e</a:t>
            </a:r>
            <a:r>
              <a:rPr sz="4400" spc="5" dirty="0"/>
              <a:t>m</a:t>
            </a:r>
            <a:r>
              <a:rPr sz="4400" spc="-5" dirty="0"/>
              <a:t>a</a:t>
            </a:r>
            <a:r>
              <a:rPr sz="4400" dirty="0"/>
              <a:t>nd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0179" name="object 3"/>
          <p:cNvSpPr>
            <a:spLocks/>
          </p:cNvSpPr>
          <p:nvPr/>
        </p:nvSpPr>
        <p:spPr bwMode="auto">
          <a:xfrm>
            <a:off x="2514600" y="1371600"/>
            <a:ext cx="6248400" cy="2419350"/>
          </a:xfrm>
          <a:custGeom>
            <a:avLst/>
            <a:gdLst>
              <a:gd name="T0" fmla="*/ 5039154 w 6248400"/>
              <a:gd name="T1" fmla="*/ 0 h 2418715"/>
              <a:gd name="T2" fmla="*/ 5039154 w 6248400"/>
              <a:gd name="T3" fmla="*/ 302410 h 2418715"/>
              <a:gd name="T4" fmla="*/ 0 w 6248400"/>
              <a:gd name="T5" fmla="*/ 302410 h 2418715"/>
              <a:gd name="T6" fmla="*/ 0 w 6248400"/>
              <a:gd name="T7" fmla="*/ 2116721 h 2418715"/>
              <a:gd name="T8" fmla="*/ 5039154 w 6248400"/>
              <a:gd name="T9" fmla="*/ 2116721 h 2418715"/>
              <a:gd name="T10" fmla="*/ 5039154 w 6248400"/>
              <a:gd name="T11" fmla="*/ 2419101 h 2418715"/>
              <a:gd name="T12" fmla="*/ 6248387 w 6248400"/>
              <a:gd name="T13" fmla="*/ 1209550 h 2418715"/>
              <a:gd name="T14" fmla="*/ 5039154 w 6248400"/>
              <a:gd name="T15" fmla="*/ 0 h 24187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48400" h="2418715">
                <a:moveTo>
                  <a:pt x="5039154" y="0"/>
                </a:moveTo>
                <a:lnTo>
                  <a:pt x="5039154" y="302331"/>
                </a:lnTo>
                <a:lnTo>
                  <a:pt x="0" y="302331"/>
                </a:lnTo>
                <a:lnTo>
                  <a:pt x="0" y="2116165"/>
                </a:lnTo>
                <a:lnTo>
                  <a:pt x="5039154" y="2116165"/>
                </a:lnTo>
                <a:lnTo>
                  <a:pt x="5039154" y="2418466"/>
                </a:lnTo>
                <a:lnTo>
                  <a:pt x="6248387" y="1209233"/>
                </a:lnTo>
                <a:lnTo>
                  <a:pt x="5039154" y="0"/>
                </a:lnTo>
                <a:close/>
              </a:path>
            </a:pathLst>
          </a:custGeom>
          <a:solidFill>
            <a:srgbClr val="D0E3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object 4"/>
          <p:cNvSpPr>
            <a:spLocks/>
          </p:cNvSpPr>
          <p:nvPr/>
        </p:nvSpPr>
        <p:spPr bwMode="auto">
          <a:xfrm>
            <a:off x="2514600" y="1371600"/>
            <a:ext cx="6248400" cy="2419350"/>
          </a:xfrm>
          <a:custGeom>
            <a:avLst/>
            <a:gdLst>
              <a:gd name="T0" fmla="*/ 0 w 6248400"/>
              <a:gd name="T1" fmla="*/ 302410 h 2418715"/>
              <a:gd name="T2" fmla="*/ 5039154 w 6248400"/>
              <a:gd name="T3" fmla="*/ 302410 h 2418715"/>
              <a:gd name="T4" fmla="*/ 5039154 w 6248400"/>
              <a:gd name="T5" fmla="*/ 0 h 2418715"/>
              <a:gd name="T6" fmla="*/ 6248387 w 6248400"/>
              <a:gd name="T7" fmla="*/ 1209550 h 2418715"/>
              <a:gd name="T8" fmla="*/ 5039154 w 6248400"/>
              <a:gd name="T9" fmla="*/ 2419101 h 2418715"/>
              <a:gd name="T10" fmla="*/ 5039154 w 6248400"/>
              <a:gd name="T11" fmla="*/ 2116721 h 2418715"/>
              <a:gd name="T12" fmla="*/ 0 w 6248400"/>
              <a:gd name="T13" fmla="*/ 2116721 h 2418715"/>
              <a:gd name="T14" fmla="*/ 0 w 6248400"/>
              <a:gd name="T15" fmla="*/ 302410 h 24187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48400" h="2418715">
                <a:moveTo>
                  <a:pt x="0" y="302331"/>
                </a:moveTo>
                <a:lnTo>
                  <a:pt x="5039154" y="302331"/>
                </a:lnTo>
                <a:lnTo>
                  <a:pt x="5039154" y="0"/>
                </a:lnTo>
                <a:lnTo>
                  <a:pt x="6248387" y="1209233"/>
                </a:lnTo>
                <a:lnTo>
                  <a:pt x="5039154" y="2418466"/>
                </a:lnTo>
                <a:lnTo>
                  <a:pt x="5039154" y="2116165"/>
                </a:lnTo>
                <a:lnTo>
                  <a:pt x="0" y="2116165"/>
                </a:lnTo>
                <a:lnTo>
                  <a:pt x="0" y="302331"/>
                </a:lnTo>
                <a:close/>
              </a:path>
            </a:pathLst>
          </a:custGeom>
          <a:noFill/>
          <a:ln w="25399">
            <a:solidFill>
              <a:srgbClr val="D0E3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2524125" y="1709738"/>
            <a:ext cx="2841625" cy="482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99085" indent="-286385" eaLnBrk="1" fontAlgn="auto" hangingPunct="1">
              <a:spcBef>
                <a:spcPts val="0"/>
              </a:spcBef>
              <a:spcAft>
                <a:spcPts val="0"/>
              </a:spcAft>
              <a:buFont typeface="Calibri"/>
              <a:buChar char="•"/>
              <a:tabLst>
                <a:tab pos="299720" algn="l"/>
              </a:tabLst>
              <a:defRPr/>
            </a:pPr>
            <a:r>
              <a:rPr sz="3600" b="1" dirty="0">
                <a:latin typeface="Calibri"/>
                <a:cs typeface="Calibri"/>
              </a:rPr>
              <a:t>P</a:t>
            </a:r>
            <a:r>
              <a:rPr sz="3600" b="1" spc="5" dirty="0">
                <a:latin typeface="Calibri"/>
                <a:cs typeface="Calibri"/>
              </a:rPr>
              <a:t>ric</a:t>
            </a:r>
            <a:r>
              <a:rPr sz="3600" b="1" dirty="0">
                <a:latin typeface="Calibri"/>
                <a:cs typeface="Calibri"/>
              </a:rPr>
              <a:t>e</a:t>
            </a:r>
            <a:r>
              <a:rPr sz="3600" b="1" spc="-1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↓, </a:t>
            </a:r>
            <a:r>
              <a:rPr sz="3600" b="1" spc="-5" dirty="0">
                <a:latin typeface="Times New Roman"/>
                <a:cs typeface="Times New Roman"/>
              </a:rPr>
              <a:t>Q</a:t>
            </a:r>
            <a:r>
              <a:rPr sz="3600" b="1" dirty="0">
                <a:latin typeface="Times New Roman"/>
                <a:cs typeface="Times New Roman"/>
              </a:rPr>
              <a:t>D ↑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0182" name="object 6"/>
          <p:cNvSpPr txBox="1">
            <a:spLocks noChangeArrowheads="1"/>
          </p:cNvSpPr>
          <p:nvPr/>
        </p:nvSpPr>
        <p:spPr bwMode="auto">
          <a:xfrm>
            <a:off x="2524125" y="2308225"/>
            <a:ext cx="5781675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98450" indent="-285750">
              <a:tabLst>
                <a:tab pos="2984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984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984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984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984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950"/>
              </a:lnSpc>
              <a:buFont typeface="Calibri" panose="020F0502020204030204" pitchFamily="34" charset="0"/>
              <a:buChar char="•"/>
            </a:pPr>
            <a:r>
              <a:rPr lang="en-US" altLang="en-US" sz="3600" b="1" dirty="0"/>
              <a:t>Downward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/>
              <a:t>Movement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/>
              <a:t>Along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/>
              <a:t>the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/>
              <a:t>Demand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en-US" sz="3600" b="1" dirty="0" smtClean="0"/>
              <a:t>urve</a:t>
            </a:r>
            <a:endParaRPr lang="en-US" altLang="en-US" sz="3600" dirty="0"/>
          </a:p>
        </p:txBody>
      </p:sp>
      <p:sp>
        <p:nvSpPr>
          <p:cNvPr id="50183" name="object 7"/>
          <p:cNvSpPr>
            <a:spLocks/>
          </p:cNvSpPr>
          <p:nvPr/>
        </p:nvSpPr>
        <p:spPr bwMode="auto">
          <a:xfrm>
            <a:off x="533400" y="1835150"/>
            <a:ext cx="1981200" cy="1492250"/>
          </a:xfrm>
          <a:custGeom>
            <a:avLst/>
            <a:gdLst>
              <a:gd name="T0" fmla="*/ 1732538 w 1981200"/>
              <a:gd name="T1" fmla="*/ 0 h 1492250"/>
              <a:gd name="T2" fmla="*/ 248649 w 1981200"/>
              <a:gd name="T3" fmla="*/ 0 h 1492250"/>
              <a:gd name="T4" fmla="*/ 228256 w 1981200"/>
              <a:gd name="T5" fmla="*/ 824 h 1492250"/>
              <a:gd name="T6" fmla="*/ 188895 w 1981200"/>
              <a:gd name="T7" fmla="*/ 7225 h 1492250"/>
              <a:gd name="T8" fmla="*/ 151863 w 1981200"/>
              <a:gd name="T9" fmla="*/ 19538 h 1492250"/>
              <a:gd name="T10" fmla="*/ 117670 w 1981200"/>
              <a:gd name="T11" fmla="*/ 37251 h 1492250"/>
              <a:gd name="T12" fmla="*/ 86830 w 1981200"/>
              <a:gd name="T13" fmla="*/ 59851 h 1492250"/>
              <a:gd name="T14" fmla="*/ 59853 w 1981200"/>
              <a:gd name="T15" fmla="*/ 86827 h 1492250"/>
              <a:gd name="T16" fmla="*/ 37252 w 1981200"/>
              <a:gd name="T17" fmla="*/ 117668 h 1492250"/>
              <a:gd name="T18" fmla="*/ 19539 w 1981200"/>
              <a:gd name="T19" fmla="*/ 151861 h 1492250"/>
              <a:gd name="T20" fmla="*/ 7226 w 1981200"/>
              <a:gd name="T21" fmla="*/ 188896 h 1492250"/>
              <a:gd name="T22" fmla="*/ 824 w 1981200"/>
              <a:gd name="T23" fmla="*/ 228260 h 1492250"/>
              <a:gd name="T24" fmla="*/ 0 w 1981200"/>
              <a:gd name="T25" fmla="*/ 248655 h 1492250"/>
              <a:gd name="T26" fmla="*/ 0 w 1981200"/>
              <a:gd name="T27" fmla="*/ 1243248 h 1492250"/>
              <a:gd name="T28" fmla="*/ 3254 w 1981200"/>
              <a:gd name="T29" fmla="*/ 1283577 h 1492250"/>
              <a:gd name="T30" fmla="*/ 12676 w 1981200"/>
              <a:gd name="T31" fmla="*/ 1321833 h 1492250"/>
              <a:gd name="T32" fmla="*/ 27753 w 1981200"/>
              <a:gd name="T33" fmla="*/ 1357506 h 1492250"/>
              <a:gd name="T34" fmla="*/ 47974 w 1981200"/>
              <a:gd name="T35" fmla="*/ 1390083 h 1492250"/>
              <a:gd name="T36" fmla="*/ 72827 w 1981200"/>
              <a:gd name="T37" fmla="*/ 1419053 h 1492250"/>
              <a:gd name="T38" fmla="*/ 101799 w 1981200"/>
              <a:gd name="T39" fmla="*/ 1443903 h 1492250"/>
              <a:gd name="T40" fmla="*/ 134379 w 1981200"/>
              <a:gd name="T41" fmla="*/ 1464123 h 1492250"/>
              <a:gd name="T42" fmla="*/ 170056 w 1981200"/>
              <a:gd name="T43" fmla="*/ 1479198 h 1492250"/>
              <a:gd name="T44" fmla="*/ 208316 w 1981200"/>
              <a:gd name="T45" fmla="*/ 1488619 h 1492250"/>
              <a:gd name="T46" fmla="*/ 248649 w 1981200"/>
              <a:gd name="T47" fmla="*/ 1491874 h 1492250"/>
              <a:gd name="T48" fmla="*/ 1732538 w 1981200"/>
              <a:gd name="T49" fmla="*/ 1491874 h 1492250"/>
              <a:gd name="T50" fmla="*/ 1772871 w 1981200"/>
              <a:gd name="T51" fmla="*/ 1488619 h 1492250"/>
              <a:gd name="T52" fmla="*/ 1811132 w 1981200"/>
              <a:gd name="T53" fmla="*/ 1479198 h 1492250"/>
              <a:gd name="T54" fmla="*/ 1846810 w 1981200"/>
              <a:gd name="T55" fmla="*/ 1464123 h 1492250"/>
              <a:gd name="T56" fmla="*/ 1879392 w 1981200"/>
              <a:gd name="T57" fmla="*/ 1443903 h 1492250"/>
              <a:gd name="T58" fmla="*/ 1908366 w 1981200"/>
              <a:gd name="T59" fmla="*/ 1419053 h 1492250"/>
              <a:gd name="T60" fmla="*/ 1933221 w 1981200"/>
              <a:gd name="T61" fmla="*/ 1390083 h 1492250"/>
              <a:gd name="T62" fmla="*/ 1953443 w 1981200"/>
              <a:gd name="T63" fmla="*/ 1357506 h 1492250"/>
              <a:gd name="T64" fmla="*/ 1968522 w 1981200"/>
              <a:gd name="T65" fmla="*/ 1321833 h 1492250"/>
              <a:gd name="T66" fmla="*/ 1977945 w 1981200"/>
              <a:gd name="T67" fmla="*/ 1283577 h 1492250"/>
              <a:gd name="T68" fmla="*/ 1981199 w 1981200"/>
              <a:gd name="T69" fmla="*/ 1243248 h 1492250"/>
              <a:gd name="T70" fmla="*/ 1981199 w 1981200"/>
              <a:gd name="T71" fmla="*/ 248655 h 1492250"/>
              <a:gd name="T72" fmla="*/ 1977945 w 1981200"/>
              <a:gd name="T73" fmla="*/ 208319 h 1492250"/>
              <a:gd name="T74" fmla="*/ 1968522 w 1981200"/>
              <a:gd name="T75" fmla="*/ 170055 h 1492250"/>
              <a:gd name="T76" fmla="*/ 1953443 w 1981200"/>
              <a:gd name="T77" fmla="*/ 134377 h 1492250"/>
              <a:gd name="T78" fmla="*/ 1933221 w 1981200"/>
              <a:gd name="T79" fmla="*/ 101796 h 1492250"/>
              <a:gd name="T80" fmla="*/ 1908366 w 1981200"/>
              <a:gd name="T81" fmla="*/ 72824 h 1492250"/>
              <a:gd name="T82" fmla="*/ 1879392 w 1981200"/>
              <a:gd name="T83" fmla="*/ 47972 h 1492250"/>
              <a:gd name="T84" fmla="*/ 1846810 w 1981200"/>
              <a:gd name="T85" fmla="*/ 27751 h 1492250"/>
              <a:gd name="T86" fmla="*/ 1811132 w 1981200"/>
              <a:gd name="T87" fmla="*/ 12675 h 1492250"/>
              <a:gd name="T88" fmla="*/ 1772871 w 1981200"/>
              <a:gd name="T89" fmla="*/ 3254 h 1492250"/>
              <a:gd name="T90" fmla="*/ 1732538 w 1981200"/>
              <a:gd name="T91" fmla="*/ 0 h 14922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981200" h="1492250">
                <a:moveTo>
                  <a:pt x="1732538" y="0"/>
                </a:moveTo>
                <a:lnTo>
                  <a:pt x="248649" y="0"/>
                </a:lnTo>
                <a:lnTo>
                  <a:pt x="228256" y="824"/>
                </a:lnTo>
                <a:lnTo>
                  <a:pt x="188895" y="7225"/>
                </a:lnTo>
                <a:lnTo>
                  <a:pt x="151863" y="19538"/>
                </a:lnTo>
                <a:lnTo>
                  <a:pt x="117670" y="37251"/>
                </a:lnTo>
                <a:lnTo>
                  <a:pt x="86830" y="59851"/>
                </a:lnTo>
                <a:lnTo>
                  <a:pt x="59853" y="86827"/>
                </a:lnTo>
                <a:lnTo>
                  <a:pt x="37252" y="117668"/>
                </a:lnTo>
                <a:lnTo>
                  <a:pt x="19539" y="151861"/>
                </a:lnTo>
                <a:lnTo>
                  <a:pt x="7226" y="188896"/>
                </a:lnTo>
                <a:lnTo>
                  <a:pt x="824" y="228260"/>
                </a:lnTo>
                <a:lnTo>
                  <a:pt x="0" y="248655"/>
                </a:lnTo>
                <a:lnTo>
                  <a:pt x="0" y="1243248"/>
                </a:lnTo>
                <a:lnTo>
                  <a:pt x="3254" y="1283577"/>
                </a:lnTo>
                <a:lnTo>
                  <a:pt x="12676" y="1321833"/>
                </a:lnTo>
                <a:lnTo>
                  <a:pt x="27753" y="1357506"/>
                </a:lnTo>
                <a:lnTo>
                  <a:pt x="47974" y="1390083"/>
                </a:lnTo>
                <a:lnTo>
                  <a:pt x="72827" y="1419053"/>
                </a:lnTo>
                <a:lnTo>
                  <a:pt x="101799" y="1443903"/>
                </a:lnTo>
                <a:lnTo>
                  <a:pt x="134379" y="1464123"/>
                </a:lnTo>
                <a:lnTo>
                  <a:pt x="170056" y="1479198"/>
                </a:lnTo>
                <a:lnTo>
                  <a:pt x="208316" y="1488619"/>
                </a:lnTo>
                <a:lnTo>
                  <a:pt x="248649" y="1491874"/>
                </a:lnTo>
                <a:lnTo>
                  <a:pt x="1732538" y="1491874"/>
                </a:lnTo>
                <a:lnTo>
                  <a:pt x="1772871" y="1488619"/>
                </a:lnTo>
                <a:lnTo>
                  <a:pt x="1811132" y="1479198"/>
                </a:lnTo>
                <a:lnTo>
                  <a:pt x="1846810" y="1464123"/>
                </a:lnTo>
                <a:lnTo>
                  <a:pt x="1879392" y="1443903"/>
                </a:lnTo>
                <a:lnTo>
                  <a:pt x="1908366" y="1419053"/>
                </a:lnTo>
                <a:lnTo>
                  <a:pt x="1933221" y="1390083"/>
                </a:lnTo>
                <a:lnTo>
                  <a:pt x="1953443" y="1357506"/>
                </a:lnTo>
                <a:lnTo>
                  <a:pt x="1968522" y="1321833"/>
                </a:lnTo>
                <a:lnTo>
                  <a:pt x="1977945" y="1283577"/>
                </a:lnTo>
                <a:lnTo>
                  <a:pt x="1981199" y="1243248"/>
                </a:lnTo>
                <a:lnTo>
                  <a:pt x="1981199" y="248655"/>
                </a:lnTo>
                <a:lnTo>
                  <a:pt x="1977945" y="208319"/>
                </a:lnTo>
                <a:lnTo>
                  <a:pt x="1968522" y="170055"/>
                </a:lnTo>
                <a:lnTo>
                  <a:pt x="1953443" y="134377"/>
                </a:lnTo>
                <a:lnTo>
                  <a:pt x="1933221" y="101796"/>
                </a:lnTo>
                <a:lnTo>
                  <a:pt x="1908366" y="72824"/>
                </a:lnTo>
                <a:lnTo>
                  <a:pt x="1879392" y="47972"/>
                </a:lnTo>
                <a:lnTo>
                  <a:pt x="1846810" y="27751"/>
                </a:lnTo>
                <a:lnTo>
                  <a:pt x="1811132" y="12675"/>
                </a:lnTo>
                <a:lnTo>
                  <a:pt x="1772871" y="3254"/>
                </a:lnTo>
                <a:lnTo>
                  <a:pt x="1732538" y="0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object 8"/>
          <p:cNvSpPr>
            <a:spLocks/>
          </p:cNvSpPr>
          <p:nvPr/>
        </p:nvSpPr>
        <p:spPr bwMode="auto">
          <a:xfrm>
            <a:off x="533400" y="1835150"/>
            <a:ext cx="1981200" cy="1492250"/>
          </a:xfrm>
          <a:custGeom>
            <a:avLst/>
            <a:gdLst>
              <a:gd name="T0" fmla="*/ 0 w 1981200"/>
              <a:gd name="T1" fmla="*/ 248655 h 1492250"/>
              <a:gd name="T2" fmla="*/ 3254 w 1981200"/>
              <a:gd name="T3" fmla="*/ 208319 h 1492250"/>
              <a:gd name="T4" fmla="*/ 12676 w 1981200"/>
              <a:gd name="T5" fmla="*/ 170055 h 1492250"/>
              <a:gd name="T6" fmla="*/ 27753 w 1981200"/>
              <a:gd name="T7" fmla="*/ 134377 h 1492250"/>
              <a:gd name="T8" fmla="*/ 47974 w 1981200"/>
              <a:gd name="T9" fmla="*/ 101796 h 1492250"/>
              <a:gd name="T10" fmla="*/ 72827 w 1981200"/>
              <a:gd name="T11" fmla="*/ 72824 h 1492250"/>
              <a:gd name="T12" fmla="*/ 101799 w 1981200"/>
              <a:gd name="T13" fmla="*/ 47972 h 1492250"/>
              <a:gd name="T14" fmla="*/ 134379 w 1981200"/>
              <a:gd name="T15" fmla="*/ 27751 h 1492250"/>
              <a:gd name="T16" fmla="*/ 170056 w 1981200"/>
              <a:gd name="T17" fmla="*/ 12675 h 1492250"/>
              <a:gd name="T18" fmla="*/ 208316 w 1981200"/>
              <a:gd name="T19" fmla="*/ 3254 h 1492250"/>
              <a:gd name="T20" fmla="*/ 248649 w 1981200"/>
              <a:gd name="T21" fmla="*/ 0 h 1492250"/>
              <a:gd name="T22" fmla="*/ 1732538 w 1981200"/>
              <a:gd name="T23" fmla="*/ 0 h 1492250"/>
              <a:gd name="T24" fmla="*/ 1772871 w 1981200"/>
              <a:gd name="T25" fmla="*/ 3254 h 1492250"/>
              <a:gd name="T26" fmla="*/ 1811132 w 1981200"/>
              <a:gd name="T27" fmla="*/ 12675 h 1492250"/>
              <a:gd name="T28" fmla="*/ 1846810 w 1981200"/>
              <a:gd name="T29" fmla="*/ 27751 h 1492250"/>
              <a:gd name="T30" fmla="*/ 1879392 w 1981200"/>
              <a:gd name="T31" fmla="*/ 47972 h 1492250"/>
              <a:gd name="T32" fmla="*/ 1908366 w 1981200"/>
              <a:gd name="T33" fmla="*/ 72824 h 1492250"/>
              <a:gd name="T34" fmla="*/ 1933221 w 1981200"/>
              <a:gd name="T35" fmla="*/ 101796 h 1492250"/>
              <a:gd name="T36" fmla="*/ 1953443 w 1981200"/>
              <a:gd name="T37" fmla="*/ 134377 h 1492250"/>
              <a:gd name="T38" fmla="*/ 1968522 w 1981200"/>
              <a:gd name="T39" fmla="*/ 170055 h 1492250"/>
              <a:gd name="T40" fmla="*/ 1977945 w 1981200"/>
              <a:gd name="T41" fmla="*/ 208319 h 1492250"/>
              <a:gd name="T42" fmla="*/ 1981199 w 1981200"/>
              <a:gd name="T43" fmla="*/ 248655 h 1492250"/>
              <a:gd name="T44" fmla="*/ 1981199 w 1981200"/>
              <a:gd name="T45" fmla="*/ 1243248 h 1492250"/>
              <a:gd name="T46" fmla="*/ 1977945 w 1981200"/>
              <a:gd name="T47" fmla="*/ 1283577 h 1492250"/>
              <a:gd name="T48" fmla="*/ 1968522 w 1981200"/>
              <a:gd name="T49" fmla="*/ 1321833 h 1492250"/>
              <a:gd name="T50" fmla="*/ 1953443 w 1981200"/>
              <a:gd name="T51" fmla="*/ 1357506 h 1492250"/>
              <a:gd name="T52" fmla="*/ 1933221 w 1981200"/>
              <a:gd name="T53" fmla="*/ 1390083 h 1492250"/>
              <a:gd name="T54" fmla="*/ 1908366 w 1981200"/>
              <a:gd name="T55" fmla="*/ 1419053 h 1492250"/>
              <a:gd name="T56" fmla="*/ 1879392 w 1981200"/>
              <a:gd name="T57" fmla="*/ 1443903 h 1492250"/>
              <a:gd name="T58" fmla="*/ 1846810 w 1981200"/>
              <a:gd name="T59" fmla="*/ 1464123 h 1492250"/>
              <a:gd name="T60" fmla="*/ 1811132 w 1981200"/>
              <a:gd name="T61" fmla="*/ 1479198 h 1492250"/>
              <a:gd name="T62" fmla="*/ 1772871 w 1981200"/>
              <a:gd name="T63" fmla="*/ 1488619 h 1492250"/>
              <a:gd name="T64" fmla="*/ 1732538 w 1981200"/>
              <a:gd name="T65" fmla="*/ 1491874 h 1492250"/>
              <a:gd name="T66" fmla="*/ 248649 w 1981200"/>
              <a:gd name="T67" fmla="*/ 1491874 h 1492250"/>
              <a:gd name="T68" fmla="*/ 208316 w 1981200"/>
              <a:gd name="T69" fmla="*/ 1488619 h 1492250"/>
              <a:gd name="T70" fmla="*/ 170056 w 1981200"/>
              <a:gd name="T71" fmla="*/ 1479198 h 1492250"/>
              <a:gd name="T72" fmla="*/ 134379 w 1981200"/>
              <a:gd name="T73" fmla="*/ 1464123 h 1492250"/>
              <a:gd name="T74" fmla="*/ 101799 w 1981200"/>
              <a:gd name="T75" fmla="*/ 1443903 h 1492250"/>
              <a:gd name="T76" fmla="*/ 72827 w 1981200"/>
              <a:gd name="T77" fmla="*/ 1419053 h 1492250"/>
              <a:gd name="T78" fmla="*/ 47974 w 1981200"/>
              <a:gd name="T79" fmla="*/ 1390083 h 1492250"/>
              <a:gd name="T80" fmla="*/ 27753 w 1981200"/>
              <a:gd name="T81" fmla="*/ 1357506 h 1492250"/>
              <a:gd name="T82" fmla="*/ 12676 w 1981200"/>
              <a:gd name="T83" fmla="*/ 1321833 h 1492250"/>
              <a:gd name="T84" fmla="*/ 3254 w 1981200"/>
              <a:gd name="T85" fmla="*/ 1283577 h 1492250"/>
              <a:gd name="T86" fmla="*/ 0 w 1981200"/>
              <a:gd name="T87" fmla="*/ 1243248 h 1492250"/>
              <a:gd name="T88" fmla="*/ 0 w 1981200"/>
              <a:gd name="T89" fmla="*/ 248655 h 149225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981200" h="1492250">
                <a:moveTo>
                  <a:pt x="0" y="248655"/>
                </a:moveTo>
                <a:lnTo>
                  <a:pt x="3254" y="208319"/>
                </a:lnTo>
                <a:lnTo>
                  <a:pt x="12676" y="170055"/>
                </a:lnTo>
                <a:lnTo>
                  <a:pt x="27753" y="134377"/>
                </a:lnTo>
                <a:lnTo>
                  <a:pt x="47974" y="101796"/>
                </a:lnTo>
                <a:lnTo>
                  <a:pt x="72827" y="72824"/>
                </a:lnTo>
                <a:lnTo>
                  <a:pt x="101799" y="47972"/>
                </a:lnTo>
                <a:lnTo>
                  <a:pt x="134379" y="27751"/>
                </a:lnTo>
                <a:lnTo>
                  <a:pt x="170056" y="12675"/>
                </a:lnTo>
                <a:lnTo>
                  <a:pt x="208316" y="3254"/>
                </a:lnTo>
                <a:lnTo>
                  <a:pt x="248649" y="0"/>
                </a:lnTo>
                <a:lnTo>
                  <a:pt x="1732538" y="0"/>
                </a:lnTo>
                <a:lnTo>
                  <a:pt x="1772871" y="3254"/>
                </a:lnTo>
                <a:lnTo>
                  <a:pt x="1811132" y="12675"/>
                </a:lnTo>
                <a:lnTo>
                  <a:pt x="1846810" y="27751"/>
                </a:lnTo>
                <a:lnTo>
                  <a:pt x="1879392" y="47972"/>
                </a:lnTo>
                <a:lnTo>
                  <a:pt x="1908366" y="72824"/>
                </a:lnTo>
                <a:lnTo>
                  <a:pt x="1933221" y="101796"/>
                </a:lnTo>
                <a:lnTo>
                  <a:pt x="1953443" y="134377"/>
                </a:lnTo>
                <a:lnTo>
                  <a:pt x="1968522" y="170055"/>
                </a:lnTo>
                <a:lnTo>
                  <a:pt x="1977945" y="208319"/>
                </a:lnTo>
                <a:lnTo>
                  <a:pt x="1981199" y="248655"/>
                </a:lnTo>
                <a:lnTo>
                  <a:pt x="1981199" y="1243248"/>
                </a:lnTo>
                <a:lnTo>
                  <a:pt x="1977945" y="1283577"/>
                </a:lnTo>
                <a:lnTo>
                  <a:pt x="1968522" y="1321833"/>
                </a:lnTo>
                <a:lnTo>
                  <a:pt x="1953443" y="1357506"/>
                </a:lnTo>
                <a:lnTo>
                  <a:pt x="1933221" y="1390083"/>
                </a:lnTo>
                <a:lnTo>
                  <a:pt x="1908366" y="1419053"/>
                </a:lnTo>
                <a:lnTo>
                  <a:pt x="1879392" y="1443903"/>
                </a:lnTo>
                <a:lnTo>
                  <a:pt x="1846810" y="1464123"/>
                </a:lnTo>
                <a:lnTo>
                  <a:pt x="1811132" y="1479198"/>
                </a:lnTo>
                <a:lnTo>
                  <a:pt x="1772871" y="1488619"/>
                </a:lnTo>
                <a:lnTo>
                  <a:pt x="1732538" y="1491874"/>
                </a:lnTo>
                <a:lnTo>
                  <a:pt x="248649" y="1491874"/>
                </a:lnTo>
                <a:lnTo>
                  <a:pt x="208316" y="1488619"/>
                </a:lnTo>
                <a:lnTo>
                  <a:pt x="170056" y="1479198"/>
                </a:lnTo>
                <a:lnTo>
                  <a:pt x="134379" y="1464123"/>
                </a:lnTo>
                <a:lnTo>
                  <a:pt x="101799" y="1443903"/>
                </a:lnTo>
                <a:lnTo>
                  <a:pt x="72827" y="1419053"/>
                </a:lnTo>
                <a:lnTo>
                  <a:pt x="47974" y="1390083"/>
                </a:lnTo>
                <a:lnTo>
                  <a:pt x="27753" y="1357506"/>
                </a:lnTo>
                <a:lnTo>
                  <a:pt x="12676" y="1321833"/>
                </a:lnTo>
                <a:lnTo>
                  <a:pt x="3254" y="1283577"/>
                </a:lnTo>
                <a:lnTo>
                  <a:pt x="0" y="1243248"/>
                </a:lnTo>
                <a:lnTo>
                  <a:pt x="0" y="248655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object 9"/>
          <p:cNvSpPr txBox="1"/>
          <p:nvPr/>
        </p:nvSpPr>
        <p:spPr>
          <a:xfrm>
            <a:off x="866775" y="2425700"/>
            <a:ext cx="1316038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0186" name="object 10"/>
          <p:cNvSpPr>
            <a:spLocks/>
          </p:cNvSpPr>
          <p:nvPr/>
        </p:nvSpPr>
        <p:spPr bwMode="auto">
          <a:xfrm>
            <a:off x="2514600" y="4032250"/>
            <a:ext cx="6248400" cy="2419350"/>
          </a:xfrm>
          <a:custGeom>
            <a:avLst/>
            <a:gdLst>
              <a:gd name="T0" fmla="*/ 5039154 w 6248400"/>
              <a:gd name="T1" fmla="*/ 0 h 2418715"/>
              <a:gd name="T2" fmla="*/ 5039154 w 6248400"/>
              <a:gd name="T3" fmla="*/ 302388 h 2418715"/>
              <a:gd name="T4" fmla="*/ 0 w 6248400"/>
              <a:gd name="T5" fmla="*/ 302388 h 2418715"/>
              <a:gd name="T6" fmla="*/ 0 w 6248400"/>
              <a:gd name="T7" fmla="*/ 2116712 h 2418715"/>
              <a:gd name="T8" fmla="*/ 5039154 w 6248400"/>
              <a:gd name="T9" fmla="*/ 2116712 h 2418715"/>
              <a:gd name="T10" fmla="*/ 5039154 w 6248400"/>
              <a:gd name="T11" fmla="*/ 2419104 h 2418715"/>
              <a:gd name="T12" fmla="*/ 6248387 w 6248400"/>
              <a:gd name="T13" fmla="*/ 1209550 h 2418715"/>
              <a:gd name="T14" fmla="*/ 5039154 w 6248400"/>
              <a:gd name="T15" fmla="*/ 0 h 24187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48400" h="2418715">
                <a:moveTo>
                  <a:pt x="5039154" y="0"/>
                </a:moveTo>
                <a:lnTo>
                  <a:pt x="5039154" y="302309"/>
                </a:lnTo>
                <a:lnTo>
                  <a:pt x="0" y="302309"/>
                </a:lnTo>
                <a:lnTo>
                  <a:pt x="0" y="2116156"/>
                </a:lnTo>
                <a:lnTo>
                  <a:pt x="5039154" y="2116156"/>
                </a:lnTo>
                <a:lnTo>
                  <a:pt x="5039154" y="2418469"/>
                </a:lnTo>
                <a:lnTo>
                  <a:pt x="6248387" y="1209233"/>
                </a:lnTo>
                <a:lnTo>
                  <a:pt x="5039154" y="0"/>
                </a:lnTo>
                <a:close/>
              </a:path>
            </a:pathLst>
          </a:custGeom>
          <a:solidFill>
            <a:srgbClr val="FCDDC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7" name="object 11"/>
          <p:cNvSpPr>
            <a:spLocks/>
          </p:cNvSpPr>
          <p:nvPr/>
        </p:nvSpPr>
        <p:spPr bwMode="auto">
          <a:xfrm>
            <a:off x="2514600" y="4032250"/>
            <a:ext cx="6248400" cy="2419350"/>
          </a:xfrm>
          <a:custGeom>
            <a:avLst/>
            <a:gdLst>
              <a:gd name="T0" fmla="*/ 0 w 6248400"/>
              <a:gd name="T1" fmla="*/ 302388 h 2418715"/>
              <a:gd name="T2" fmla="*/ 5039154 w 6248400"/>
              <a:gd name="T3" fmla="*/ 302388 h 2418715"/>
              <a:gd name="T4" fmla="*/ 5039154 w 6248400"/>
              <a:gd name="T5" fmla="*/ 0 h 2418715"/>
              <a:gd name="T6" fmla="*/ 6248387 w 6248400"/>
              <a:gd name="T7" fmla="*/ 1209550 h 2418715"/>
              <a:gd name="T8" fmla="*/ 5039154 w 6248400"/>
              <a:gd name="T9" fmla="*/ 2419104 h 2418715"/>
              <a:gd name="T10" fmla="*/ 5039154 w 6248400"/>
              <a:gd name="T11" fmla="*/ 2116712 h 2418715"/>
              <a:gd name="T12" fmla="*/ 0 w 6248400"/>
              <a:gd name="T13" fmla="*/ 2116712 h 2418715"/>
              <a:gd name="T14" fmla="*/ 0 w 6248400"/>
              <a:gd name="T15" fmla="*/ 302388 h 24187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48400" h="2418715">
                <a:moveTo>
                  <a:pt x="0" y="302309"/>
                </a:moveTo>
                <a:lnTo>
                  <a:pt x="5039154" y="302309"/>
                </a:lnTo>
                <a:lnTo>
                  <a:pt x="5039154" y="0"/>
                </a:lnTo>
                <a:lnTo>
                  <a:pt x="6248387" y="1209233"/>
                </a:lnTo>
                <a:lnTo>
                  <a:pt x="5039154" y="2418469"/>
                </a:lnTo>
                <a:lnTo>
                  <a:pt x="5039154" y="2116156"/>
                </a:lnTo>
                <a:lnTo>
                  <a:pt x="0" y="2116156"/>
                </a:lnTo>
                <a:lnTo>
                  <a:pt x="0" y="302309"/>
                </a:lnTo>
                <a:close/>
              </a:path>
            </a:pathLst>
          </a:custGeom>
          <a:noFill/>
          <a:ln w="25399">
            <a:solidFill>
              <a:srgbClr val="FCD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8" name="object 12"/>
          <p:cNvSpPr>
            <a:spLocks/>
          </p:cNvSpPr>
          <p:nvPr/>
        </p:nvSpPr>
        <p:spPr bwMode="auto">
          <a:xfrm>
            <a:off x="533400" y="4464050"/>
            <a:ext cx="1981200" cy="1555750"/>
          </a:xfrm>
          <a:custGeom>
            <a:avLst/>
            <a:gdLst>
              <a:gd name="T0" fmla="*/ 1721845 w 1981200"/>
              <a:gd name="T1" fmla="*/ 0 h 1556385"/>
              <a:gd name="T2" fmla="*/ 259354 w 1981200"/>
              <a:gd name="T3" fmla="*/ 0 h 1556385"/>
              <a:gd name="T4" fmla="*/ 238082 w 1981200"/>
              <a:gd name="T5" fmla="*/ 859 h 1556385"/>
              <a:gd name="T6" fmla="*/ 197026 w 1981200"/>
              <a:gd name="T7" fmla="*/ 7534 h 1556385"/>
              <a:gd name="T8" fmla="*/ 158399 w 1981200"/>
              <a:gd name="T9" fmla="*/ 20373 h 1556385"/>
              <a:gd name="T10" fmla="*/ 122734 w 1981200"/>
              <a:gd name="T11" fmla="*/ 38842 h 1556385"/>
              <a:gd name="T12" fmla="*/ 90566 w 1981200"/>
              <a:gd name="T13" fmla="*/ 62408 h 1556385"/>
              <a:gd name="T14" fmla="*/ 62429 w 1981200"/>
              <a:gd name="T15" fmla="*/ 90535 h 1556385"/>
              <a:gd name="T16" fmla="*/ 38855 w 1981200"/>
              <a:gd name="T17" fmla="*/ 122692 h 1556385"/>
              <a:gd name="T18" fmla="*/ 20380 w 1981200"/>
              <a:gd name="T19" fmla="*/ 158343 h 1556385"/>
              <a:gd name="T20" fmla="*/ 7537 w 1981200"/>
              <a:gd name="T21" fmla="*/ 196956 h 1556385"/>
              <a:gd name="T22" fmla="*/ 859 w 1981200"/>
              <a:gd name="T23" fmla="*/ 237997 h 1556385"/>
              <a:gd name="T24" fmla="*/ 0 w 1981200"/>
              <a:gd name="T25" fmla="*/ 259260 h 1556385"/>
              <a:gd name="T26" fmla="*/ 0 w 1981200"/>
              <a:gd name="T27" fmla="*/ 1296239 h 1556385"/>
              <a:gd name="T28" fmla="*/ 3394 w 1981200"/>
              <a:gd name="T29" fmla="*/ 1338286 h 1556385"/>
              <a:gd name="T30" fmla="*/ 13221 w 1981200"/>
              <a:gd name="T31" fmla="*/ 1378173 h 1556385"/>
              <a:gd name="T32" fmla="*/ 28947 w 1981200"/>
              <a:gd name="T33" fmla="*/ 1415368 h 1556385"/>
              <a:gd name="T34" fmla="*/ 50038 w 1981200"/>
              <a:gd name="T35" fmla="*/ 1449335 h 1556385"/>
              <a:gd name="T36" fmla="*/ 75960 w 1981200"/>
              <a:gd name="T37" fmla="*/ 1479542 h 1556385"/>
              <a:gd name="T38" fmla="*/ 106180 w 1981200"/>
              <a:gd name="T39" fmla="*/ 1505455 h 1556385"/>
              <a:gd name="T40" fmla="*/ 140163 w 1981200"/>
              <a:gd name="T41" fmla="*/ 1526538 h 1556385"/>
              <a:gd name="T42" fmla="*/ 177375 w 1981200"/>
              <a:gd name="T43" fmla="*/ 1542259 h 1556385"/>
              <a:gd name="T44" fmla="*/ 217284 w 1981200"/>
              <a:gd name="T45" fmla="*/ 1552081 h 1556385"/>
              <a:gd name="T46" fmla="*/ 259354 w 1981200"/>
              <a:gd name="T47" fmla="*/ 1555475 h 1556385"/>
              <a:gd name="T48" fmla="*/ 1721845 w 1981200"/>
              <a:gd name="T49" fmla="*/ 1555475 h 1556385"/>
              <a:gd name="T50" fmla="*/ 1763912 w 1981200"/>
              <a:gd name="T51" fmla="*/ 1552081 h 1556385"/>
              <a:gd name="T52" fmla="*/ 1803819 w 1981200"/>
              <a:gd name="T53" fmla="*/ 1542259 h 1556385"/>
              <a:gd name="T54" fmla="*/ 1841031 w 1981200"/>
              <a:gd name="T55" fmla="*/ 1526538 h 1556385"/>
              <a:gd name="T56" fmla="*/ 1875014 w 1981200"/>
              <a:gd name="T57" fmla="*/ 1505455 h 1556385"/>
              <a:gd name="T58" fmla="*/ 1905234 w 1981200"/>
              <a:gd name="T59" fmla="*/ 1479542 h 1556385"/>
              <a:gd name="T60" fmla="*/ 1931157 w 1981200"/>
              <a:gd name="T61" fmla="*/ 1449335 h 1556385"/>
              <a:gd name="T62" fmla="*/ 1952250 w 1981200"/>
              <a:gd name="T63" fmla="*/ 1415368 h 1556385"/>
              <a:gd name="T64" fmla="*/ 1967977 w 1981200"/>
              <a:gd name="T65" fmla="*/ 1378173 h 1556385"/>
              <a:gd name="T66" fmla="*/ 1977805 w 1981200"/>
              <a:gd name="T67" fmla="*/ 1338286 h 1556385"/>
              <a:gd name="T68" fmla="*/ 1981199 w 1981200"/>
              <a:gd name="T69" fmla="*/ 1296239 h 1556385"/>
              <a:gd name="T70" fmla="*/ 1981199 w 1981200"/>
              <a:gd name="T71" fmla="*/ 259260 h 1556385"/>
              <a:gd name="T72" fmla="*/ 1977805 w 1981200"/>
              <a:gd name="T73" fmla="*/ 217206 h 1556385"/>
              <a:gd name="T74" fmla="*/ 1967977 w 1981200"/>
              <a:gd name="T75" fmla="*/ 177313 h 1556385"/>
              <a:gd name="T76" fmla="*/ 1952250 w 1981200"/>
              <a:gd name="T77" fmla="*/ 140114 h 1556385"/>
              <a:gd name="T78" fmla="*/ 1931157 w 1981200"/>
              <a:gd name="T79" fmla="*/ 106143 h 1556385"/>
              <a:gd name="T80" fmla="*/ 1905234 w 1981200"/>
              <a:gd name="T81" fmla="*/ 75934 h 1556385"/>
              <a:gd name="T82" fmla="*/ 1875014 w 1981200"/>
              <a:gd name="T83" fmla="*/ 50021 h 1556385"/>
              <a:gd name="T84" fmla="*/ 1841031 w 1981200"/>
              <a:gd name="T85" fmla="*/ 28937 h 1556385"/>
              <a:gd name="T86" fmla="*/ 1803819 w 1981200"/>
              <a:gd name="T87" fmla="*/ 13217 h 1556385"/>
              <a:gd name="T88" fmla="*/ 1763912 w 1981200"/>
              <a:gd name="T89" fmla="*/ 3393 h 1556385"/>
              <a:gd name="T90" fmla="*/ 1721845 w 1981200"/>
              <a:gd name="T91" fmla="*/ 0 h 155638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981200" h="1556385">
                <a:moveTo>
                  <a:pt x="1721845" y="0"/>
                </a:moveTo>
                <a:lnTo>
                  <a:pt x="259354" y="0"/>
                </a:lnTo>
                <a:lnTo>
                  <a:pt x="238082" y="859"/>
                </a:lnTo>
                <a:lnTo>
                  <a:pt x="197026" y="7537"/>
                </a:lnTo>
                <a:lnTo>
                  <a:pt x="158399" y="20381"/>
                </a:lnTo>
                <a:lnTo>
                  <a:pt x="122734" y="38858"/>
                </a:lnTo>
                <a:lnTo>
                  <a:pt x="90566" y="62433"/>
                </a:lnTo>
                <a:lnTo>
                  <a:pt x="62429" y="90572"/>
                </a:lnTo>
                <a:lnTo>
                  <a:pt x="38855" y="122742"/>
                </a:lnTo>
                <a:lnTo>
                  <a:pt x="20380" y="158408"/>
                </a:lnTo>
                <a:lnTo>
                  <a:pt x="7537" y="197036"/>
                </a:lnTo>
                <a:lnTo>
                  <a:pt x="859" y="238094"/>
                </a:lnTo>
                <a:lnTo>
                  <a:pt x="0" y="259366"/>
                </a:lnTo>
                <a:lnTo>
                  <a:pt x="0" y="1296768"/>
                </a:lnTo>
                <a:lnTo>
                  <a:pt x="3394" y="1338832"/>
                </a:lnTo>
                <a:lnTo>
                  <a:pt x="13221" y="1378736"/>
                </a:lnTo>
                <a:lnTo>
                  <a:pt x="28947" y="1415946"/>
                </a:lnTo>
                <a:lnTo>
                  <a:pt x="50038" y="1449927"/>
                </a:lnTo>
                <a:lnTo>
                  <a:pt x="75960" y="1480146"/>
                </a:lnTo>
                <a:lnTo>
                  <a:pt x="106180" y="1506069"/>
                </a:lnTo>
                <a:lnTo>
                  <a:pt x="140163" y="1527161"/>
                </a:lnTo>
                <a:lnTo>
                  <a:pt x="177375" y="1542888"/>
                </a:lnTo>
                <a:lnTo>
                  <a:pt x="217284" y="1552715"/>
                </a:lnTo>
                <a:lnTo>
                  <a:pt x="259354" y="1556110"/>
                </a:lnTo>
                <a:lnTo>
                  <a:pt x="1721845" y="1556110"/>
                </a:lnTo>
                <a:lnTo>
                  <a:pt x="1763912" y="1552715"/>
                </a:lnTo>
                <a:lnTo>
                  <a:pt x="1803819" y="1542888"/>
                </a:lnTo>
                <a:lnTo>
                  <a:pt x="1841031" y="1527161"/>
                </a:lnTo>
                <a:lnTo>
                  <a:pt x="1875014" y="1506069"/>
                </a:lnTo>
                <a:lnTo>
                  <a:pt x="1905234" y="1480146"/>
                </a:lnTo>
                <a:lnTo>
                  <a:pt x="1931157" y="1449927"/>
                </a:lnTo>
                <a:lnTo>
                  <a:pt x="1952250" y="1415946"/>
                </a:lnTo>
                <a:lnTo>
                  <a:pt x="1967977" y="1378736"/>
                </a:lnTo>
                <a:lnTo>
                  <a:pt x="1977805" y="1338832"/>
                </a:lnTo>
                <a:lnTo>
                  <a:pt x="1981199" y="1296768"/>
                </a:lnTo>
                <a:lnTo>
                  <a:pt x="1981199" y="259366"/>
                </a:lnTo>
                <a:lnTo>
                  <a:pt x="1977805" y="217295"/>
                </a:lnTo>
                <a:lnTo>
                  <a:pt x="1967977" y="177385"/>
                </a:lnTo>
                <a:lnTo>
                  <a:pt x="1952250" y="140171"/>
                </a:lnTo>
                <a:lnTo>
                  <a:pt x="1931157" y="106186"/>
                </a:lnTo>
                <a:lnTo>
                  <a:pt x="1905234" y="75965"/>
                </a:lnTo>
                <a:lnTo>
                  <a:pt x="1875014" y="50041"/>
                </a:lnTo>
                <a:lnTo>
                  <a:pt x="1841031" y="28949"/>
                </a:lnTo>
                <a:lnTo>
                  <a:pt x="1803819" y="13222"/>
                </a:lnTo>
                <a:lnTo>
                  <a:pt x="1763912" y="3394"/>
                </a:lnTo>
                <a:lnTo>
                  <a:pt x="1721845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endParaRPr lang="en-US">
              <a:solidFill>
                <a:srgbClr val="FF0066"/>
              </a:solidFill>
            </a:endParaRPr>
          </a:p>
        </p:txBody>
      </p:sp>
      <p:sp>
        <p:nvSpPr>
          <p:cNvPr id="50189" name="object 13"/>
          <p:cNvSpPr>
            <a:spLocks/>
          </p:cNvSpPr>
          <p:nvPr/>
        </p:nvSpPr>
        <p:spPr bwMode="auto">
          <a:xfrm>
            <a:off x="533400" y="4464050"/>
            <a:ext cx="1981200" cy="1555750"/>
          </a:xfrm>
          <a:custGeom>
            <a:avLst/>
            <a:gdLst>
              <a:gd name="T0" fmla="*/ 0 w 1981200"/>
              <a:gd name="T1" fmla="*/ 259260 h 1556385"/>
              <a:gd name="T2" fmla="*/ 3394 w 1981200"/>
              <a:gd name="T3" fmla="*/ 217206 h 1556385"/>
              <a:gd name="T4" fmla="*/ 13221 w 1981200"/>
              <a:gd name="T5" fmla="*/ 177313 h 1556385"/>
              <a:gd name="T6" fmla="*/ 28947 w 1981200"/>
              <a:gd name="T7" fmla="*/ 140114 h 1556385"/>
              <a:gd name="T8" fmla="*/ 50038 w 1981200"/>
              <a:gd name="T9" fmla="*/ 106143 h 1556385"/>
              <a:gd name="T10" fmla="*/ 75960 w 1981200"/>
              <a:gd name="T11" fmla="*/ 75934 h 1556385"/>
              <a:gd name="T12" fmla="*/ 106180 w 1981200"/>
              <a:gd name="T13" fmla="*/ 50021 h 1556385"/>
              <a:gd name="T14" fmla="*/ 140163 w 1981200"/>
              <a:gd name="T15" fmla="*/ 28937 h 1556385"/>
              <a:gd name="T16" fmla="*/ 177375 w 1981200"/>
              <a:gd name="T17" fmla="*/ 13217 h 1556385"/>
              <a:gd name="T18" fmla="*/ 217284 w 1981200"/>
              <a:gd name="T19" fmla="*/ 3393 h 1556385"/>
              <a:gd name="T20" fmla="*/ 259354 w 1981200"/>
              <a:gd name="T21" fmla="*/ 0 h 1556385"/>
              <a:gd name="T22" fmla="*/ 1721845 w 1981200"/>
              <a:gd name="T23" fmla="*/ 0 h 1556385"/>
              <a:gd name="T24" fmla="*/ 1763912 w 1981200"/>
              <a:gd name="T25" fmla="*/ 3393 h 1556385"/>
              <a:gd name="T26" fmla="*/ 1803819 w 1981200"/>
              <a:gd name="T27" fmla="*/ 13217 h 1556385"/>
              <a:gd name="T28" fmla="*/ 1841031 w 1981200"/>
              <a:gd name="T29" fmla="*/ 28937 h 1556385"/>
              <a:gd name="T30" fmla="*/ 1875014 w 1981200"/>
              <a:gd name="T31" fmla="*/ 50021 h 1556385"/>
              <a:gd name="T32" fmla="*/ 1905234 w 1981200"/>
              <a:gd name="T33" fmla="*/ 75934 h 1556385"/>
              <a:gd name="T34" fmla="*/ 1931157 w 1981200"/>
              <a:gd name="T35" fmla="*/ 106143 h 1556385"/>
              <a:gd name="T36" fmla="*/ 1952250 w 1981200"/>
              <a:gd name="T37" fmla="*/ 140114 h 1556385"/>
              <a:gd name="T38" fmla="*/ 1967977 w 1981200"/>
              <a:gd name="T39" fmla="*/ 177313 h 1556385"/>
              <a:gd name="T40" fmla="*/ 1977805 w 1981200"/>
              <a:gd name="T41" fmla="*/ 217206 h 1556385"/>
              <a:gd name="T42" fmla="*/ 1981199 w 1981200"/>
              <a:gd name="T43" fmla="*/ 259260 h 1556385"/>
              <a:gd name="T44" fmla="*/ 1981199 w 1981200"/>
              <a:gd name="T45" fmla="*/ 1296239 h 1556385"/>
              <a:gd name="T46" fmla="*/ 1977805 w 1981200"/>
              <a:gd name="T47" fmla="*/ 1338286 h 1556385"/>
              <a:gd name="T48" fmla="*/ 1967977 w 1981200"/>
              <a:gd name="T49" fmla="*/ 1378173 h 1556385"/>
              <a:gd name="T50" fmla="*/ 1952250 w 1981200"/>
              <a:gd name="T51" fmla="*/ 1415368 h 1556385"/>
              <a:gd name="T52" fmla="*/ 1931157 w 1981200"/>
              <a:gd name="T53" fmla="*/ 1449335 h 1556385"/>
              <a:gd name="T54" fmla="*/ 1905234 w 1981200"/>
              <a:gd name="T55" fmla="*/ 1479542 h 1556385"/>
              <a:gd name="T56" fmla="*/ 1875014 w 1981200"/>
              <a:gd name="T57" fmla="*/ 1505455 h 1556385"/>
              <a:gd name="T58" fmla="*/ 1841031 w 1981200"/>
              <a:gd name="T59" fmla="*/ 1526538 h 1556385"/>
              <a:gd name="T60" fmla="*/ 1803819 w 1981200"/>
              <a:gd name="T61" fmla="*/ 1542259 h 1556385"/>
              <a:gd name="T62" fmla="*/ 1763912 w 1981200"/>
              <a:gd name="T63" fmla="*/ 1552081 h 1556385"/>
              <a:gd name="T64" fmla="*/ 1721845 w 1981200"/>
              <a:gd name="T65" fmla="*/ 1555475 h 1556385"/>
              <a:gd name="T66" fmla="*/ 259354 w 1981200"/>
              <a:gd name="T67" fmla="*/ 1555475 h 1556385"/>
              <a:gd name="T68" fmla="*/ 217284 w 1981200"/>
              <a:gd name="T69" fmla="*/ 1552081 h 1556385"/>
              <a:gd name="T70" fmla="*/ 177375 w 1981200"/>
              <a:gd name="T71" fmla="*/ 1542259 h 1556385"/>
              <a:gd name="T72" fmla="*/ 140163 w 1981200"/>
              <a:gd name="T73" fmla="*/ 1526538 h 1556385"/>
              <a:gd name="T74" fmla="*/ 106180 w 1981200"/>
              <a:gd name="T75" fmla="*/ 1505455 h 1556385"/>
              <a:gd name="T76" fmla="*/ 75960 w 1981200"/>
              <a:gd name="T77" fmla="*/ 1479542 h 1556385"/>
              <a:gd name="T78" fmla="*/ 50038 w 1981200"/>
              <a:gd name="T79" fmla="*/ 1449335 h 1556385"/>
              <a:gd name="T80" fmla="*/ 28947 w 1981200"/>
              <a:gd name="T81" fmla="*/ 1415368 h 1556385"/>
              <a:gd name="T82" fmla="*/ 13221 w 1981200"/>
              <a:gd name="T83" fmla="*/ 1378173 h 1556385"/>
              <a:gd name="T84" fmla="*/ 3394 w 1981200"/>
              <a:gd name="T85" fmla="*/ 1338286 h 1556385"/>
              <a:gd name="T86" fmla="*/ 0 w 1981200"/>
              <a:gd name="T87" fmla="*/ 1296239 h 1556385"/>
              <a:gd name="T88" fmla="*/ 0 w 1981200"/>
              <a:gd name="T89" fmla="*/ 259260 h 155638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981200" h="1556385">
                <a:moveTo>
                  <a:pt x="0" y="259366"/>
                </a:moveTo>
                <a:lnTo>
                  <a:pt x="3394" y="217295"/>
                </a:lnTo>
                <a:lnTo>
                  <a:pt x="13221" y="177385"/>
                </a:lnTo>
                <a:lnTo>
                  <a:pt x="28947" y="140171"/>
                </a:lnTo>
                <a:lnTo>
                  <a:pt x="50038" y="106186"/>
                </a:lnTo>
                <a:lnTo>
                  <a:pt x="75960" y="75965"/>
                </a:lnTo>
                <a:lnTo>
                  <a:pt x="106180" y="50041"/>
                </a:lnTo>
                <a:lnTo>
                  <a:pt x="140163" y="28949"/>
                </a:lnTo>
                <a:lnTo>
                  <a:pt x="177375" y="13222"/>
                </a:lnTo>
                <a:lnTo>
                  <a:pt x="217284" y="3394"/>
                </a:lnTo>
                <a:lnTo>
                  <a:pt x="259354" y="0"/>
                </a:lnTo>
                <a:lnTo>
                  <a:pt x="1721845" y="0"/>
                </a:lnTo>
                <a:lnTo>
                  <a:pt x="1763912" y="3394"/>
                </a:lnTo>
                <a:lnTo>
                  <a:pt x="1803819" y="13222"/>
                </a:lnTo>
                <a:lnTo>
                  <a:pt x="1841031" y="28949"/>
                </a:lnTo>
                <a:lnTo>
                  <a:pt x="1875014" y="50041"/>
                </a:lnTo>
                <a:lnTo>
                  <a:pt x="1905234" y="75965"/>
                </a:lnTo>
                <a:lnTo>
                  <a:pt x="1931157" y="106186"/>
                </a:lnTo>
                <a:lnTo>
                  <a:pt x="1952250" y="140171"/>
                </a:lnTo>
                <a:lnTo>
                  <a:pt x="1967977" y="177385"/>
                </a:lnTo>
                <a:lnTo>
                  <a:pt x="1977805" y="217295"/>
                </a:lnTo>
                <a:lnTo>
                  <a:pt x="1981199" y="259366"/>
                </a:lnTo>
                <a:lnTo>
                  <a:pt x="1981199" y="1296768"/>
                </a:lnTo>
                <a:lnTo>
                  <a:pt x="1977805" y="1338832"/>
                </a:lnTo>
                <a:lnTo>
                  <a:pt x="1967977" y="1378736"/>
                </a:lnTo>
                <a:lnTo>
                  <a:pt x="1952250" y="1415946"/>
                </a:lnTo>
                <a:lnTo>
                  <a:pt x="1931157" y="1449927"/>
                </a:lnTo>
                <a:lnTo>
                  <a:pt x="1905234" y="1480146"/>
                </a:lnTo>
                <a:lnTo>
                  <a:pt x="1875014" y="1506069"/>
                </a:lnTo>
                <a:lnTo>
                  <a:pt x="1841031" y="1527161"/>
                </a:lnTo>
                <a:lnTo>
                  <a:pt x="1803819" y="1542888"/>
                </a:lnTo>
                <a:lnTo>
                  <a:pt x="1763912" y="1552715"/>
                </a:lnTo>
                <a:lnTo>
                  <a:pt x="1721845" y="1556110"/>
                </a:lnTo>
                <a:lnTo>
                  <a:pt x="259354" y="1556110"/>
                </a:lnTo>
                <a:lnTo>
                  <a:pt x="217284" y="1552715"/>
                </a:lnTo>
                <a:lnTo>
                  <a:pt x="177375" y="1542888"/>
                </a:lnTo>
                <a:lnTo>
                  <a:pt x="140163" y="1527161"/>
                </a:lnTo>
                <a:lnTo>
                  <a:pt x="106180" y="1506069"/>
                </a:lnTo>
                <a:lnTo>
                  <a:pt x="75960" y="1480146"/>
                </a:lnTo>
                <a:lnTo>
                  <a:pt x="50038" y="1449927"/>
                </a:lnTo>
                <a:lnTo>
                  <a:pt x="28947" y="1415946"/>
                </a:lnTo>
                <a:lnTo>
                  <a:pt x="13221" y="1378736"/>
                </a:lnTo>
                <a:lnTo>
                  <a:pt x="3394" y="1338832"/>
                </a:lnTo>
                <a:lnTo>
                  <a:pt x="0" y="1296768"/>
                </a:lnTo>
                <a:lnTo>
                  <a:pt x="0" y="259366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0" name="object 14"/>
          <p:cNvSpPr txBox="1">
            <a:spLocks noChangeArrowheads="1"/>
          </p:cNvSpPr>
          <p:nvPr/>
        </p:nvSpPr>
        <p:spPr bwMode="auto">
          <a:xfrm>
            <a:off x="769938" y="4356100"/>
            <a:ext cx="753586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052638" indent="-285750">
              <a:tabLst>
                <a:tab pos="2054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054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Char char="•"/>
            </a:pPr>
            <a:r>
              <a:rPr lang="en-US" altLang="en-US" sz="3600" b="1" dirty="0" smtClean="0"/>
              <a:t>Price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↑, QD ↓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8388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 smtClean="0"/>
              <a:t>Upward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/>
              <a:t>Movement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/>
              <a:t>Along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/>
              <a:t>the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/>
              <a:t>Demand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/>
              <a:t>Curve</a:t>
            </a:r>
            <a:endParaRPr lang="en-US" altLang="en-US" sz="3600" dirty="0"/>
          </a:p>
        </p:txBody>
      </p:sp>
      <p:sp>
        <p:nvSpPr>
          <p:cNvPr id="50192" name="object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E36318C-8502-47C0-9B01-FCB928963826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24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827" y="5057259"/>
            <a:ext cx="1885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Contraction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1958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447840" rtlCol="0">
            <a:normAutofit fontScale="90000"/>
          </a:bodyPr>
          <a:lstStyle/>
          <a:p>
            <a:pPr marL="1339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400" dirty="0"/>
              <a:t>Exp</a:t>
            </a:r>
            <a:r>
              <a:rPr sz="4400" spc="-5" dirty="0"/>
              <a:t>a</a:t>
            </a:r>
            <a:r>
              <a:rPr sz="4400" dirty="0"/>
              <a:t>n</a:t>
            </a:r>
            <a:r>
              <a:rPr sz="4400" spc="-5" dirty="0"/>
              <a:t>s</a:t>
            </a:r>
            <a:r>
              <a:rPr sz="4400" spc="-20" dirty="0"/>
              <a:t>i</a:t>
            </a:r>
            <a:r>
              <a:rPr sz="4400" spc="-5" dirty="0"/>
              <a:t>o</a:t>
            </a:r>
            <a:r>
              <a:rPr sz="4400" dirty="0"/>
              <a:t>n</a:t>
            </a:r>
            <a:r>
              <a:rPr sz="4400" spc="-120" dirty="0">
                <a:latin typeface="Times New Roman"/>
                <a:cs typeface="Times New Roman"/>
              </a:rPr>
              <a:t> </a:t>
            </a:r>
            <a:r>
              <a:rPr sz="4400" dirty="0"/>
              <a:t>&amp;</a:t>
            </a:r>
            <a:r>
              <a:rPr sz="4400" spc="-100" dirty="0">
                <a:latin typeface="Times New Roman"/>
                <a:cs typeface="Times New Roman"/>
              </a:rPr>
              <a:t> </a:t>
            </a:r>
            <a:r>
              <a:rPr sz="4400" spc="-5" dirty="0"/>
              <a:t>Co</a:t>
            </a:r>
            <a:r>
              <a:rPr sz="4400" spc="-35" dirty="0"/>
              <a:t>n</a:t>
            </a:r>
            <a:r>
              <a:rPr sz="4400" spc="-25" dirty="0"/>
              <a:t>t</a:t>
            </a:r>
            <a:r>
              <a:rPr sz="4400" spc="-105" dirty="0"/>
              <a:t>r</a:t>
            </a:r>
            <a:r>
              <a:rPr sz="4400" spc="-5" dirty="0"/>
              <a:t>a</a:t>
            </a:r>
            <a:r>
              <a:rPr sz="4400" spc="5" dirty="0"/>
              <a:t>c</a:t>
            </a:r>
            <a:r>
              <a:rPr sz="4400" spc="-20" dirty="0"/>
              <a:t>ti</a:t>
            </a:r>
            <a:r>
              <a:rPr sz="4400" spc="-5" dirty="0"/>
              <a:t>o</a:t>
            </a:r>
            <a:r>
              <a:rPr sz="4400" dirty="0"/>
              <a:t>n</a:t>
            </a:r>
            <a:r>
              <a:rPr sz="4400" spc="-120" dirty="0">
                <a:latin typeface="Times New Roman"/>
                <a:cs typeface="Times New Roman"/>
              </a:rPr>
              <a:t> </a:t>
            </a:r>
            <a:r>
              <a:rPr sz="4400" spc="-20" dirty="0"/>
              <a:t>i</a:t>
            </a:r>
            <a:r>
              <a:rPr sz="4400" dirty="0"/>
              <a:t>n</a:t>
            </a:r>
            <a:r>
              <a:rPr sz="4400" spc="-120" dirty="0">
                <a:latin typeface="Times New Roman"/>
                <a:cs typeface="Times New Roman"/>
              </a:rPr>
              <a:t> </a:t>
            </a:r>
            <a:r>
              <a:rPr sz="4400" spc="-10" dirty="0"/>
              <a:t>D</a:t>
            </a:r>
            <a:r>
              <a:rPr sz="4400" dirty="0"/>
              <a:t>e</a:t>
            </a:r>
            <a:r>
              <a:rPr sz="4400" spc="5" dirty="0"/>
              <a:t>m</a:t>
            </a:r>
            <a:r>
              <a:rPr sz="4400" spc="-5" dirty="0"/>
              <a:t>a</a:t>
            </a:r>
            <a:r>
              <a:rPr sz="4400" dirty="0"/>
              <a:t>nd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2227" name="object 3"/>
          <p:cNvSpPr>
            <a:spLocks/>
          </p:cNvSpPr>
          <p:nvPr/>
        </p:nvSpPr>
        <p:spPr bwMode="auto">
          <a:xfrm>
            <a:off x="2747963" y="2971800"/>
            <a:ext cx="1828800" cy="1588"/>
          </a:xfrm>
          <a:custGeom>
            <a:avLst/>
            <a:gdLst>
              <a:gd name="T0" fmla="*/ 0 w 1828800"/>
              <a:gd name="T1" fmla="*/ 0 h 1905"/>
              <a:gd name="T2" fmla="*/ 1828790 w 1828800"/>
              <a:gd name="T3" fmla="*/ 1320 h 19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28800" h="1905">
                <a:moveTo>
                  <a:pt x="0" y="0"/>
                </a:moveTo>
                <a:lnTo>
                  <a:pt x="1828790" y="1584"/>
                </a:lnTo>
              </a:path>
            </a:pathLst>
          </a:custGeom>
          <a:noFill/>
          <a:ln w="22225">
            <a:solidFill>
              <a:srgbClr val="FF0066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8" name="object 4"/>
          <p:cNvSpPr>
            <a:spLocks/>
          </p:cNvSpPr>
          <p:nvPr/>
        </p:nvSpPr>
        <p:spPr bwMode="auto">
          <a:xfrm>
            <a:off x="4576763" y="2973388"/>
            <a:ext cx="0" cy="2513012"/>
          </a:xfrm>
          <a:custGeom>
            <a:avLst/>
            <a:gdLst>
              <a:gd name="T0" fmla="*/ 0 h 2513329"/>
              <a:gd name="T1" fmla="*/ 2512697 h 25133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513329">
                <a:moveTo>
                  <a:pt x="0" y="0"/>
                </a:moveTo>
                <a:lnTo>
                  <a:pt x="0" y="2513014"/>
                </a:lnTo>
              </a:path>
            </a:pathLst>
          </a:custGeom>
          <a:noFill/>
          <a:ln w="22225">
            <a:solidFill>
              <a:srgbClr val="FF0066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9" name="object 5"/>
          <p:cNvSpPr>
            <a:spLocks/>
          </p:cNvSpPr>
          <p:nvPr/>
        </p:nvSpPr>
        <p:spPr bwMode="auto">
          <a:xfrm>
            <a:off x="2747963" y="3886200"/>
            <a:ext cx="2971800" cy="1588"/>
          </a:xfrm>
          <a:custGeom>
            <a:avLst/>
            <a:gdLst>
              <a:gd name="T0" fmla="*/ 0 w 2971800"/>
              <a:gd name="T1" fmla="*/ 0 h 1904"/>
              <a:gd name="T2" fmla="*/ 2971790 w 2971800"/>
              <a:gd name="T3" fmla="*/ 1321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71800" h="1904">
                <a:moveTo>
                  <a:pt x="0" y="0"/>
                </a:moveTo>
                <a:lnTo>
                  <a:pt x="2971790" y="1584"/>
                </a:lnTo>
              </a:path>
            </a:pathLst>
          </a:custGeom>
          <a:noFill/>
          <a:ln w="22225">
            <a:solidFill>
              <a:srgbClr val="FF0066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0" name="object 6"/>
          <p:cNvSpPr>
            <a:spLocks/>
          </p:cNvSpPr>
          <p:nvPr/>
        </p:nvSpPr>
        <p:spPr bwMode="auto">
          <a:xfrm>
            <a:off x="5718175" y="3887788"/>
            <a:ext cx="1588" cy="1600200"/>
          </a:xfrm>
          <a:custGeom>
            <a:avLst/>
            <a:gdLst>
              <a:gd name="T0" fmla="*/ 1321 w 1904"/>
              <a:gd name="T1" fmla="*/ 0 h 1600200"/>
              <a:gd name="T2" fmla="*/ 0 w 1904"/>
              <a:gd name="T3" fmla="*/ 1600199 h 16002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1600200">
                <a:moveTo>
                  <a:pt x="1584" y="0"/>
                </a:moveTo>
                <a:lnTo>
                  <a:pt x="0" y="1600199"/>
                </a:lnTo>
              </a:path>
            </a:pathLst>
          </a:custGeom>
          <a:noFill/>
          <a:ln w="22225">
            <a:solidFill>
              <a:srgbClr val="FF0066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1" name="object 7"/>
          <p:cNvSpPr>
            <a:spLocks/>
          </p:cNvSpPr>
          <p:nvPr/>
        </p:nvSpPr>
        <p:spPr bwMode="auto">
          <a:xfrm>
            <a:off x="3509963" y="2133600"/>
            <a:ext cx="3581400" cy="2819400"/>
          </a:xfrm>
          <a:custGeom>
            <a:avLst/>
            <a:gdLst>
              <a:gd name="T0" fmla="*/ 0 w 3581400"/>
              <a:gd name="T1" fmla="*/ 0 h 2819400"/>
              <a:gd name="T2" fmla="*/ 3581399 w 3581400"/>
              <a:gd name="T3" fmla="*/ 2819399 h 28194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81400" h="2819400">
                <a:moveTo>
                  <a:pt x="0" y="0"/>
                </a:moveTo>
                <a:lnTo>
                  <a:pt x="3581399" y="2819399"/>
                </a:lnTo>
              </a:path>
            </a:pathLst>
          </a:custGeom>
          <a:noFill/>
          <a:ln w="508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2" name="object 8"/>
          <p:cNvSpPr>
            <a:spLocks/>
          </p:cNvSpPr>
          <p:nvPr/>
        </p:nvSpPr>
        <p:spPr bwMode="auto">
          <a:xfrm>
            <a:off x="2671763" y="4724400"/>
            <a:ext cx="4114800" cy="1588"/>
          </a:xfrm>
          <a:custGeom>
            <a:avLst/>
            <a:gdLst>
              <a:gd name="T0" fmla="*/ 0 w 4114800"/>
              <a:gd name="T1" fmla="*/ 0 h 1904"/>
              <a:gd name="T2" fmla="*/ 4114790 w 4114800"/>
              <a:gd name="T3" fmla="*/ 1321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114800" h="1904">
                <a:moveTo>
                  <a:pt x="0" y="0"/>
                </a:moveTo>
                <a:lnTo>
                  <a:pt x="4114790" y="1584"/>
                </a:lnTo>
              </a:path>
            </a:pathLst>
          </a:custGeom>
          <a:noFill/>
          <a:ln w="22225">
            <a:solidFill>
              <a:srgbClr val="FF0066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3" name="object 9"/>
          <p:cNvSpPr>
            <a:spLocks/>
          </p:cNvSpPr>
          <p:nvPr/>
        </p:nvSpPr>
        <p:spPr bwMode="auto">
          <a:xfrm>
            <a:off x="6784975" y="4725988"/>
            <a:ext cx="1588" cy="762000"/>
          </a:xfrm>
          <a:custGeom>
            <a:avLst/>
            <a:gdLst>
              <a:gd name="T0" fmla="*/ 1321 w 1904"/>
              <a:gd name="T1" fmla="*/ 0 h 762000"/>
              <a:gd name="T2" fmla="*/ 0 w 1904"/>
              <a:gd name="T3" fmla="*/ 761999 h 7620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762000">
                <a:moveTo>
                  <a:pt x="1584" y="0"/>
                </a:moveTo>
                <a:lnTo>
                  <a:pt x="0" y="761999"/>
                </a:lnTo>
              </a:path>
            </a:pathLst>
          </a:custGeom>
          <a:noFill/>
          <a:ln w="22225">
            <a:solidFill>
              <a:srgbClr val="FF0066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object 10"/>
          <p:cNvSpPr>
            <a:spLocks/>
          </p:cNvSpPr>
          <p:nvPr/>
        </p:nvSpPr>
        <p:spPr bwMode="auto">
          <a:xfrm>
            <a:off x="2746375" y="1766888"/>
            <a:ext cx="1588" cy="3873500"/>
          </a:xfrm>
          <a:custGeom>
            <a:avLst/>
            <a:gdLst>
              <a:gd name="T0" fmla="*/ 0 w 1905"/>
              <a:gd name="T1" fmla="*/ 3873007 h 3874135"/>
              <a:gd name="T2" fmla="*/ 1320 w 1905"/>
              <a:gd name="T3" fmla="*/ 0 h 38741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" h="3874135">
                <a:moveTo>
                  <a:pt x="0" y="3873642"/>
                </a:moveTo>
                <a:lnTo>
                  <a:pt x="1584" y="0"/>
                </a:lnTo>
              </a:path>
            </a:pathLst>
          </a:custGeom>
          <a:noFill/>
          <a:ln w="127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object 11"/>
          <p:cNvSpPr>
            <a:spLocks/>
          </p:cNvSpPr>
          <p:nvPr/>
        </p:nvSpPr>
        <p:spPr bwMode="auto">
          <a:xfrm>
            <a:off x="2703513" y="1766888"/>
            <a:ext cx="88900" cy="76200"/>
          </a:xfrm>
          <a:custGeom>
            <a:avLst/>
            <a:gdLst>
              <a:gd name="T0" fmla="*/ 0 w 88900"/>
              <a:gd name="T1" fmla="*/ 76169 h 76200"/>
              <a:gd name="T2" fmla="*/ 44494 w 88900"/>
              <a:gd name="T3" fmla="*/ 0 h 76200"/>
              <a:gd name="T4" fmla="*/ 88904 w 88900"/>
              <a:gd name="T5" fmla="*/ 76199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8900" h="76200">
                <a:moveTo>
                  <a:pt x="0" y="76169"/>
                </a:moveTo>
                <a:lnTo>
                  <a:pt x="44494" y="0"/>
                </a:lnTo>
                <a:lnTo>
                  <a:pt x="88904" y="76199"/>
                </a:lnTo>
              </a:path>
            </a:pathLst>
          </a:custGeom>
          <a:noFill/>
          <a:ln w="127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object 12"/>
          <p:cNvSpPr>
            <a:spLocks/>
          </p:cNvSpPr>
          <p:nvPr/>
        </p:nvSpPr>
        <p:spPr bwMode="auto">
          <a:xfrm>
            <a:off x="2366963" y="5486400"/>
            <a:ext cx="4940300" cy="1588"/>
          </a:xfrm>
          <a:custGeom>
            <a:avLst/>
            <a:gdLst>
              <a:gd name="T0" fmla="*/ 0 w 4940934"/>
              <a:gd name="T1" fmla="*/ 0 h 1904"/>
              <a:gd name="T2" fmla="*/ 4939798 w 4940934"/>
              <a:gd name="T3" fmla="*/ 1321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940934" h="1904">
                <a:moveTo>
                  <a:pt x="0" y="0"/>
                </a:moveTo>
                <a:lnTo>
                  <a:pt x="4940432" y="1584"/>
                </a:lnTo>
              </a:path>
            </a:pathLst>
          </a:custGeom>
          <a:noFill/>
          <a:ln w="127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object 13"/>
          <p:cNvSpPr>
            <a:spLocks/>
          </p:cNvSpPr>
          <p:nvPr/>
        </p:nvSpPr>
        <p:spPr bwMode="auto">
          <a:xfrm>
            <a:off x="7231063" y="5443538"/>
            <a:ext cx="76200" cy="88900"/>
          </a:xfrm>
          <a:custGeom>
            <a:avLst/>
            <a:gdLst>
              <a:gd name="T0" fmla="*/ 60 w 76834"/>
              <a:gd name="T1" fmla="*/ 0 h 88900"/>
              <a:gd name="T2" fmla="*/ 75601 w 76834"/>
              <a:gd name="T3" fmla="*/ 44482 h 88900"/>
              <a:gd name="T4" fmla="*/ 0 w 76834"/>
              <a:gd name="T5" fmla="*/ 88904 h 889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834" h="88900">
                <a:moveTo>
                  <a:pt x="60" y="0"/>
                </a:moveTo>
                <a:lnTo>
                  <a:pt x="76230" y="44482"/>
                </a:lnTo>
                <a:lnTo>
                  <a:pt x="0" y="88904"/>
                </a:lnTo>
              </a:path>
            </a:pathLst>
          </a:custGeom>
          <a:noFill/>
          <a:ln w="127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8" name="object 14"/>
          <p:cNvSpPr txBox="1">
            <a:spLocks noChangeArrowheads="1"/>
          </p:cNvSpPr>
          <p:nvPr/>
        </p:nvSpPr>
        <p:spPr bwMode="auto">
          <a:xfrm>
            <a:off x="2141538" y="5424488"/>
            <a:ext cx="1984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60"/>
                </a:solidFill>
              </a:rPr>
              <a:t>O</a:t>
            </a:r>
            <a:endParaRPr lang="en-US" altLang="en-US" sz="2000"/>
          </a:p>
        </p:txBody>
      </p:sp>
      <p:sp>
        <p:nvSpPr>
          <p:cNvPr id="52239" name="object 15"/>
          <p:cNvSpPr txBox="1">
            <a:spLocks noChangeArrowheads="1"/>
          </p:cNvSpPr>
          <p:nvPr/>
        </p:nvSpPr>
        <p:spPr bwMode="auto">
          <a:xfrm>
            <a:off x="2443163" y="4651375"/>
            <a:ext cx="48371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US" altLang="en-US" sz="2000" b="1">
                <a:solidFill>
                  <a:srgbClr val="003300"/>
                </a:solidFill>
              </a:rPr>
              <a:t>P`</a:t>
            </a:r>
            <a:endParaRPr lang="en-US" altLang="en-US" sz="2000"/>
          </a:p>
          <a:p>
            <a:pPr algn="r" eaLnBrk="1" hangingPunct="1">
              <a:lnSpc>
                <a:spcPts val="2100"/>
              </a:lnSpc>
            </a:pPr>
            <a:r>
              <a:rPr lang="en-US" altLang="en-US" sz="2000" b="1">
                <a:solidFill>
                  <a:srgbClr val="002060"/>
                </a:solidFill>
              </a:rPr>
              <a:t>D</a:t>
            </a:r>
            <a:endParaRPr lang="en-US" altLang="en-US" sz="2000"/>
          </a:p>
        </p:txBody>
      </p:sp>
      <p:sp>
        <p:nvSpPr>
          <p:cNvPr id="52240" name="object 16"/>
          <p:cNvSpPr txBox="1">
            <a:spLocks noChangeArrowheads="1"/>
          </p:cNvSpPr>
          <p:nvPr/>
        </p:nvSpPr>
        <p:spPr bwMode="auto">
          <a:xfrm>
            <a:off x="2446338" y="3813175"/>
            <a:ext cx="1619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3300"/>
                </a:solidFill>
              </a:rPr>
              <a:t>P</a:t>
            </a:r>
            <a:endParaRPr lang="en-US" altLang="en-US" sz="2000"/>
          </a:p>
        </p:txBody>
      </p:sp>
      <p:sp>
        <p:nvSpPr>
          <p:cNvPr id="17" name="object 17"/>
          <p:cNvSpPr txBox="1"/>
          <p:nvPr/>
        </p:nvSpPr>
        <p:spPr>
          <a:xfrm>
            <a:off x="4210050" y="5641975"/>
            <a:ext cx="2168525" cy="661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06070" eaLnBrk="1" fontAlgn="auto" hangingPunct="1">
              <a:spcBef>
                <a:spcPts val="0"/>
              </a:spcBef>
              <a:spcAft>
                <a:spcPts val="0"/>
              </a:spcAft>
              <a:tabLst>
                <a:tab pos="1454150" algn="l"/>
              </a:tabLst>
              <a:defRPr/>
            </a:pP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sz="2000" b="1" spc="5" dirty="0">
                <a:solidFill>
                  <a:srgbClr val="002060"/>
                </a:solidFill>
                <a:latin typeface="Calibri"/>
                <a:cs typeface="Calibri"/>
              </a:rPr>
              <a:t>Q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sz="2000" b="1" spc="-1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2000" b="1" spc="-20" dirty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ty</a:t>
            </a:r>
            <a:r>
              <a:rPr sz="2000" b="1" spc="-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sz="2000" b="1" spc="-1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nd</a:t>
            </a:r>
            <a:r>
              <a:rPr sz="2000" b="1" spc="-5" dirty="0">
                <a:solidFill>
                  <a:srgbClr val="002060"/>
                </a:solidFill>
                <a:latin typeface="Calibri"/>
                <a:cs typeface="Calibri"/>
              </a:rPr>
              <a:t>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2242" name="object 18"/>
          <p:cNvSpPr txBox="1">
            <a:spLocks noChangeArrowheads="1"/>
          </p:cNvSpPr>
          <p:nvPr/>
        </p:nvSpPr>
        <p:spPr bwMode="auto">
          <a:xfrm>
            <a:off x="6656388" y="5641975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60"/>
                </a:solidFill>
              </a:rPr>
              <a:t>N</a:t>
            </a:r>
            <a:endParaRPr lang="en-US" altLang="en-US" sz="2000"/>
          </a:p>
        </p:txBody>
      </p:sp>
      <p:sp>
        <p:nvSpPr>
          <p:cNvPr id="52243" name="object 19"/>
          <p:cNvSpPr txBox="1">
            <a:spLocks noChangeArrowheads="1"/>
          </p:cNvSpPr>
          <p:nvPr/>
        </p:nvSpPr>
        <p:spPr bwMode="auto">
          <a:xfrm>
            <a:off x="7551738" y="5413375"/>
            <a:ext cx="1651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60"/>
                </a:solidFill>
              </a:rPr>
              <a:t>X</a:t>
            </a:r>
            <a:endParaRPr lang="en-US" altLang="en-US" sz="2000"/>
          </a:p>
        </p:txBody>
      </p:sp>
      <p:sp>
        <p:nvSpPr>
          <p:cNvPr id="20" name="object 20"/>
          <p:cNvSpPr txBox="1"/>
          <p:nvPr/>
        </p:nvSpPr>
        <p:spPr>
          <a:xfrm>
            <a:off x="1649604" y="3236780"/>
            <a:ext cx="280035" cy="54864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003300"/>
                </a:solidFill>
                <a:latin typeface="Calibri"/>
                <a:cs typeface="Calibri"/>
              </a:rPr>
              <a:t>P</a:t>
            </a:r>
            <a:r>
              <a:rPr sz="2000" b="1" spc="-5" dirty="0">
                <a:solidFill>
                  <a:srgbClr val="003300"/>
                </a:solidFill>
                <a:latin typeface="Calibri"/>
                <a:cs typeface="Calibri"/>
              </a:rPr>
              <a:t>ri</a:t>
            </a:r>
            <a:r>
              <a:rPr sz="2000" b="1" dirty="0">
                <a:solidFill>
                  <a:srgbClr val="003300"/>
                </a:solidFill>
                <a:latin typeface="Calibri"/>
                <a:cs typeface="Calibri"/>
              </a:rPr>
              <a:t>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2245" name="object 21"/>
          <p:cNvSpPr>
            <a:spLocks/>
          </p:cNvSpPr>
          <p:nvPr/>
        </p:nvSpPr>
        <p:spPr bwMode="auto">
          <a:xfrm>
            <a:off x="4672013" y="2911475"/>
            <a:ext cx="1047750" cy="822325"/>
          </a:xfrm>
          <a:custGeom>
            <a:avLst/>
            <a:gdLst>
              <a:gd name="T0" fmla="*/ 1047654 w 1047114"/>
              <a:gd name="T1" fmla="*/ 822020 h 822960"/>
              <a:gd name="T2" fmla="*/ 0 w 1047114"/>
              <a:gd name="T3" fmla="*/ 0 h 82296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47114" h="822960">
                <a:moveTo>
                  <a:pt x="1047018" y="822655"/>
                </a:moveTo>
                <a:lnTo>
                  <a:pt x="0" y="0"/>
                </a:lnTo>
              </a:path>
            </a:pathLst>
          </a:custGeom>
          <a:noFill/>
          <a:ln w="25399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6" name="object 22"/>
          <p:cNvSpPr>
            <a:spLocks/>
          </p:cNvSpPr>
          <p:nvPr/>
        </p:nvSpPr>
        <p:spPr bwMode="auto">
          <a:xfrm>
            <a:off x="4672013" y="2911475"/>
            <a:ext cx="88900" cy="82550"/>
          </a:xfrm>
          <a:custGeom>
            <a:avLst/>
            <a:gdLst>
              <a:gd name="T0" fmla="*/ 32932 w 87629"/>
              <a:gd name="T1" fmla="*/ 82021 h 82550"/>
              <a:gd name="T2" fmla="*/ 0 w 87629"/>
              <a:gd name="T3" fmla="*/ 0 h 82550"/>
              <a:gd name="T4" fmla="*/ 88653 w 87629"/>
              <a:gd name="T5" fmla="*/ 12131 h 825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7629" h="82550">
                <a:moveTo>
                  <a:pt x="32461" y="82021"/>
                </a:moveTo>
                <a:lnTo>
                  <a:pt x="0" y="0"/>
                </a:lnTo>
                <a:lnTo>
                  <a:pt x="87386" y="12131"/>
                </a:lnTo>
              </a:path>
            </a:pathLst>
          </a:custGeom>
          <a:noFill/>
          <a:ln w="25399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7" name="object 23"/>
          <p:cNvSpPr>
            <a:spLocks/>
          </p:cNvSpPr>
          <p:nvPr/>
        </p:nvSpPr>
        <p:spPr bwMode="auto">
          <a:xfrm>
            <a:off x="5795963" y="3810000"/>
            <a:ext cx="1047750" cy="822325"/>
          </a:xfrm>
          <a:custGeom>
            <a:avLst/>
            <a:gdLst>
              <a:gd name="T0" fmla="*/ 0 w 1047115"/>
              <a:gd name="T1" fmla="*/ 0 h 822960"/>
              <a:gd name="T2" fmla="*/ 1047653 w 1047115"/>
              <a:gd name="T3" fmla="*/ 822026 h 82296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47115" h="822960">
                <a:moveTo>
                  <a:pt x="0" y="0"/>
                </a:moveTo>
                <a:lnTo>
                  <a:pt x="1047018" y="822661"/>
                </a:lnTo>
              </a:path>
            </a:pathLst>
          </a:custGeom>
          <a:noFill/>
          <a:ln w="25399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8" name="object 24"/>
          <p:cNvSpPr>
            <a:spLocks/>
          </p:cNvSpPr>
          <p:nvPr/>
        </p:nvSpPr>
        <p:spPr bwMode="auto">
          <a:xfrm>
            <a:off x="6756400" y="4551363"/>
            <a:ext cx="87313" cy="82550"/>
          </a:xfrm>
          <a:custGeom>
            <a:avLst/>
            <a:gdLst>
              <a:gd name="T0" fmla="*/ 54726 w 87629"/>
              <a:gd name="T1" fmla="*/ 0 h 82550"/>
              <a:gd name="T2" fmla="*/ 87040 w 87629"/>
              <a:gd name="T3" fmla="*/ 82033 h 82550"/>
              <a:gd name="T4" fmla="*/ 0 w 87629"/>
              <a:gd name="T5" fmla="*/ 69902 h 825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7629" h="82550">
                <a:moveTo>
                  <a:pt x="54924" y="0"/>
                </a:moveTo>
                <a:lnTo>
                  <a:pt x="87355" y="82033"/>
                </a:lnTo>
                <a:lnTo>
                  <a:pt x="0" y="69902"/>
                </a:lnTo>
              </a:path>
            </a:pathLst>
          </a:custGeom>
          <a:noFill/>
          <a:ln w="25399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9" name="object 25"/>
          <p:cNvSpPr txBox="1">
            <a:spLocks noChangeArrowheads="1"/>
          </p:cNvSpPr>
          <p:nvPr/>
        </p:nvSpPr>
        <p:spPr bwMode="auto">
          <a:xfrm>
            <a:off x="5335653" y="1351384"/>
            <a:ext cx="5464175" cy="210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2060"/>
                </a:solidFill>
              </a:rPr>
              <a:t>Y</a:t>
            </a:r>
            <a:endParaRPr lang="en-US" altLang="en-US" sz="2000" dirty="0"/>
          </a:p>
          <a:p>
            <a:pPr eaLnBrk="1" hangingPunct="1">
              <a:spcBef>
                <a:spcPts val="13"/>
              </a:spcBef>
            </a:pPr>
            <a:endParaRPr lang="en-US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002060"/>
                </a:solidFill>
              </a:rPr>
              <a:t>D</a:t>
            </a:r>
            <a:endParaRPr lang="en-US" altLang="en-US" sz="2000" dirty="0"/>
          </a:p>
          <a:p>
            <a:pPr eaLnBrk="1" hangingPunct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"/>
              </a:spcBef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2100"/>
              </a:lnSpc>
            </a:pPr>
            <a:r>
              <a:rPr lang="en-US" altLang="en-US" sz="2000" b="1" dirty="0">
                <a:solidFill>
                  <a:srgbClr val="003300"/>
                </a:solidFill>
              </a:rPr>
              <a:t>P``</a:t>
            </a:r>
            <a:endParaRPr lang="en-US" altLang="en-US" sz="2000" dirty="0"/>
          </a:p>
          <a:p>
            <a:pPr>
              <a:lnSpc>
                <a:spcPts val="2100"/>
              </a:lnSpc>
            </a:pPr>
            <a:r>
              <a:rPr lang="en-US" altLang="en-US" sz="2000" b="1" dirty="0" smtClean="0">
                <a:solidFill>
                  <a:srgbClr val="984807"/>
                </a:solidFill>
              </a:rPr>
              <a:t>of</a:t>
            </a:r>
            <a:r>
              <a:rPr lang="en-US" altLang="en-US" sz="2000" b="1" dirty="0" smtClean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984807"/>
                </a:solidFill>
              </a:rPr>
              <a:t>Demand</a:t>
            </a:r>
            <a:r>
              <a:rPr lang="en-US" altLang="en-US" sz="2000" b="1" dirty="0" err="1">
                <a:solidFill>
                  <a:srgbClr val="984807"/>
                </a:solidFill>
              </a:rPr>
              <a:t>Contraction</a:t>
            </a:r>
            <a:endParaRPr lang="en-US" altLang="en-US" sz="2000" dirty="0"/>
          </a:p>
        </p:txBody>
      </p:sp>
      <p:sp>
        <p:nvSpPr>
          <p:cNvPr id="52251" name="object 2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86B280B-C03C-405D-96F9-E61A799F830E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25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96050" y="3965575"/>
            <a:ext cx="2328863" cy="280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10" dirty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xp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ns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on</a:t>
            </a:r>
            <a:r>
              <a:rPr sz="2000" b="1" spc="-6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of</a:t>
            </a:r>
            <a:r>
              <a:rPr sz="2000" b="1" spc="-6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De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m</a:t>
            </a:r>
            <a:r>
              <a:rPr sz="2000" b="1" spc="-10" dirty="0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nd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995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426885" rtlCol="0">
            <a:normAutofit fontScale="90000"/>
          </a:bodyPr>
          <a:lstStyle/>
          <a:p>
            <a:pPr marL="3105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spc="-20" dirty="0"/>
              <a:t>In</a:t>
            </a:r>
            <a:r>
              <a:rPr sz="4800" spc="-10" dirty="0"/>
              <a:t>c</a:t>
            </a:r>
            <a:r>
              <a:rPr sz="4800" spc="-55" dirty="0"/>
              <a:t>r</a:t>
            </a:r>
            <a:r>
              <a:rPr sz="4800" spc="-10" dirty="0"/>
              <a:t>ea</a:t>
            </a:r>
            <a:r>
              <a:rPr sz="4800" spc="-15" dirty="0"/>
              <a:t>s</a:t>
            </a:r>
            <a:r>
              <a:rPr sz="4800" dirty="0"/>
              <a:t>e</a:t>
            </a:r>
            <a:r>
              <a:rPr sz="4800" spc="-120" dirty="0">
                <a:latin typeface="Times New Roman"/>
                <a:cs typeface="Times New Roman"/>
              </a:rPr>
              <a:t> </a:t>
            </a:r>
            <a:r>
              <a:rPr sz="4800" spc="-35" dirty="0"/>
              <a:t>&amp;</a:t>
            </a:r>
            <a:r>
              <a:rPr sz="4800" spc="-110" dirty="0">
                <a:latin typeface="Times New Roman"/>
                <a:cs typeface="Times New Roman"/>
              </a:rPr>
              <a:t> </a:t>
            </a:r>
            <a:r>
              <a:rPr sz="4800" spc="-5" dirty="0"/>
              <a:t>D</a:t>
            </a:r>
            <a:r>
              <a:rPr sz="4800" spc="-10" dirty="0"/>
              <a:t>ec</a:t>
            </a:r>
            <a:r>
              <a:rPr sz="4800" spc="-55" dirty="0"/>
              <a:t>r</a:t>
            </a:r>
            <a:r>
              <a:rPr sz="4800" spc="-10" dirty="0"/>
              <a:t>ea</a:t>
            </a:r>
            <a:r>
              <a:rPr sz="4800" spc="-15" dirty="0"/>
              <a:t>s</a:t>
            </a:r>
            <a:r>
              <a:rPr sz="4800" dirty="0"/>
              <a:t>e</a:t>
            </a:r>
            <a:r>
              <a:rPr sz="4800" spc="-105" dirty="0">
                <a:latin typeface="Times New Roman"/>
                <a:cs typeface="Times New Roman"/>
              </a:rPr>
              <a:t> </a:t>
            </a:r>
            <a:r>
              <a:rPr sz="4800" spc="-20" dirty="0"/>
              <a:t>i</a:t>
            </a:r>
            <a:r>
              <a:rPr sz="4800" spc="-30" dirty="0"/>
              <a:t>n</a:t>
            </a:r>
            <a:r>
              <a:rPr sz="4800" spc="-114" dirty="0">
                <a:latin typeface="Times New Roman"/>
                <a:cs typeface="Times New Roman"/>
              </a:rPr>
              <a:t> </a:t>
            </a:r>
            <a:r>
              <a:rPr sz="4800" spc="-5" dirty="0"/>
              <a:t>D</a:t>
            </a:r>
            <a:r>
              <a:rPr sz="4800" spc="-10" dirty="0"/>
              <a:t>ema</a:t>
            </a:r>
            <a:r>
              <a:rPr sz="4800" spc="-30" dirty="0"/>
              <a:t>nd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4275" name="object 3"/>
          <p:cNvSpPr>
            <a:spLocks noChangeArrowheads="1"/>
          </p:cNvSpPr>
          <p:nvPr/>
        </p:nvSpPr>
        <p:spPr bwMode="auto">
          <a:xfrm>
            <a:off x="2216150" y="1338263"/>
            <a:ext cx="6602413" cy="25352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6" name="object 4"/>
          <p:cNvSpPr txBox="1">
            <a:spLocks noChangeArrowheads="1"/>
          </p:cNvSpPr>
          <p:nvPr/>
        </p:nvSpPr>
        <p:spPr bwMode="auto">
          <a:xfrm>
            <a:off x="2524125" y="1709738"/>
            <a:ext cx="50752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8450" indent="-285750">
              <a:tabLst>
                <a:tab pos="2984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984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984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984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984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Char char="•"/>
            </a:pPr>
            <a:r>
              <a:rPr lang="en-US" altLang="en-US" sz="3600" b="1"/>
              <a:t>Price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/>
              <a:t>Same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/>
              <a:t>QD ↑ due to</a:t>
            </a:r>
            <a:endParaRPr lang="en-US" altLang="en-US" sz="3600"/>
          </a:p>
        </p:txBody>
      </p:sp>
      <p:sp>
        <p:nvSpPr>
          <p:cNvPr id="5" name="object 5"/>
          <p:cNvSpPr txBox="1"/>
          <p:nvPr/>
        </p:nvSpPr>
        <p:spPr>
          <a:xfrm>
            <a:off x="2525713" y="2224088"/>
            <a:ext cx="4840287" cy="1068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98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b="1" dirty="0">
                <a:latin typeface="Calibri"/>
                <a:cs typeface="Calibri"/>
              </a:rPr>
              <a:t>C</a:t>
            </a:r>
            <a:r>
              <a:rPr sz="3600" b="1" spc="-20" dirty="0">
                <a:latin typeface="Calibri"/>
                <a:cs typeface="Calibri"/>
              </a:rPr>
              <a:t>h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20" dirty="0">
                <a:latin typeface="Calibri"/>
                <a:cs typeface="Calibri"/>
              </a:rPr>
              <a:t>n</a:t>
            </a:r>
            <a:r>
              <a:rPr sz="3600" b="1" spc="-60" dirty="0">
                <a:latin typeface="Calibri"/>
                <a:cs typeface="Calibri"/>
              </a:rPr>
              <a:t>g</a:t>
            </a:r>
            <a:r>
              <a:rPr sz="3600" b="1" dirty="0">
                <a:latin typeface="Calibri"/>
                <a:cs typeface="Calibri"/>
              </a:rPr>
              <a:t>e</a:t>
            </a:r>
            <a:r>
              <a:rPr sz="3600" b="1" spc="-8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Calibri"/>
                <a:cs typeface="Calibri"/>
              </a:rPr>
              <a:t>i</a:t>
            </a:r>
            <a:r>
              <a:rPr sz="3600" b="1" spc="-20" dirty="0">
                <a:latin typeface="Calibri"/>
                <a:cs typeface="Calibri"/>
              </a:rPr>
              <a:t>n</a:t>
            </a:r>
            <a:r>
              <a:rPr sz="3600" b="1" spc="-10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Calibri"/>
                <a:cs typeface="Calibri"/>
              </a:rPr>
              <a:t>Other</a:t>
            </a:r>
            <a:r>
              <a:rPr sz="3600" b="1" spc="-80" dirty="0">
                <a:latin typeface="Times New Roman"/>
                <a:cs typeface="Times New Roman"/>
              </a:rPr>
              <a:t> </a:t>
            </a:r>
            <a:r>
              <a:rPr sz="3600" b="1" spc="-114" dirty="0">
                <a:latin typeface="Calibri"/>
                <a:cs typeface="Calibri"/>
              </a:rPr>
              <a:t>F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5" dirty="0">
                <a:latin typeface="Calibri"/>
                <a:cs typeface="Calibri"/>
              </a:rPr>
              <a:t>c</a:t>
            </a:r>
            <a:r>
              <a:rPr sz="3600" b="1" spc="-50" dirty="0">
                <a:latin typeface="Calibri"/>
                <a:cs typeface="Calibri"/>
              </a:rPr>
              <a:t>t</a:t>
            </a:r>
            <a:r>
              <a:rPr sz="3600" b="1" spc="-25" dirty="0">
                <a:latin typeface="Calibri"/>
                <a:cs typeface="Calibri"/>
              </a:rPr>
              <a:t>o</a:t>
            </a:r>
            <a:r>
              <a:rPr sz="3600" b="1" spc="-45" dirty="0">
                <a:latin typeface="Calibri"/>
                <a:cs typeface="Calibri"/>
              </a:rPr>
              <a:t>r</a:t>
            </a:r>
            <a:r>
              <a:rPr sz="3600" b="1" spc="-15" dirty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  <a:p>
            <a:pPr marL="299085" indent="-286385" eaLnBrk="1" fontAlgn="auto" hangingPunct="1">
              <a:spcBef>
                <a:spcPts val="285"/>
              </a:spcBef>
              <a:spcAft>
                <a:spcPts val="0"/>
              </a:spcAft>
              <a:buFont typeface="Calibri"/>
              <a:buChar char="•"/>
              <a:tabLst>
                <a:tab pos="299720" algn="l"/>
              </a:tabLst>
              <a:defRPr/>
            </a:pPr>
            <a:r>
              <a:rPr sz="3600" b="1" spc="-25" dirty="0">
                <a:latin typeface="Calibri"/>
                <a:cs typeface="Calibri"/>
              </a:rPr>
              <a:t>R</a:t>
            </a:r>
            <a:r>
              <a:rPr sz="3600" b="1" spc="-5" dirty="0">
                <a:latin typeface="Calibri"/>
                <a:cs typeface="Calibri"/>
              </a:rPr>
              <a:t>ig</a:t>
            </a:r>
            <a:r>
              <a:rPr sz="3600" b="1" spc="-55" dirty="0">
                <a:latin typeface="Calibri"/>
                <a:cs typeface="Calibri"/>
              </a:rPr>
              <a:t>h</a:t>
            </a:r>
            <a:r>
              <a:rPr sz="3600" b="1" spc="-15" dirty="0">
                <a:latin typeface="Calibri"/>
                <a:cs typeface="Calibri"/>
              </a:rPr>
              <a:t>t</a:t>
            </a:r>
            <a:r>
              <a:rPr sz="3600" b="1" spc="-60" dirty="0">
                <a:latin typeface="Calibri"/>
                <a:cs typeface="Calibri"/>
              </a:rPr>
              <a:t>w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45" dirty="0">
                <a:latin typeface="Calibri"/>
                <a:cs typeface="Calibri"/>
              </a:rPr>
              <a:t>r</a:t>
            </a:r>
            <a:r>
              <a:rPr sz="3600" b="1" spc="-20" dirty="0">
                <a:latin typeface="Calibri"/>
                <a:cs typeface="Calibri"/>
              </a:rPr>
              <a:t>d</a:t>
            </a:r>
            <a:r>
              <a:rPr sz="3600" b="1" spc="-100" dirty="0">
                <a:latin typeface="Times New Roman"/>
                <a:cs typeface="Times New Roman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Sh</a:t>
            </a:r>
            <a:r>
              <a:rPr sz="3600" b="1" spc="-5" dirty="0">
                <a:latin typeface="Calibri"/>
                <a:cs typeface="Calibri"/>
              </a:rPr>
              <a:t>i</a:t>
            </a:r>
            <a:r>
              <a:rPr sz="3600" b="1" dirty="0">
                <a:latin typeface="Calibri"/>
                <a:cs typeface="Calibri"/>
              </a:rPr>
              <a:t>f</a:t>
            </a:r>
            <a:r>
              <a:rPr sz="3600" b="1" spc="-15" dirty="0"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4278" name="object 6"/>
          <p:cNvSpPr>
            <a:spLocks noChangeArrowheads="1"/>
          </p:cNvSpPr>
          <p:nvPr/>
        </p:nvSpPr>
        <p:spPr bwMode="auto">
          <a:xfrm>
            <a:off x="490538" y="1816100"/>
            <a:ext cx="2122487" cy="15795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bject 7"/>
          <p:cNvSpPr txBox="1"/>
          <p:nvPr/>
        </p:nvSpPr>
        <p:spPr>
          <a:xfrm>
            <a:off x="806450" y="2376488"/>
            <a:ext cx="1436688" cy="433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4280" name="object 8"/>
          <p:cNvSpPr>
            <a:spLocks noChangeArrowheads="1"/>
          </p:cNvSpPr>
          <p:nvPr/>
        </p:nvSpPr>
        <p:spPr bwMode="auto">
          <a:xfrm>
            <a:off x="2216150" y="3997325"/>
            <a:ext cx="6602413" cy="25368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1" name="object 9"/>
          <p:cNvSpPr txBox="1">
            <a:spLocks noChangeArrowheads="1"/>
          </p:cNvSpPr>
          <p:nvPr/>
        </p:nvSpPr>
        <p:spPr bwMode="auto">
          <a:xfrm>
            <a:off x="2524125" y="4381500"/>
            <a:ext cx="51704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8450" indent="-285750">
              <a:tabLst>
                <a:tab pos="298450" algn="l"/>
                <a:tab pos="3933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98450" algn="l"/>
                <a:tab pos="3933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98450" algn="l"/>
                <a:tab pos="3933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98450" algn="l"/>
                <a:tab pos="3933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98450" algn="l"/>
                <a:tab pos="3933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  <a:tab pos="3933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  <a:tab pos="3933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  <a:tab pos="3933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  <a:tab pos="3933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138"/>
              </a:lnSpc>
              <a:buFont typeface="Calibri" panose="020F0502020204030204" pitchFamily="34" charset="0"/>
              <a:buChar char="•"/>
            </a:pPr>
            <a:r>
              <a:rPr lang="en-US" altLang="en-US" sz="3600" b="1"/>
              <a:t>Price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/>
              <a:t>Same, QD ↓	due to</a:t>
            </a:r>
            <a:endParaRPr lang="en-US" altLang="en-US" sz="3600"/>
          </a:p>
          <a:p>
            <a:pPr algn="ctr" eaLnBrk="1" hangingPunct="1">
              <a:lnSpc>
                <a:spcPts val="4138"/>
              </a:lnSpc>
            </a:pPr>
            <a:r>
              <a:rPr lang="en-US" altLang="en-US" sz="3600" b="1"/>
              <a:t>Change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/>
              <a:t>in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/>
              <a:t>Other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/>
              <a:t>Factors</a:t>
            </a:r>
            <a:endParaRPr lang="en-US" altLang="en-US" sz="3600"/>
          </a:p>
          <a:p>
            <a:pPr eaLnBrk="1" hangingPunct="1">
              <a:spcBef>
                <a:spcPts val="288"/>
              </a:spcBef>
              <a:buFont typeface="Calibri" panose="020F0502020204030204" pitchFamily="34" charset="0"/>
              <a:buChar char="•"/>
            </a:pPr>
            <a:r>
              <a:rPr lang="en-US" altLang="en-US" sz="3600" b="1"/>
              <a:t>Leftward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/>
              <a:t>Shift</a:t>
            </a:r>
            <a:endParaRPr lang="en-US" altLang="en-US" sz="3600"/>
          </a:p>
        </p:txBody>
      </p:sp>
      <p:sp>
        <p:nvSpPr>
          <p:cNvPr id="54282" name="object 10"/>
          <p:cNvSpPr>
            <a:spLocks noChangeArrowheads="1"/>
          </p:cNvSpPr>
          <p:nvPr/>
        </p:nvSpPr>
        <p:spPr bwMode="auto">
          <a:xfrm>
            <a:off x="460375" y="4443413"/>
            <a:ext cx="2220913" cy="16446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object 11"/>
          <p:cNvSpPr txBox="1"/>
          <p:nvPr/>
        </p:nvSpPr>
        <p:spPr>
          <a:xfrm>
            <a:off x="738188" y="5037138"/>
            <a:ext cx="1570037" cy="433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4285" name="object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EB0512F-5498-4C02-BC8C-37AC736F5817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26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003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447840" rtlCol="0">
            <a:normAutofit fontScale="90000"/>
          </a:bodyPr>
          <a:lstStyle/>
          <a:p>
            <a:pPr marL="6445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400" spc="-15" dirty="0"/>
              <a:t>In</a:t>
            </a:r>
            <a:r>
              <a:rPr sz="4400" spc="5" dirty="0"/>
              <a:t>c</a:t>
            </a:r>
            <a:r>
              <a:rPr sz="4400" spc="-55" dirty="0"/>
              <a:t>r</a:t>
            </a:r>
            <a:r>
              <a:rPr sz="4400" dirty="0"/>
              <a:t>e</a:t>
            </a:r>
            <a:r>
              <a:rPr sz="4400" spc="-5" dirty="0"/>
              <a:t>as</a:t>
            </a:r>
            <a:r>
              <a:rPr sz="4400" dirty="0"/>
              <a:t>e</a:t>
            </a:r>
            <a:r>
              <a:rPr sz="4400" spc="-125" dirty="0">
                <a:latin typeface="Times New Roman"/>
                <a:cs typeface="Times New Roman"/>
              </a:rPr>
              <a:t> </a:t>
            </a:r>
            <a:r>
              <a:rPr sz="4400" dirty="0"/>
              <a:t>&amp;</a:t>
            </a:r>
            <a:r>
              <a:rPr sz="4400" spc="-100" dirty="0">
                <a:latin typeface="Times New Roman"/>
                <a:cs typeface="Times New Roman"/>
              </a:rPr>
              <a:t> </a:t>
            </a:r>
            <a:r>
              <a:rPr sz="4400" spc="-10" dirty="0"/>
              <a:t>D</a:t>
            </a:r>
            <a:r>
              <a:rPr sz="4400" dirty="0"/>
              <a:t>e</a:t>
            </a:r>
            <a:r>
              <a:rPr sz="4400" spc="5" dirty="0"/>
              <a:t>c</a:t>
            </a:r>
            <a:r>
              <a:rPr sz="4400" spc="-55" dirty="0"/>
              <a:t>r</a:t>
            </a:r>
            <a:r>
              <a:rPr sz="4400" dirty="0"/>
              <a:t>e</a:t>
            </a:r>
            <a:r>
              <a:rPr sz="4400" spc="-5" dirty="0"/>
              <a:t>as</a:t>
            </a:r>
            <a:r>
              <a:rPr sz="4400" dirty="0"/>
              <a:t>e</a:t>
            </a:r>
            <a:r>
              <a:rPr sz="4400" spc="-125" dirty="0">
                <a:latin typeface="Times New Roman"/>
                <a:cs typeface="Times New Roman"/>
              </a:rPr>
              <a:t> </a:t>
            </a:r>
            <a:r>
              <a:rPr sz="4400" spc="-20" dirty="0"/>
              <a:t>i</a:t>
            </a:r>
            <a:r>
              <a:rPr sz="4400" dirty="0"/>
              <a:t>n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spc="-10" dirty="0"/>
              <a:t>D</a:t>
            </a:r>
            <a:r>
              <a:rPr sz="4400" dirty="0"/>
              <a:t>e</a:t>
            </a:r>
            <a:r>
              <a:rPr sz="4400" spc="5" dirty="0"/>
              <a:t>m</a:t>
            </a:r>
            <a:r>
              <a:rPr sz="4400" spc="-5" dirty="0"/>
              <a:t>a</a:t>
            </a:r>
            <a:r>
              <a:rPr sz="4400" dirty="0"/>
              <a:t>nd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6323" name="object 3"/>
          <p:cNvSpPr>
            <a:spLocks/>
          </p:cNvSpPr>
          <p:nvPr/>
        </p:nvSpPr>
        <p:spPr bwMode="auto">
          <a:xfrm>
            <a:off x="1065213" y="2222500"/>
            <a:ext cx="3175" cy="3111500"/>
          </a:xfrm>
          <a:custGeom>
            <a:avLst/>
            <a:gdLst>
              <a:gd name="T0" fmla="*/ 0 w 3175"/>
              <a:gd name="T1" fmla="*/ 3111007 h 3112135"/>
              <a:gd name="T2" fmla="*/ 3157 w 3175"/>
              <a:gd name="T3" fmla="*/ 0 h 31121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175" h="3112135">
                <a:moveTo>
                  <a:pt x="0" y="3111642"/>
                </a:moveTo>
                <a:lnTo>
                  <a:pt x="3157" y="0"/>
                </a:lnTo>
              </a:path>
            </a:pathLst>
          </a:custGeom>
          <a:noFill/>
          <a:ln w="127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4" name="object 4"/>
          <p:cNvSpPr>
            <a:spLocks/>
          </p:cNvSpPr>
          <p:nvPr/>
        </p:nvSpPr>
        <p:spPr bwMode="auto">
          <a:xfrm>
            <a:off x="1023938" y="2222500"/>
            <a:ext cx="88900" cy="76200"/>
          </a:xfrm>
          <a:custGeom>
            <a:avLst/>
            <a:gdLst>
              <a:gd name="T0" fmla="*/ 0 w 88900"/>
              <a:gd name="T1" fmla="*/ 75540 h 76835"/>
              <a:gd name="T2" fmla="*/ 44531 w 88900"/>
              <a:gd name="T3" fmla="*/ 0 h 76835"/>
              <a:gd name="T4" fmla="*/ 88904 w 88900"/>
              <a:gd name="T5" fmla="*/ 75630 h 768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8900" h="76835">
                <a:moveTo>
                  <a:pt x="0" y="76169"/>
                </a:moveTo>
                <a:lnTo>
                  <a:pt x="44531" y="0"/>
                </a:lnTo>
                <a:lnTo>
                  <a:pt x="88904" y="76260"/>
                </a:lnTo>
              </a:path>
            </a:pathLst>
          </a:custGeom>
          <a:noFill/>
          <a:ln w="127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5" name="object 5"/>
          <p:cNvSpPr>
            <a:spLocks/>
          </p:cNvSpPr>
          <p:nvPr/>
        </p:nvSpPr>
        <p:spPr bwMode="auto">
          <a:xfrm>
            <a:off x="609600" y="5027613"/>
            <a:ext cx="3568700" cy="3175"/>
          </a:xfrm>
          <a:custGeom>
            <a:avLst/>
            <a:gdLst>
              <a:gd name="T0" fmla="*/ 0 w 3569335"/>
              <a:gd name="T1" fmla="*/ 0 h 3175"/>
              <a:gd name="T2" fmla="*/ 3568207 w 3569335"/>
              <a:gd name="T3" fmla="*/ 3157 h 31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69335" h="3175">
                <a:moveTo>
                  <a:pt x="0" y="0"/>
                </a:moveTo>
                <a:lnTo>
                  <a:pt x="3568842" y="3157"/>
                </a:lnTo>
              </a:path>
            </a:pathLst>
          </a:custGeom>
          <a:noFill/>
          <a:ln w="127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6" name="object 6"/>
          <p:cNvSpPr>
            <a:spLocks/>
          </p:cNvSpPr>
          <p:nvPr/>
        </p:nvSpPr>
        <p:spPr bwMode="auto">
          <a:xfrm>
            <a:off x="4102100" y="4986338"/>
            <a:ext cx="76200" cy="88900"/>
          </a:xfrm>
          <a:custGeom>
            <a:avLst/>
            <a:gdLst>
              <a:gd name="T0" fmla="*/ 90 w 76835"/>
              <a:gd name="T1" fmla="*/ 0 h 88900"/>
              <a:gd name="T2" fmla="*/ 75630 w 76835"/>
              <a:gd name="T3" fmla="*/ 44531 h 88900"/>
              <a:gd name="T4" fmla="*/ 0 w 76835"/>
              <a:gd name="T5" fmla="*/ 88904 h 889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835" h="88900">
                <a:moveTo>
                  <a:pt x="91" y="0"/>
                </a:moveTo>
                <a:lnTo>
                  <a:pt x="76260" y="44531"/>
                </a:lnTo>
                <a:lnTo>
                  <a:pt x="0" y="88904"/>
                </a:lnTo>
              </a:path>
            </a:pathLst>
          </a:custGeom>
          <a:noFill/>
          <a:ln w="127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7" name="object 7"/>
          <p:cNvSpPr>
            <a:spLocks/>
          </p:cNvSpPr>
          <p:nvPr/>
        </p:nvSpPr>
        <p:spPr bwMode="auto">
          <a:xfrm>
            <a:off x="5643563" y="1995488"/>
            <a:ext cx="1587" cy="3263900"/>
          </a:xfrm>
          <a:custGeom>
            <a:avLst/>
            <a:gdLst>
              <a:gd name="T0" fmla="*/ 0 w 1904"/>
              <a:gd name="T1" fmla="*/ 3263407 h 3264535"/>
              <a:gd name="T2" fmla="*/ 1320 w 1904"/>
              <a:gd name="T3" fmla="*/ 0 h 32645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3264535">
                <a:moveTo>
                  <a:pt x="0" y="3264042"/>
                </a:moveTo>
                <a:lnTo>
                  <a:pt x="1584" y="0"/>
                </a:lnTo>
              </a:path>
            </a:pathLst>
          </a:custGeom>
          <a:noFill/>
          <a:ln w="127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8" name="object 8"/>
          <p:cNvSpPr>
            <a:spLocks/>
          </p:cNvSpPr>
          <p:nvPr/>
        </p:nvSpPr>
        <p:spPr bwMode="auto">
          <a:xfrm>
            <a:off x="5600700" y="1995488"/>
            <a:ext cx="88900" cy="76200"/>
          </a:xfrm>
          <a:custGeom>
            <a:avLst/>
            <a:gdLst>
              <a:gd name="T0" fmla="*/ 0 w 88900"/>
              <a:gd name="T1" fmla="*/ 75540 h 76835"/>
              <a:gd name="T2" fmla="*/ 44500 w 88900"/>
              <a:gd name="T3" fmla="*/ 0 h 76835"/>
              <a:gd name="T4" fmla="*/ 88910 w 88900"/>
              <a:gd name="T5" fmla="*/ 75600 h 768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8900" h="76835">
                <a:moveTo>
                  <a:pt x="0" y="76169"/>
                </a:moveTo>
                <a:lnTo>
                  <a:pt x="44500" y="0"/>
                </a:lnTo>
                <a:lnTo>
                  <a:pt x="88910" y="76230"/>
                </a:lnTo>
              </a:path>
            </a:pathLst>
          </a:custGeom>
          <a:noFill/>
          <a:ln w="127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9" name="object 9"/>
          <p:cNvSpPr>
            <a:spLocks/>
          </p:cNvSpPr>
          <p:nvPr/>
        </p:nvSpPr>
        <p:spPr bwMode="auto">
          <a:xfrm>
            <a:off x="5262563" y="5029200"/>
            <a:ext cx="3644900" cy="1588"/>
          </a:xfrm>
          <a:custGeom>
            <a:avLst/>
            <a:gdLst>
              <a:gd name="T0" fmla="*/ 0 w 3645534"/>
              <a:gd name="T1" fmla="*/ 0 h 1904"/>
              <a:gd name="T2" fmla="*/ 3644408 w 3645534"/>
              <a:gd name="T3" fmla="*/ 1321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45534" h="1904">
                <a:moveTo>
                  <a:pt x="0" y="0"/>
                </a:moveTo>
                <a:lnTo>
                  <a:pt x="3645042" y="1584"/>
                </a:lnTo>
              </a:path>
            </a:pathLst>
          </a:custGeom>
          <a:noFill/>
          <a:ln w="127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0" name="object 10"/>
          <p:cNvSpPr>
            <a:spLocks/>
          </p:cNvSpPr>
          <p:nvPr/>
        </p:nvSpPr>
        <p:spPr bwMode="auto">
          <a:xfrm>
            <a:off x="8831263" y="4986338"/>
            <a:ext cx="76200" cy="88900"/>
          </a:xfrm>
          <a:custGeom>
            <a:avLst/>
            <a:gdLst>
              <a:gd name="T0" fmla="*/ 60 w 76834"/>
              <a:gd name="T1" fmla="*/ 0 h 88900"/>
              <a:gd name="T2" fmla="*/ 75601 w 76834"/>
              <a:gd name="T3" fmla="*/ 44494 h 88900"/>
              <a:gd name="T4" fmla="*/ 0 w 76834"/>
              <a:gd name="T5" fmla="*/ 88904 h 889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834" h="88900">
                <a:moveTo>
                  <a:pt x="60" y="0"/>
                </a:moveTo>
                <a:lnTo>
                  <a:pt x="76230" y="44494"/>
                </a:lnTo>
                <a:lnTo>
                  <a:pt x="0" y="88904"/>
                </a:lnTo>
              </a:path>
            </a:pathLst>
          </a:custGeom>
          <a:noFill/>
          <a:ln w="127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1" name="object 11"/>
          <p:cNvSpPr>
            <a:spLocks/>
          </p:cNvSpPr>
          <p:nvPr/>
        </p:nvSpPr>
        <p:spPr bwMode="auto">
          <a:xfrm>
            <a:off x="1371600" y="2589213"/>
            <a:ext cx="2362200" cy="2209800"/>
          </a:xfrm>
          <a:custGeom>
            <a:avLst/>
            <a:gdLst>
              <a:gd name="T0" fmla="*/ 2361686 w 2362835"/>
              <a:gd name="T1" fmla="*/ 2209799 h 2209800"/>
              <a:gd name="T2" fmla="*/ 2167987 w 2362835"/>
              <a:gd name="T3" fmla="*/ 2202475 h 2209800"/>
              <a:gd name="T4" fmla="*/ 1978602 w 2362835"/>
              <a:gd name="T5" fmla="*/ 2180879 h 2209800"/>
              <a:gd name="T6" fmla="*/ 1794137 w 2362835"/>
              <a:gd name="T7" fmla="*/ 2145581 h 2209800"/>
              <a:gd name="T8" fmla="*/ 1615200 w 2362835"/>
              <a:gd name="T9" fmla="*/ 2097149 h 2209800"/>
              <a:gd name="T10" fmla="*/ 1442399 w 2362835"/>
              <a:gd name="T11" fmla="*/ 2036153 h 2209800"/>
              <a:gd name="T12" fmla="*/ 1276343 w 2362835"/>
              <a:gd name="T13" fmla="*/ 1963159 h 2209800"/>
              <a:gd name="T14" fmla="*/ 1117639 w 2362835"/>
              <a:gd name="T15" fmla="*/ 1878738 h 2209800"/>
              <a:gd name="T16" fmla="*/ 966893 w 2362835"/>
              <a:gd name="T17" fmla="*/ 1783457 h 2209800"/>
              <a:gd name="T18" fmla="*/ 824714 w 2362835"/>
              <a:gd name="T19" fmla="*/ 1677885 h 2209800"/>
              <a:gd name="T20" fmla="*/ 691711 w 2362835"/>
              <a:gd name="T21" fmla="*/ 1562591 h 2209800"/>
              <a:gd name="T22" fmla="*/ 568490 w 2362835"/>
              <a:gd name="T23" fmla="*/ 1438143 h 2209800"/>
              <a:gd name="T24" fmla="*/ 455660 w 2362835"/>
              <a:gd name="T25" fmla="*/ 1305110 h 2209800"/>
              <a:gd name="T26" fmla="*/ 353828 w 2362835"/>
              <a:gd name="T27" fmla="*/ 1164060 h 2209800"/>
              <a:gd name="T28" fmla="*/ 263601 w 2362835"/>
              <a:gd name="T29" fmla="*/ 1015561 h 2209800"/>
              <a:gd name="T30" fmla="*/ 185589 w 2362835"/>
              <a:gd name="T31" fmla="*/ 860184 h 2209800"/>
              <a:gd name="T32" fmla="*/ 120398 w 2362835"/>
              <a:gd name="T33" fmla="*/ 698495 h 2209800"/>
              <a:gd name="T34" fmla="*/ 68635 w 2362835"/>
              <a:gd name="T35" fmla="*/ 531063 h 2209800"/>
              <a:gd name="T36" fmla="*/ 30910 w 2362835"/>
              <a:gd name="T37" fmla="*/ 358458 h 2209800"/>
              <a:gd name="T38" fmla="*/ 7828 w 2362835"/>
              <a:gd name="T39" fmla="*/ 181247 h 2209800"/>
              <a:gd name="T40" fmla="*/ 0 w 2362835"/>
              <a:gd name="T41" fmla="*/ 0 h 22098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362835" h="2209800">
                <a:moveTo>
                  <a:pt x="2362321" y="2209799"/>
                </a:moveTo>
                <a:lnTo>
                  <a:pt x="2168570" y="2202475"/>
                </a:lnTo>
                <a:lnTo>
                  <a:pt x="1979134" y="2180879"/>
                </a:lnTo>
                <a:lnTo>
                  <a:pt x="1794619" y="2145581"/>
                </a:lnTo>
                <a:lnTo>
                  <a:pt x="1615634" y="2097149"/>
                </a:lnTo>
                <a:lnTo>
                  <a:pt x="1442787" y="2036153"/>
                </a:lnTo>
                <a:lnTo>
                  <a:pt x="1276686" y="1963159"/>
                </a:lnTo>
                <a:lnTo>
                  <a:pt x="1117939" y="1878738"/>
                </a:lnTo>
                <a:lnTo>
                  <a:pt x="967153" y="1783457"/>
                </a:lnTo>
                <a:lnTo>
                  <a:pt x="824936" y="1677885"/>
                </a:lnTo>
                <a:lnTo>
                  <a:pt x="691897" y="1562591"/>
                </a:lnTo>
                <a:lnTo>
                  <a:pt x="568643" y="1438143"/>
                </a:lnTo>
                <a:lnTo>
                  <a:pt x="455782" y="1305110"/>
                </a:lnTo>
                <a:lnTo>
                  <a:pt x="353923" y="1164060"/>
                </a:lnTo>
                <a:lnTo>
                  <a:pt x="263672" y="1015561"/>
                </a:lnTo>
                <a:lnTo>
                  <a:pt x="185639" y="860184"/>
                </a:lnTo>
                <a:lnTo>
                  <a:pt x="120430" y="698495"/>
                </a:lnTo>
                <a:lnTo>
                  <a:pt x="68653" y="531063"/>
                </a:lnTo>
                <a:lnTo>
                  <a:pt x="30918" y="358458"/>
                </a:lnTo>
                <a:lnTo>
                  <a:pt x="7830" y="181247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2" name="object 12"/>
          <p:cNvSpPr>
            <a:spLocks/>
          </p:cNvSpPr>
          <p:nvPr/>
        </p:nvSpPr>
        <p:spPr bwMode="auto">
          <a:xfrm>
            <a:off x="6405563" y="2286000"/>
            <a:ext cx="2057400" cy="2057400"/>
          </a:xfrm>
          <a:custGeom>
            <a:avLst/>
            <a:gdLst>
              <a:gd name="T0" fmla="*/ 2056857 w 2058034"/>
              <a:gd name="T1" fmla="*/ 2057399 h 2057400"/>
              <a:gd name="T2" fmla="*/ 1888162 w 2058034"/>
              <a:gd name="T3" fmla="*/ 2050580 h 2057400"/>
              <a:gd name="T4" fmla="*/ 1723223 w 2058034"/>
              <a:gd name="T5" fmla="*/ 2030473 h 2057400"/>
              <a:gd name="T6" fmla="*/ 1562569 w 2058034"/>
              <a:gd name="T7" fmla="*/ 1997609 h 2057400"/>
              <a:gd name="T8" fmla="*/ 1406730 w 2058034"/>
              <a:gd name="T9" fmla="*/ 1952517 h 2057400"/>
              <a:gd name="T10" fmla="*/ 1256234 w 2058034"/>
              <a:gd name="T11" fmla="*/ 1895726 h 2057400"/>
              <a:gd name="T12" fmla="*/ 1111610 w 2058034"/>
              <a:gd name="T13" fmla="*/ 1827766 h 2057400"/>
              <a:gd name="T14" fmla="*/ 973391 w 2058034"/>
              <a:gd name="T15" fmla="*/ 1749167 h 2057400"/>
              <a:gd name="T16" fmla="*/ 842103 w 2058034"/>
              <a:gd name="T17" fmla="*/ 1660456 h 2057400"/>
              <a:gd name="T18" fmla="*/ 718275 w 2058034"/>
              <a:gd name="T19" fmla="*/ 1562165 h 2057400"/>
              <a:gd name="T20" fmla="*/ 602437 w 2058034"/>
              <a:gd name="T21" fmla="*/ 1454821 h 2057400"/>
              <a:gd name="T22" fmla="*/ 495120 w 2058034"/>
              <a:gd name="T23" fmla="*/ 1338955 h 2057400"/>
              <a:gd name="T24" fmla="*/ 396853 w 2058034"/>
              <a:gd name="T25" fmla="*/ 1215097 h 2057400"/>
              <a:gd name="T26" fmla="*/ 308163 w 2058034"/>
              <a:gd name="T27" fmla="*/ 1083774 h 2057400"/>
              <a:gd name="T28" fmla="*/ 229581 w 2058034"/>
              <a:gd name="T29" fmla="*/ 945517 h 2057400"/>
              <a:gd name="T30" fmla="*/ 161637 w 2058034"/>
              <a:gd name="T31" fmla="*/ 800855 h 2057400"/>
              <a:gd name="T32" fmla="*/ 104859 w 2058034"/>
              <a:gd name="T33" fmla="*/ 650318 h 2057400"/>
              <a:gd name="T34" fmla="*/ 59777 w 2058034"/>
              <a:gd name="T35" fmla="*/ 494434 h 2057400"/>
              <a:gd name="T36" fmla="*/ 26920 w 2058034"/>
              <a:gd name="T37" fmla="*/ 333734 h 2057400"/>
              <a:gd name="T38" fmla="*/ 6818 w 2058034"/>
              <a:gd name="T39" fmla="*/ 168746 h 2057400"/>
              <a:gd name="T40" fmla="*/ 0 w 2058034"/>
              <a:gd name="T41" fmla="*/ 0 h 20574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058034" h="2057400">
                <a:moveTo>
                  <a:pt x="2057491" y="2057399"/>
                </a:moveTo>
                <a:lnTo>
                  <a:pt x="1888744" y="2050580"/>
                </a:lnTo>
                <a:lnTo>
                  <a:pt x="1723754" y="2030473"/>
                </a:lnTo>
                <a:lnTo>
                  <a:pt x="1563051" y="1997609"/>
                </a:lnTo>
                <a:lnTo>
                  <a:pt x="1407163" y="1952517"/>
                </a:lnTo>
                <a:lnTo>
                  <a:pt x="1256621" y="1895726"/>
                </a:lnTo>
                <a:lnTo>
                  <a:pt x="1111953" y="1827766"/>
                </a:lnTo>
                <a:lnTo>
                  <a:pt x="973691" y="1749167"/>
                </a:lnTo>
                <a:lnTo>
                  <a:pt x="842362" y="1660456"/>
                </a:lnTo>
                <a:lnTo>
                  <a:pt x="718496" y="1562165"/>
                </a:lnTo>
                <a:lnTo>
                  <a:pt x="602623" y="1454821"/>
                </a:lnTo>
                <a:lnTo>
                  <a:pt x="495273" y="1338955"/>
                </a:lnTo>
                <a:lnTo>
                  <a:pt x="396975" y="1215097"/>
                </a:lnTo>
                <a:lnTo>
                  <a:pt x="308258" y="1083774"/>
                </a:lnTo>
                <a:lnTo>
                  <a:pt x="229652" y="945517"/>
                </a:lnTo>
                <a:lnTo>
                  <a:pt x="161687" y="800855"/>
                </a:lnTo>
                <a:lnTo>
                  <a:pt x="104891" y="650318"/>
                </a:lnTo>
                <a:lnTo>
                  <a:pt x="59795" y="494434"/>
                </a:lnTo>
                <a:lnTo>
                  <a:pt x="26928" y="333734"/>
                </a:lnTo>
                <a:lnTo>
                  <a:pt x="6820" y="168746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3" name="object 13"/>
          <p:cNvSpPr>
            <a:spLocks/>
          </p:cNvSpPr>
          <p:nvPr/>
        </p:nvSpPr>
        <p:spPr bwMode="auto">
          <a:xfrm>
            <a:off x="1981200" y="2284413"/>
            <a:ext cx="2209800" cy="2057400"/>
          </a:xfrm>
          <a:custGeom>
            <a:avLst/>
            <a:gdLst>
              <a:gd name="T0" fmla="*/ 2209286 w 2210435"/>
              <a:gd name="T1" fmla="*/ 2057399 h 2057400"/>
              <a:gd name="T2" fmla="*/ 2028088 w 2210435"/>
              <a:gd name="T3" fmla="*/ 2050580 h 2057400"/>
              <a:gd name="T4" fmla="*/ 1850924 w 2210435"/>
              <a:gd name="T5" fmla="*/ 2030473 h 2057400"/>
              <a:gd name="T6" fmla="*/ 1678363 w 2210435"/>
              <a:gd name="T7" fmla="*/ 1997609 h 2057400"/>
              <a:gd name="T8" fmla="*/ 1510974 w 2210435"/>
              <a:gd name="T9" fmla="*/ 1952517 h 2057400"/>
              <a:gd name="T10" fmla="*/ 1349324 w 2210435"/>
              <a:gd name="T11" fmla="*/ 1895726 h 2057400"/>
              <a:gd name="T12" fmla="*/ 1193983 w 2210435"/>
              <a:gd name="T13" fmla="*/ 1827766 h 2057400"/>
              <a:gd name="T14" fmla="*/ 1045520 w 2210435"/>
              <a:gd name="T15" fmla="*/ 1749167 h 2057400"/>
              <a:gd name="T16" fmla="*/ 904502 w 2210435"/>
              <a:gd name="T17" fmla="*/ 1660456 h 2057400"/>
              <a:gd name="T18" fmla="*/ 771498 w 2210435"/>
              <a:gd name="T19" fmla="*/ 1562165 h 2057400"/>
              <a:gd name="T20" fmla="*/ 647077 w 2210435"/>
              <a:gd name="T21" fmla="*/ 1454821 h 2057400"/>
              <a:gd name="T22" fmla="*/ 531808 w 2210435"/>
              <a:gd name="T23" fmla="*/ 1338955 h 2057400"/>
              <a:gd name="T24" fmla="*/ 426259 w 2210435"/>
              <a:gd name="T25" fmla="*/ 1215097 h 2057400"/>
              <a:gd name="T26" fmla="*/ 330997 w 2210435"/>
              <a:gd name="T27" fmla="*/ 1083774 h 2057400"/>
              <a:gd name="T28" fmla="*/ 246592 w 2210435"/>
              <a:gd name="T29" fmla="*/ 945517 h 2057400"/>
              <a:gd name="T30" fmla="*/ 173613 w 2210435"/>
              <a:gd name="T31" fmla="*/ 800855 h 2057400"/>
              <a:gd name="T32" fmla="*/ 112629 w 2210435"/>
              <a:gd name="T33" fmla="*/ 650318 h 2057400"/>
              <a:gd name="T34" fmla="*/ 64207 w 2210435"/>
              <a:gd name="T35" fmla="*/ 494434 h 2057400"/>
              <a:gd name="T36" fmla="*/ 28915 w 2210435"/>
              <a:gd name="T37" fmla="*/ 333734 h 2057400"/>
              <a:gd name="T38" fmla="*/ 7323 w 2210435"/>
              <a:gd name="T39" fmla="*/ 168746 h 2057400"/>
              <a:gd name="T40" fmla="*/ 0 w 2210435"/>
              <a:gd name="T41" fmla="*/ 0 h 20574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10435" h="2057400">
                <a:moveTo>
                  <a:pt x="2209921" y="2057399"/>
                </a:moveTo>
                <a:lnTo>
                  <a:pt x="2028671" y="2050580"/>
                </a:lnTo>
                <a:lnTo>
                  <a:pt x="1851456" y="2030473"/>
                </a:lnTo>
                <a:lnTo>
                  <a:pt x="1678845" y="1997609"/>
                </a:lnTo>
                <a:lnTo>
                  <a:pt x="1511408" y="1952517"/>
                </a:lnTo>
                <a:lnTo>
                  <a:pt x="1349712" y="1895726"/>
                </a:lnTo>
                <a:lnTo>
                  <a:pt x="1194326" y="1827766"/>
                </a:lnTo>
                <a:lnTo>
                  <a:pt x="1045820" y="1749167"/>
                </a:lnTo>
                <a:lnTo>
                  <a:pt x="904762" y="1660456"/>
                </a:lnTo>
                <a:lnTo>
                  <a:pt x="771720" y="1562165"/>
                </a:lnTo>
                <a:lnTo>
                  <a:pt x="647263" y="1454821"/>
                </a:lnTo>
                <a:lnTo>
                  <a:pt x="531961" y="1338955"/>
                </a:lnTo>
                <a:lnTo>
                  <a:pt x="426381" y="1215097"/>
                </a:lnTo>
                <a:lnTo>
                  <a:pt x="331092" y="1083774"/>
                </a:lnTo>
                <a:lnTo>
                  <a:pt x="246663" y="945517"/>
                </a:lnTo>
                <a:lnTo>
                  <a:pt x="173663" y="800855"/>
                </a:lnTo>
                <a:lnTo>
                  <a:pt x="112661" y="650318"/>
                </a:lnTo>
                <a:lnTo>
                  <a:pt x="64225" y="494434"/>
                </a:lnTo>
                <a:lnTo>
                  <a:pt x="28923" y="333734"/>
                </a:lnTo>
                <a:lnTo>
                  <a:pt x="7325" y="168746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4" name="object 14"/>
          <p:cNvSpPr>
            <a:spLocks/>
          </p:cNvSpPr>
          <p:nvPr/>
        </p:nvSpPr>
        <p:spPr bwMode="auto">
          <a:xfrm>
            <a:off x="5872163" y="2590800"/>
            <a:ext cx="2362200" cy="2209800"/>
          </a:xfrm>
          <a:custGeom>
            <a:avLst/>
            <a:gdLst>
              <a:gd name="T0" fmla="*/ 2361687 w 2362834"/>
              <a:gd name="T1" fmla="*/ 2209799 h 2209800"/>
              <a:gd name="T2" fmla="*/ 2167989 w 2362834"/>
              <a:gd name="T3" fmla="*/ 2202475 h 2209800"/>
              <a:gd name="T4" fmla="*/ 1978604 w 2362834"/>
              <a:gd name="T5" fmla="*/ 2180879 h 2209800"/>
              <a:gd name="T6" fmla="*/ 1794139 w 2362834"/>
              <a:gd name="T7" fmla="*/ 2145581 h 2209800"/>
              <a:gd name="T8" fmla="*/ 1615202 w 2362834"/>
              <a:gd name="T9" fmla="*/ 2097149 h 2209800"/>
              <a:gd name="T10" fmla="*/ 1442403 w 2362834"/>
              <a:gd name="T11" fmla="*/ 2036153 h 2209800"/>
              <a:gd name="T12" fmla="*/ 1276346 w 2362834"/>
              <a:gd name="T13" fmla="*/ 1963159 h 2209800"/>
              <a:gd name="T14" fmla="*/ 1117641 w 2362834"/>
              <a:gd name="T15" fmla="*/ 1878738 h 2209800"/>
              <a:gd name="T16" fmla="*/ 966895 w 2362834"/>
              <a:gd name="T17" fmla="*/ 1783457 h 2209800"/>
              <a:gd name="T18" fmla="*/ 824718 w 2362834"/>
              <a:gd name="T19" fmla="*/ 1677885 h 2209800"/>
              <a:gd name="T20" fmla="*/ 691713 w 2362834"/>
              <a:gd name="T21" fmla="*/ 1562591 h 2209800"/>
              <a:gd name="T22" fmla="*/ 568492 w 2362834"/>
              <a:gd name="T23" fmla="*/ 1438143 h 2209800"/>
              <a:gd name="T24" fmla="*/ 455662 w 2362834"/>
              <a:gd name="T25" fmla="*/ 1305110 h 2209800"/>
              <a:gd name="T26" fmla="*/ 353829 w 2362834"/>
              <a:gd name="T27" fmla="*/ 1164060 h 2209800"/>
              <a:gd name="T28" fmla="*/ 263602 w 2362834"/>
              <a:gd name="T29" fmla="*/ 1015561 h 2209800"/>
              <a:gd name="T30" fmla="*/ 185589 w 2362834"/>
              <a:gd name="T31" fmla="*/ 860184 h 2209800"/>
              <a:gd name="T32" fmla="*/ 120398 w 2362834"/>
              <a:gd name="T33" fmla="*/ 698495 h 2209800"/>
              <a:gd name="T34" fmla="*/ 68636 w 2362834"/>
              <a:gd name="T35" fmla="*/ 531063 h 2209800"/>
              <a:gd name="T36" fmla="*/ 30910 w 2362834"/>
              <a:gd name="T37" fmla="*/ 358458 h 2209800"/>
              <a:gd name="T38" fmla="*/ 7828 w 2362834"/>
              <a:gd name="T39" fmla="*/ 181247 h 2209800"/>
              <a:gd name="T40" fmla="*/ 0 w 2362834"/>
              <a:gd name="T41" fmla="*/ 0 h 22098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362834" h="2209800">
                <a:moveTo>
                  <a:pt x="2362321" y="2209799"/>
                </a:moveTo>
                <a:lnTo>
                  <a:pt x="2168571" y="2202475"/>
                </a:lnTo>
                <a:lnTo>
                  <a:pt x="1979135" y="2180879"/>
                </a:lnTo>
                <a:lnTo>
                  <a:pt x="1794621" y="2145581"/>
                </a:lnTo>
                <a:lnTo>
                  <a:pt x="1615636" y="2097149"/>
                </a:lnTo>
                <a:lnTo>
                  <a:pt x="1442790" y="2036153"/>
                </a:lnTo>
                <a:lnTo>
                  <a:pt x="1276689" y="1963159"/>
                </a:lnTo>
                <a:lnTo>
                  <a:pt x="1117941" y="1878738"/>
                </a:lnTo>
                <a:lnTo>
                  <a:pt x="967155" y="1783457"/>
                </a:lnTo>
                <a:lnTo>
                  <a:pt x="824939" y="1677885"/>
                </a:lnTo>
                <a:lnTo>
                  <a:pt x="691899" y="1562591"/>
                </a:lnTo>
                <a:lnTo>
                  <a:pt x="568645" y="1438143"/>
                </a:lnTo>
                <a:lnTo>
                  <a:pt x="455784" y="1305110"/>
                </a:lnTo>
                <a:lnTo>
                  <a:pt x="353924" y="1164060"/>
                </a:lnTo>
                <a:lnTo>
                  <a:pt x="263673" y="1015561"/>
                </a:lnTo>
                <a:lnTo>
                  <a:pt x="185639" y="860184"/>
                </a:lnTo>
                <a:lnTo>
                  <a:pt x="120430" y="698495"/>
                </a:lnTo>
                <a:lnTo>
                  <a:pt x="68654" y="531063"/>
                </a:lnTo>
                <a:lnTo>
                  <a:pt x="30918" y="358458"/>
                </a:lnTo>
                <a:lnTo>
                  <a:pt x="7830" y="181247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5" name="object 15"/>
          <p:cNvSpPr>
            <a:spLocks/>
          </p:cNvSpPr>
          <p:nvPr/>
        </p:nvSpPr>
        <p:spPr bwMode="auto">
          <a:xfrm>
            <a:off x="1676400" y="3149600"/>
            <a:ext cx="277813" cy="277813"/>
          </a:xfrm>
          <a:custGeom>
            <a:avLst/>
            <a:gdLst>
              <a:gd name="T0" fmla="*/ 0 w 278130"/>
              <a:gd name="T1" fmla="*/ 277813 h 278129"/>
              <a:gd name="T2" fmla="*/ 277812 w 278130"/>
              <a:gd name="T3" fmla="*/ 0 h 278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8130" h="278129">
                <a:moveTo>
                  <a:pt x="0" y="278129"/>
                </a:moveTo>
                <a:lnTo>
                  <a:pt x="278129" y="0"/>
                </a:lnTo>
              </a:path>
            </a:pathLst>
          </a:custGeom>
          <a:noFill/>
          <a:ln w="38099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6" name="object 16"/>
          <p:cNvSpPr>
            <a:spLocks/>
          </p:cNvSpPr>
          <p:nvPr/>
        </p:nvSpPr>
        <p:spPr bwMode="auto">
          <a:xfrm>
            <a:off x="1827213" y="3149600"/>
            <a:ext cx="127000" cy="128588"/>
          </a:xfrm>
          <a:custGeom>
            <a:avLst/>
            <a:gdLst>
              <a:gd name="T0" fmla="*/ 0 w 128269"/>
              <a:gd name="T1" fmla="*/ 33763 h 128270"/>
              <a:gd name="T2" fmla="*/ 126689 w 128269"/>
              <a:gd name="T3" fmla="*/ 0 h 128270"/>
              <a:gd name="T4" fmla="*/ 93350 w 128269"/>
              <a:gd name="T5" fmla="*/ 128272 h 1282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269" h="128270">
                <a:moveTo>
                  <a:pt x="0" y="33680"/>
                </a:moveTo>
                <a:lnTo>
                  <a:pt x="127955" y="0"/>
                </a:lnTo>
                <a:lnTo>
                  <a:pt x="94283" y="127955"/>
                </a:lnTo>
              </a:path>
            </a:pathLst>
          </a:custGeom>
          <a:noFill/>
          <a:ln w="38099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7" name="object 17"/>
          <p:cNvSpPr>
            <a:spLocks/>
          </p:cNvSpPr>
          <p:nvPr/>
        </p:nvSpPr>
        <p:spPr bwMode="auto">
          <a:xfrm>
            <a:off x="2438400" y="4064000"/>
            <a:ext cx="277813" cy="277813"/>
          </a:xfrm>
          <a:custGeom>
            <a:avLst/>
            <a:gdLst>
              <a:gd name="T0" fmla="*/ 0 w 278130"/>
              <a:gd name="T1" fmla="*/ 277813 h 278129"/>
              <a:gd name="T2" fmla="*/ 277812 w 278130"/>
              <a:gd name="T3" fmla="*/ 0 h 278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8130" h="278129">
                <a:moveTo>
                  <a:pt x="0" y="278129"/>
                </a:moveTo>
                <a:lnTo>
                  <a:pt x="278129" y="0"/>
                </a:lnTo>
              </a:path>
            </a:pathLst>
          </a:custGeom>
          <a:noFill/>
          <a:ln w="38099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8" name="object 18"/>
          <p:cNvSpPr>
            <a:spLocks/>
          </p:cNvSpPr>
          <p:nvPr/>
        </p:nvSpPr>
        <p:spPr bwMode="auto">
          <a:xfrm>
            <a:off x="2589213" y="4064000"/>
            <a:ext cx="127000" cy="128588"/>
          </a:xfrm>
          <a:custGeom>
            <a:avLst/>
            <a:gdLst>
              <a:gd name="T0" fmla="*/ 0 w 128269"/>
              <a:gd name="T1" fmla="*/ 33754 h 128270"/>
              <a:gd name="T2" fmla="*/ 126689 w 128269"/>
              <a:gd name="T3" fmla="*/ 0 h 128270"/>
              <a:gd name="T4" fmla="*/ 93350 w 128269"/>
              <a:gd name="T5" fmla="*/ 128287 h 1282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269" h="128270">
                <a:moveTo>
                  <a:pt x="0" y="33671"/>
                </a:moveTo>
                <a:lnTo>
                  <a:pt x="127955" y="0"/>
                </a:lnTo>
                <a:lnTo>
                  <a:pt x="94283" y="127970"/>
                </a:lnTo>
              </a:path>
            </a:pathLst>
          </a:custGeom>
          <a:noFill/>
          <a:ln w="38099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9" name="object 19"/>
          <p:cNvSpPr>
            <a:spLocks/>
          </p:cNvSpPr>
          <p:nvPr/>
        </p:nvSpPr>
        <p:spPr bwMode="auto">
          <a:xfrm>
            <a:off x="6210300" y="3200400"/>
            <a:ext cx="271463" cy="136525"/>
          </a:xfrm>
          <a:custGeom>
            <a:avLst/>
            <a:gdLst>
              <a:gd name="T0" fmla="*/ 271376 w 271145"/>
              <a:gd name="T1" fmla="*/ 0 h 135889"/>
              <a:gd name="T2" fmla="*/ 0 w 271145"/>
              <a:gd name="T3" fmla="*/ 136148 h 1358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1145" h="135889">
                <a:moveTo>
                  <a:pt x="271058" y="0"/>
                </a:moveTo>
                <a:lnTo>
                  <a:pt x="0" y="135514"/>
                </a:lnTo>
              </a:path>
            </a:pathLst>
          </a:custGeom>
          <a:noFill/>
          <a:ln w="38099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0" name="object 20"/>
          <p:cNvSpPr>
            <a:spLocks/>
          </p:cNvSpPr>
          <p:nvPr/>
        </p:nvSpPr>
        <p:spPr bwMode="auto">
          <a:xfrm>
            <a:off x="6210300" y="3225800"/>
            <a:ext cx="131763" cy="119063"/>
          </a:xfrm>
          <a:custGeom>
            <a:avLst/>
            <a:gdLst>
              <a:gd name="T0" fmla="*/ 72247 w 132079"/>
              <a:gd name="T1" fmla="*/ 0 h 119379"/>
              <a:gd name="T2" fmla="*/ 0 w 132079"/>
              <a:gd name="T3" fmla="*/ 110440 h 119379"/>
              <a:gd name="T4" fmla="*/ 131723 w 132079"/>
              <a:gd name="T5" fmla="*/ 118952 h 1193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079" h="119379">
                <a:moveTo>
                  <a:pt x="72420" y="0"/>
                </a:moveTo>
                <a:lnTo>
                  <a:pt x="0" y="110733"/>
                </a:lnTo>
                <a:lnTo>
                  <a:pt x="132039" y="119268"/>
                </a:lnTo>
              </a:path>
            </a:pathLst>
          </a:custGeom>
          <a:noFill/>
          <a:ln w="38099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1" name="object 21"/>
          <p:cNvSpPr>
            <a:spLocks/>
          </p:cNvSpPr>
          <p:nvPr/>
        </p:nvSpPr>
        <p:spPr bwMode="auto">
          <a:xfrm>
            <a:off x="7121525" y="4191000"/>
            <a:ext cx="274638" cy="206375"/>
          </a:xfrm>
          <a:custGeom>
            <a:avLst/>
            <a:gdLst>
              <a:gd name="T0" fmla="*/ 274308 w 274954"/>
              <a:gd name="T1" fmla="*/ 0 h 206375"/>
              <a:gd name="T2" fmla="*/ 0 w 274954"/>
              <a:gd name="T3" fmla="*/ 205965 h 2063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4954" h="206375">
                <a:moveTo>
                  <a:pt x="274624" y="0"/>
                </a:moveTo>
                <a:lnTo>
                  <a:pt x="0" y="205965"/>
                </a:lnTo>
              </a:path>
            </a:pathLst>
          </a:custGeom>
          <a:noFill/>
          <a:ln w="38099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2" name="object 22"/>
          <p:cNvSpPr>
            <a:spLocks/>
          </p:cNvSpPr>
          <p:nvPr/>
        </p:nvSpPr>
        <p:spPr bwMode="auto">
          <a:xfrm>
            <a:off x="7121525" y="4275138"/>
            <a:ext cx="131763" cy="122237"/>
          </a:xfrm>
          <a:custGeom>
            <a:avLst/>
            <a:gdLst>
              <a:gd name="T0" fmla="*/ 51327 w 132079"/>
              <a:gd name="T1" fmla="*/ 0 h 121920"/>
              <a:gd name="T2" fmla="*/ 0 w 132079"/>
              <a:gd name="T3" fmla="*/ 122236 h 121920"/>
              <a:gd name="T4" fmla="*/ 131145 w 132079"/>
              <a:gd name="T5" fmla="*/ 106956 h 1219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079" h="121920">
                <a:moveTo>
                  <a:pt x="51450" y="0"/>
                </a:moveTo>
                <a:lnTo>
                  <a:pt x="0" y="121919"/>
                </a:lnTo>
                <a:lnTo>
                  <a:pt x="131460" y="106679"/>
                </a:lnTo>
              </a:path>
            </a:pathLst>
          </a:custGeom>
          <a:noFill/>
          <a:ln w="38099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3" name="object 23"/>
          <p:cNvSpPr txBox="1">
            <a:spLocks noChangeArrowheads="1"/>
          </p:cNvSpPr>
          <p:nvPr/>
        </p:nvSpPr>
        <p:spPr bwMode="auto">
          <a:xfrm>
            <a:off x="1298575" y="2365375"/>
            <a:ext cx="203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  <a:latin typeface="Garamond" panose="02020404030301010803" pitchFamily="18" charset="0"/>
              </a:rPr>
              <a:t>D</a:t>
            </a:r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6345" name="object 3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397E1D8-103B-4466-9144-38E894710985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27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56346" name="object 24"/>
          <p:cNvSpPr txBox="1">
            <a:spLocks noChangeArrowheads="1"/>
          </p:cNvSpPr>
          <p:nvPr/>
        </p:nvSpPr>
        <p:spPr bwMode="auto">
          <a:xfrm>
            <a:off x="3736975" y="4638675"/>
            <a:ext cx="203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  <a:latin typeface="Garamond" panose="02020404030301010803" pitchFamily="18" charset="0"/>
              </a:rPr>
              <a:t>D</a:t>
            </a:r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55000" y="4270375"/>
            <a:ext cx="431800" cy="635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413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002060"/>
                </a:solidFill>
                <a:latin typeface="Garamond"/>
                <a:cs typeface="Garamond"/>
              </a:rPr>
              <a:t>D</a:t>
            </a:r>
            <a:endParaRPr>
              <a:latin typeface="Garamond"/>
              <a:cs typeface="Garamond"/>
            </a:endParaRPr>
          </a:p>
          <a:p>
            <a:pPr marL="12700" eaLnBrk="1" fontAlgn="auto" hangingPunct="1">
              <a:spcBef>
                <a:spcPts val="84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002060"/>
                </a:solidFill>
                <a:latin typeface="Garamond"/>
                <a:cs typeface="Garamond"/>
              </a:rPr>
              <a:t>D`</a:t>
            </a:r>
            <a:endParaRPr>
              <a:latin typeface="Garamond"/>
              <a:cs typeface="Garamond"/>
            </a:endParaRPr>
          </a:p>
        </p:txBody>
      </p:sp>
      <p:sp>
        <p:nvSpPr>
          <p:cNvPr id="56348" name="object 26"/>
          <p:cNvSpPr txBox="1">
            <a:spLocks noChangeArrowheads="1"/>
          </p:cNvSpPr>
          <p:nvPr/>
        </p:nvSpPr>
        <p:spPr bwMode="auto">
          <a:xfrm>
            <a:off x="6350000" y="2049463"/>
            <a:ext cx="2047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2060"/>
                </a:solidFill>
                <a:latin typeface="Garamond" panose="02020404030301010803" pitchFamily="18" charset="0"/>
              </a:rPr>
              <a:t>D</a:t>
            </a:r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01838" y="2136775"/>
            <a:ext cx="27940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FF0066"/>
                </a:solidFill>
                <a:latin typeface="Garamond"/>
                <a:cs typeface="Garamond"/>
              </a:rPr>
              <a:t>D`</a:t>
            </a:r>
            <a:endParaRPr>
              <a:latin typeface="Garamond"/>
              <a:cs typeface="Garamon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70375" y="4194175"/>
            <a:ext cx="27940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FF0066"/>
                </a:solidFill>
                <a:latin typeface="Garamond"/>
                <a:cs typeface="Garamond"/>
              </a:rPr>
              <a:t>D`</a:t>
            </a:r>
            <a:endParaRPr>
              <a:latin typeface="Garamond"/>
              <a:cs typeface="Garamon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16600" y="2354263"/>
            <a:ext cx="27940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002060"/>
                </a:solidFill>
                <a:latin typeface="Garamond"/>
                <a:cs typeface="Garamond"/>
              </a:rPr>
              <a:t>D`</a:t>
            </a:r>
            <a:endParaRPr>
              <a:latin typeface="Garamond"/>
              <a:cs typeface="Garamon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1131" y="3852286"/>
            <a:ext cx="254000" cy="52324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FF0066"/>
                </a:solidFill>
                <a:latin typeface="Garamond"/>
                <a:cs typeface="Garamond"/>
              </a:rPr>
              <a:t>P</a:t>
            </a:r>
            <a:r>
              <a:rPr b="1" spc="5" dirty="0">
                <a:solidFill>
                  <a:srgbClr val="FF0066"/>
                </a:solidFill>
                <a:latin typeface="Garamond"/>
                <a:cs typeface="Garamond"/>
              </a:rPr>
              <a:t>r</a:t>
            </a:r>
            <a:r>
              <a:rPr b="1" spc="-5" dirty="0">
                <a:solidFill>
                  <a:srgbClr val="FF0066"/>
                </a:solidFill>
                <a:latin typeface="Garamond"/>
                <a:cs typeface="Garamond"/>
              </a:rPr>
              <a:t>ic</a:t>
            </a:r>
            <a:r>
              <a:rPr b="1" dirty="0">
                <a:solidFill>
                  <a:srgbClr val="FF0066"/>
                </a:solidFill>
                <a:latin typeface="Garamond"/>
                <a:cs typeface="Garamond"/>
              </a:rPr>
              <a:t>e</a:t>
            </a:r>
            <a:endParaRPr>
              <a:latin typeface="Garamond"/>
              <a:cs typeface="Garamon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95611" y="4005448"/>
            <a:ext cx="254000" cy="52324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002060"/>
                </a:solidFill>
                <a:latin typeface="Garamond"/>
                <a:cs typeface="Garamond"/>
              </a:rPr>
              <a:t>P</a:t>
            </a:r>
            <a:r>
              <a:rPr b="1" spc="5" dirty="0">
                <a:solidFill>
                  <a:srgbClr val="002060"/>
                </a:solidFill>
                <a:latin typeface="Garamond"/>
                <a:cs typeface="Garamond"/>
              </a:rPr>
              <a:t>r</a:t>
            </a:r>
            <a:r>
              <a:rPr b="1" spc="-5" dirty="0">
                <a:solidFill>
                  <a:srgbClr val="002060"/>
                </a:solidFill>
                <a:latin typeface="Garamond"/>
                <a:cs typeface="Garamond"/>
              </a:rPr>
              <a:t>ic</a:t>
            </a:r>
            <a:r>
              <a:rPr b="1" dirty="0">
                <a:solidFill>
                  <a:srgbClr val="002060"/>
                </a:solidFill>
                <a:latin typeface="Garamond"/>
                <a:cs typeface="Garamond"/>
              </a:rPr>
              <a:t>e</a:t>
            </a:r>
            <a:endParaRPr>
              <a:latin typeface="Garamond"/>
              <a:cs typeface="Garamon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39888" y="5172075"/>
            <a:ext cx="201612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FF0066"/>
                </a:solidFill>
                <a:latin typeface="Garamond"/>
                <a:cs typeface="Garamond"/>
              </a:rPr>
              <a:t>Quant</a:t>
            </a:r>
            <a:r>
              <a:rPr b="1" spc="-5" dirty="0">
                <a:solidFill>
                  <a:srgbClr val="FF0066"/>
                </a:solidFill>
                <a:latin typeface="Garamond"/>
                <a:cs typeface="Garamond"/>
              </a:rPr>
              <a:t>i</a:t>
            </a:r>
            <a:r>
              <a:rPr b="1" spc="-10" dirty="0">
                <a:solidFill>
                  <a:srgbClr val="FF0066"/>
                </a:solidFill>
                <a:latin typeface="Garamond"/>
                <a:cs typeface="Garamond"/>
              </a:rPr>
              <a:t>ty</a:t>
            </a:r>
            <a:r>
              <a:rPr b="1" spc="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66"/>
                </a:solidFill>
                <a:latin typeface="Garamond"/>
                <a:cs typeface="Garamond"/>
              </a:rPr>
              <a:t>D</a:t>
            </a:r>
            <a:r>
              <a:rPr b="1" spc="-15" dirty="0">
                <a:solidFill>
                  <a:srgbClr val="FF0066"/>
                </a:solidFill>
                <a:latin typeface="Garamond"/>
                <a:cs typeface="Garamond"/>
              </a:rPr>
              <a:t>em</a:t>
            </a:r>
            <a:r>
              <a:rPr b="1" dirty="0">
                <a:solidFill>
                  <a:srgbClr val="FF0066"/>
                </a:solidFill>
                <a:latin typeface="Garamond"/>
                <a:cs typeface="Garamond"/>
              </a:rPr>
              <a:t>and</a:t>
            </a:r>
            <a:r>
              <a:rPr b="1" spc="-5" dirty="0">
                <a:solidFill>
                  <a:srgbClr val="FF0066"/>
                </a:solidFill>
                <a:latin typeface="Garamond"/>
                <a:cs typeface="Garamond"/>
              </a:rPr>
              <a:t>e</a:t>
            </a:r>
            <a:r>
              <a:rPr b="1" dirty="0">
                <a:solidFill>
                  <a:srgbClr val="FF0066"/>
                </a:solidFill>
                <a:latin typeface="Garamond"/>
                <a:cs typeface="Garamond"/>
              </a:rPr>
              <a:t>d</a:t>
            </a:r>
            <a:endParaRPr>
              <a:latin typeface="Garamond"/>
              <a:cs typeface="Garamon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16650" y="5173663"/>
            <a:ext cx="201612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002060"/>
                </a:solidFill>
                <a:latin typeface="Garamond"/>
                <a:cs typeface="Garamond"/>
              </a:rPr>
              <a:t>Quant</a:t>
            </a:r>
            <a:r>
              <a:rPr b="1" spc="-5" dirty="0">
                <a:solidFill>
                  <a:srgbClr val="002060"/>
                </a:solidFill>
                <a:latin typeface="Garamond"/>
                <a:cs typeface="Garamond"/>
              </a:rPr>
              <a:t>i</a:t>
            </a:r>
            <a:r>
              <a:rPr b="1" spc="-10" dirty="0">
                <a:solidFill>
                  <a:srgbClr val="002060"/>
                </a:solidFill>
                <a:latin typeface="Garamond"/>
                <a:cs typeface="Garamond"/>
              </a:rPr>
              <a:t>ty</a:t>
            </a:r>
            <a:r>
              <a:rPr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2060"/>
                </a:solidFill>
                <a:latin typeface="Garamond"/>
                <a:cs typeface="Garamond"/>
              </a:rPr>
              <a:t>D</a:t>
            </a:r>
            <a:r>
              <a:rPr b="1" spc="-15" dirty="0">
                <a:solidFill>
                  <a:srgbClr val="002060"/>
                </a:solidFill>
                <a:latin typeface="Garamond"/>
                <a:cs typeface="Garamond"/>
              </a:rPr>
              <a:t>em</a:t>
            </a:r>
            <a:r>
              <a:rPr b="1" dirty="0">
                <a:solidFill>
                  <a:srgbClr val="002060"/>
                </a:solidFill>
                <a:latin typeface="Garamond"/>
                <a:cs typeface="Garamond"/>
              </a:rPr>
              <a:t>and</a:t>
            </a:r>
            <a:r>
              <a:rPr b="1" spc="-5" dirty="0">
                <a:solidFill>
                  <a:srgbClr val="002060"/>
                </a:solidFill>
                <a:latin typeface="Garamond"/>
                <a:cs typeface="Garamond"/>
              </a:rPr>
              <a:t>e</a:t>
            </a:r>
            <a:r>
              <a:rPr b="1" dirty="0">
                <a:solidFill>
                  <a:srgbClr val="002060"/>
                </a:solidFill>
                <a:latin typeface="Garamond"/>
                <a:cs typeface="Garamond"/>
              </a:rPr>
              <a:t>d</a:t>
            </a:r>
            <a:endParaRPr>
              <a:latin typeface="Garamond"/>
              <a:cs typeface="Garamon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5175" y="1504950"/>
            <a:ext cx="8264525" cy="406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4627245" algn="l"/>
              </a:tabLst>
              <a:defRPr/>
            </a:pPr>
            <a:r>
              <a:rPr sz="3200" b="1" dirty="0">
                <a:solidFill>
                  <a:srgbClr val="FF0000"/>
                </a:solidFill>
                <a:latin typeface="Garamond"/>
                <a:cs typeface="Garamond"/>
              </a:rPr>
              <a:t>I</a:t>
            </a:r>
            <a:r>
              <a:rPr sz="3200" b="1" spc="-5" dirty="0">
                <a:solidFill>
                  <a:srgbClr val="FF0000"/>
                </a:solidFill>
                <a:latin typeface="Garamond"/>
                <a:cs typeface="Garamond"/>
              </a:rPr>
              <a:t>nc</a:t>
            </a:r>
            <a:r>
              <a:rPr sz="3200" b="1" spc="40" dirty="0">
                <a:solidFill>
                  <a:srgbClr val="FF0000"/>
                </a:solidFill>
                <a:latin typeface="Garamond"/>
                <a:cs typeface="Garamond"/>
              </a:rPr>
              <a:t>r</a:t>
            </a:r>
            <a:r>
              <a:rPr sz="3200" b="1" spc="-5" dirty="0">
                <a:solidFill>
                  <a:srgbClr val="FF0000"/>
                </a:solidFill>
                <a:latin typeface="Garamond"/>
                <a:cs typeface="Garamond"/>
              </a:rPr>
              <a:t>e</a:t>
            </a:r>
            <a:r>
              <a:rPr sz="3200" b="1" dirty="0">
                <a:solidFill>
                  <a:srgbClr val="FF0000"/>
                </a:solidFill>
                <a:latin typeface="Garamond"/>
                <a:cs typeface="Garamond"/>
              </a:rPr>
              <a:t>ase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Garamond"/>
                <a:cs typeface="Garamond"/>
              </a:rPr>
              <a:t>i</a:t>
            </a:r>
            <a:r>
              <a:rPr sz="3200" b="1" dirty="0">
                <a:solidFill>
                  <a:srgbClr val="FF0000"/>
                </a:solidFill>
                <a:latin typeface="Garamond"/>
                <a:cs typeface="Garamond"/>
              </a:rPr>
              <a:t>n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FF0000"/>
                </a:solidFill>
                <a:latin typeface="Garamond"/>
                <a:cs typeface="Garamond"/>
              </a:rPr>
              <a:t>D</a:t>
            </a:r>
            <a:r>
              <a:rPr sz="3200" b="1" spc="-5" dirty="0">
                <a:solidFill>
                  <a:srgbClr val="FF0000"/>
                </a:solidFill>
                <a:latin typeface="Garamond"/>
                <a:cs typeface="Garamond"/>
              </a:rPr>
              <a:t>em</a:t>
            </a:r>
            <a:r>
              <a:rPr sz="3200" b="1" dirty="0">
                <a:solidFill>
                  <a:srgbClr val="FF0000"/>
                </a:solidFill>
                <a:latin typeface="Garamond"/>
                <a:cs typeface="Garamond"/>
              </a:rPr>
              <a:t>a</a:t>
            </a:r>
            <a:r>
              <a:rPr sz="3200" b="1" spc="-5" dirty="0">
                <a:solidFill>
                  <a:srgbClr val="FF0000"/>
                </a:solidFill>
                <a:latin typeface="Garamond"/>
                <a:cs typeface="Garamond"/>
              </a:rPr>
              <a:t>n</a:t>
            </a:r>
            <a:r>
              <a:rPr sz="3200" b="1" dirty="0">
                <a:solidFill>
                  <a:srgbClr val="FF0000"/>
                </a:solidFill>
                <a:latin typeface="Garamond"/>
                <a:cs typeface="Garamond"/>
              </a:rPr>
              <a:t>d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3200" b="1" spc="5" dirty="0">
                <a:solidFill>
                  <a:srgbClr val="FF0000"/>
                </a:solidFill>
                <a:latin typeface="Garamond"/>
                <a:cs typeface="Garamond"/>
              </a:rPr>
              <a:t>D</a:t>
            </a:r>
            <a:r>
              <a:rPr sz="3200" b="1" spc="-5" dirty="0">
                <a:solidFill>
                  <a:srgbClr val="FF0000"/>
                </a:solidFill>
                <a:latin typeface="Garamond"/>
                <a:cs typeface="Garamond"/>
              </a:rPr>
              <a:t>ec</a:t>
            </a:r>
            <a:r>
              <a:rPr sz="3200" b="1" spc="35" dirty="0">
                <a:solidFill>
                  <a:srgbClr val="FF0000"/>
                </a:solidFill>
                <a:latin typeface="Garamond"/>
                <a:cs typeface="Garamond"/>
              </a:rPr>
              <a:t>r</a:t>
            </a:r>
            <a:r>
              <a:rPr sz="3200" b="1" spc="-5" dirty="0">
                <a:solidFill>
                  <a:srgbClr val="FF0000"/>
                </a:solidFill>
                <a:latin typeface="Garamond"/>
                <a:cs typeface="Garamond"/>
              </a:rPr>
              <a:t>e</a:t>
            </a:r>
            <a:r>
              <a:rPr sz="3200" b="1" dirty="0">
                <a:solidFill>
                  <a:srgbClr val="FF0000"/>
                </a:solidFill>
                <a:latin typeface="Garamond"/>
                <a:cs typeface="Garamond"/>
              </a:rPr>
              <a:t>ase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Garamond"/>
                <a:cs typeface="Garamond"/>
              </a:rPr>
              <a:t>i</a:t>
            </a:r>
            <a:r>
              <a:rPr sz="3200" b="1" dirty="0">
                <a:solidFill>
                  <a:srgbClr val="FF0000"/>
                </a:solidFill>
                <a:latin typeface="Garamond"/>
                <a:cs typeface="Garamond"/>
              </a:rPr>
              <a:t>n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FF0000"/>
                </a:solidFill>
                <a:latin typeface="Garamond"/>
                <a:cs typeface="Garamond"/>
              </a:rPr>
              <a:t>D</a:t>
            </a:r>
            <a:r>
              <a:rPr sz="3200" b="1" spc="-5" dirty="0">
                <a:solidFill>
                  <a:srgbClr val="FF0000"/>
                </a:solidFill>
                <a:latin typeface="Garamond"/>
                <a:cs typeface="Garamond"/>
              </a:rPr>
              <a:t>em</a:t>
            </a:r>
            <a:r>
              <a:rPr sz="3200" b="1" dirty="0">
                <a:solidFill>
                  <a:srgbClr val="FF0000"/>
                </a:solidFill>
                <a:latin typeface="Garamond"/>
                <a:cs typeface="Garamond"/>
              </a:rPr>
              <a:t>a</a:t>
            </a:r>
            <a:r>
              <a:rPr sz="3200" b="1" spc="-10" dirty="0">
                <a:solidFill>
                  <a:srgbClr val="FF0000"/>
                </a:solidFill>
                <a:latin typeface="Garamond"/>
                <a:cs typeface="Garamond"/>
              </a:rPr>
              <a:t>n</a:t>
            </a:r>
            <a:r>
              <a:rPr sz="3200" b="1" dirty="0">
                <a:solidFill>
                  <a:srgbClr val="FF0000"/>
                </a:solidFill>
                <a:latin typeface="Garamond"/>
                <a:cs typeface="Garamond"/>
              </a:rPr>
              <a:t>d</a:t>
            </a:r>
            <a:endParaRPr sz="320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630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727075" y="6019800"/>
            <a:ext cx="5102225" cy="69249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500" b="1" spc="-22" baseline="-2777" dirty="0" smtClean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4500" b="1" spc="-7" baseline="-2777" dirty="0" smtClean="0">
                <a:solidFill>
                  <a:srgbClr val="0070C0"/>
                </a:solidFill>
                <a:latin typeface="Calibri"/>
                <a:cs typeface="Calibri"/>
              </a:rPr>
              <a:t>am</a:t>
            </a:r>
            <a:r>
              <a:rPr sz="4500" b="1" baseline="-2777" dirty="0" smtClean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4500" b="1" spc="-120" baseline="-2777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500" b="1" baseline="-2777" dirty="0">
                <a:solidFill>
                  <a:srgbClr val="0070C0"/>
                </a:solidFill>
                <a:latin typeface="Calibri"/>
                <a:cs typeface="Calibri"/>
              </a:rPr>
              <a:t>De</a:t>
            </a:r>
            <a:r>
              <a:rPr sz="4500" b="1" spc="-7" baseline="-2777" dirty="0">
                <a:solidFill>
                  <a:srgbClr val="0070C0"/>
                </a:solidFill>
                <a:latin typeface="Calibri"/>
                <a:cs typeface="Calibri"/>
              </a:rPr>
              <a:t>ma</a:t>
            </a:r>
            <a:r>
              <a:rPr sz="4500" b="1" spc="-37" baseline="-2777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4500" b="1" spc="-30" baseline="-2777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4500" b="1" spc="-104" baseline="-2777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4500" b="1" spc="-7" baseline="-2777" dirty="0" smtClean="0">
                <a:solidFill>
                  <a:srgbClr val="0070C0"/>
                </a:solidFill>
                <a:latin typeface="Calibri"/>
                <a:cs typeface="Times New Roman"/>
              </a:rPr>
              <a:t>Curve</a:t>
            </a:r>
            <a:endParaRPr sz="1200" dirty="0">
              <a:latin typeface="Garamond"/>
              <a:cs typeface="Garamon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37563" y="6457950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27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58373" name="object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rmAutofit fontScale="90000"/>
          </a:bodyPr>
          <a:lstStyle/>
          <a:p>
            <a:pPr marL="1820863" indent="-1627188" eaLnBrk="1" hangingPunct="1"/>
            <a:r>
              <a:rPr lang="en-US" alt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Distinction</a:t>
            </a:r>
            <a:r>
              <a:rPr lang="en-US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en-US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Extension</a:t>
            </a:r>
            <a:r>
              <a:rPr lang="en-US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en-US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</a:t>
            </a:r>
            <a:endParaRPr lang="en-US" alt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175" y="1528763"/>
            <a:ext cx="1908175" cy="4302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3000" b="1" spc="-15" dirty="0">
                <a:solidFill>
                  <a:srgbClr val="FF0066"/>
                </a:solidFill>
                <a:latin typeface="Calibri"/>
                <a:cs typeface="Calibri"/>
              </a:rPr>
              <a:t>Ex</a:t>
            </a:r>
            <a:r>
              <a:rPr sz="3000" b="1" spc="-35" dirty="0">
                <a:solidFill>
                  <a:srgbClr val="FF0066"/>
                </a:solidFill>
                <a:latin typeface="Calibri"/>
                <a:cs typeface="Calibri"/>
              </a:rPr>
              <a:t>t</a:t>
            </a:r>
            <a:r>
              <a:rPr sz="3000" b="1" dirty="0">
                <a:solidFill>
                  <a:srgbClr val="FF0066"/>
                </a:solidFill>
                <a:latin typeface="Calibri"/>
                <a:cs typeface="Calibri"/>
              </a:rPr>
              <a:t>e</a:t>
            </a:r>
            <a:r>
              <a:rPr sz="3000" b="1" spc="-5" dirty="0">
                <a:solidFill>
                  <a:srgbClr val="FF0066"/>
                </a:solidFill>
                <a:latin typeface="Calibri"/>
                <a:cs typeface="Calibri"/>
              </a:rPr>
              <a:t>n</a:t>
            </a:r>
            <a:r>
              <a:rPr sz="3000" b="1" spc="-15" dirty="0">
                <a:solidFill>
                  <a:srgbClr val="FF0066"/>
                </a:solidFill>
                <a:latin typeface="Calibri"/>
                <a:cs typeface="Calibri"/>
              </a:rPr>
              <a:t>si</a:t>
            </a:r>
            <a:r>
              <a:rPr sz="3000" b="1" spc="-25" dirty="0">
                <a:solidFill>
                  <a:srgbClr val="FF0066"/>
                </a:solidFill>
                <a:latin typeface="Calibri"/>
                <a:cs typeface="Calibri"/>
              </a:rPr>
              <a:t>o</a:t>
            </a:r>
            <a:r>
              <a:rPr sz="3000" b="1" spc="-20" dirty="0">
                <a:solidFill>
                  <a:srgbClr val="FF0066"/>
                </a:solidFill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1425" y="1550988"/>
            <a:ext cx="1903413" cy="406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553085" algn="l"/>
              </a:tabLst>
              <a:defRPr/>
            </a:pPr>
            <a:r>
              <a:rPr sz="3000" b="1" spc="-15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3000" b="1" spc="-20" dirty="0">
                <a:solidFill>
                  <a:srgbClr val="FF0066"/>
                </a:solidFill>
                <a:latin typeface="Calibri"/>
                <a:cs typeface="Calibri"/>
              </a:rPr>
              <a:t>n</a:t>
            </a:r>
            <a:r>
              <a:rPr sz="3000" b="1" dirty="0">
                <a:solidFill>
                  <a:srgbClr val="FF0066"/>
                </a:solidFill>
                <a:latin typeface="Times New Roman"/>
                <a:cs typeface="Times New Roman"/>
              </a:rPr>
              <a:t>	</a:t>
            </a:r>
            <a:r>
              <a:rPr sz="3000" b="1" dirty="0">
                <a:solidFill>
                  <a:srgbClr val="FF0066"/>
                </a:solidFill>
                <a:latin typeface="Calibri"/>
                <a:cs typeface="Calibri"/>
              </a:rPr>
              <a:t>De</a:t>
            </a:r>
            <a:r>
              <a:rPr sz="3000" b="1" spc="-20" dirty="0">
                <a:solidFill>
                  <a:srgbClr val="FF0066"/>
                </a:solidFill>
                <a:latin typeface="Calibri"/>
                <a:cs typeface="Calibri"/>
              </a:rPr>
              <a:t>m</a:t>
            </a:r>
            <a:r>
              <a:rPr sz="3000" b="1" spc="-5" dirty="0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r>
              <a:rPr sz="3000" b="1" spc="-25" dirty="0">
                <a:solidFill>
                  <a:srgbClr val="FF0066"/>
                </a:solidFill>
                <a:latin typeface="Calibri"/>
                <a:cs typeface="Calibri"/>
              </a:rPr>
              <a:t>n</a:t>
            </a:r>
            <a:r>
              <a:rPr sz="3000" b="1" spc="-20" dirty="0">
                <a:solidFill>
                  <a:srgbClr val="FF0066"/>
                </a:solidFill>
                <a:latin typeface="Calibri"/>
                <a:cs typeface="Calibri"/>
              </a:rPr>
              <a:t>d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8376" name="object 5"/>
          <p:cNvSpPr txBox="1">
            <a:spLocks noChangeArrowheads="1"/>
          </p:cNvSpPr>
          <p:nvPr/>
        </p:nvSpPr>
        <p:spPr bwMode="auto">
          <a:xfrm>
            <a:off x="384175" y="2008188"/>
            <a:ext cx="4033838" cy="335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FF0066"/>
                </a:solidFill>
              </a:rPr>
              <a:t>means</a:t>
            </a:r>
            <a:r>
              <a:rPr lang="en-US" alt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66"/>
                </a:solidFill>
              </a:rPr>
              <a:t>Rise</a:t>
            </a:r>
            <a:r>
              <a:rPr lang="en-US" alt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66"/>
                </a:solidFill>
              </a:rPr>
              <a:t>in</a:t>
            </a:r>
            <a:r>
              <a:rPr lang="en-US" alt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66"/>
                </a:solidFill>
              </a:rPr>
              <a:t>Demand</a:t>
            </a:r>
            <a:endParaRPr lang="en-US" altLang="en-US" sz="3000" dirty="0"/>
          </a:p>
          <a:p>
            <a:pPr eaLnBrk="1" hangingPunct="1"/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3"/>
              </a:spcBef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000" b="1" dirty="0">
                <a:solidFill>
                  <a:srgbClr val="FF0066"/>
                </a:solidFill>
              </a:rPr>
              <a:t>Commodity,</a:t>
            </a:r>
            <a:r>
              <a:rPr lang="en-US" alt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dirty="0">
                <a:solidFill>
                  <a:srgbClr val="FF0066"/>
                </a:solidFill>
              </a:rPr>
              <a:t>Other</a:t>
            </a:r>
            <a:r>
              <a:rPr lang="en-US" alt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66"/>
                </a:solidFill>
              </a:rPr>
              <a:t>things</a:t>
            </a:r>
            <a:r>
              <a:rPr lang="en-US" alt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66"/>
                </a:solidFill>
              </a:rPr>
              <a:t>being</a:t>
            </a:r>
            <a:r>
              <a:rPr lang="en-US" alt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66"/>
                </a:solidFill>
              </a:rPr>
              <a:t>equal.</a:t>
            </a:r>
            <a:endParaRPr lang="en-US" altLang="en-US" sz="3000" dirty="0"/>
          </a:p>
          <a:p>
            <a:pPr eaLnBrk="1" hangingPunct="1">
              <a:spcBef>
                <a:spcPts val="725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rgbClr val="0070C0"/>
                </a:solidFill>
              </a:rPr>
              <a:t>It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dirty="0">
                <a:solidFill>
                  <a:srgbClr val="0070C0"/>
                </a:solidFill>
              </a:rPr>
              <a:t>is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dirty="0" smtClean="0">
                <a:solidFill>
                  <a:srgbClr val="0070C0"/>
                </a:solidFill>
              </a:rPr>
              <a:t>expressed by the </a:t>
            </a:r>
            <a:endParaRPr lang="en-US" altLang="en-US" sz="3000" dirty="0"/>
          </a:p>
        </p:txBody>
      </p:sp>
      <p:sp>
        <p:nvSpPr>
          <p:cNvPr id="58377" name="object 7"/>
          <p:cNvSpPr txBox="1">
            <a:spLocks noChangeArrowheads="1"/>
          </p:cNvSpPr>
          <p:nvPr/>
        </p:nvSpPr>
        <p:spPr bwMode="auto">
          <a:xfrm>
            <a:off x="1066800" y="4876800"/>
            <a:ext cx="33131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227263" algn="l"/>
                <a:tab pos="3476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27263" algn="l"/>
                <a:tab pos="3476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27263" algn="l"/>
                <a:tab pos="3476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27263" algn="l"/>
                <a:tab pos="3476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27263" algn="l"/>
                <a:tab pos="3476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7263" algn="l"/>
                <a:tab pos="3476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7263" algn="l"/>
                <a:tab pos="3476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7263" algn="l"/>
                <a:tab pos="3476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7263" algn="l"/>
                <a:tab pos="3476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000" b="1" dirty="0">
                <a:solidFill>
                  <a:srgbClr val="0070C0"/>
                </a:solidFill>
              </a:rPr>
              <a:t>Movement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dirty="0" smtClean="0">
                <a:solidFill>
                  <a:srgbClr val="0070C0"/>
                </a:solidFill>
              </a:rPr>
              <a:t>from</a:t>
            </a:r>
            <a:endParaRPr lang="en-US" alt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en-US" altLang="en-US" sz="3000" b="1" dirty="0" smtClean="0">
                <a:solidFill>
                  <a:srgbClr val="0070C0"/>
                </a:solidFill>
              </a:rPr>
              <a:t>a</a:t>
            </a:r>
            <a:endParaRPr lang="en-US" altLang="en-US" sz="3000" dirty="0"/>
          </a:p>
          <a:p>
            <a:pPr algn="r" eaLnBrk="1" hangingPunct="1"/>
            <a:endParaRPr lang="en-US" altLang="en-US" sz="3000" dirty="0"/>
          </a:p>
        </p:txBody>
      </p:sp>
      <p:sp>
        <p:nvSpPr>
          <p:cNvPr id="8" name="object 8"/>
          <p:cNvSpPr txBox="1"/>
          <p:nvPr/>
        </p:nvSpPr>
        <p:spPr>
          <a:xfrm>
            <a:off x="727075" y="5300663"/>
            <a:ext cx="3073400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1481455" algn="l"/>
                <a:tab pos="2732405" algn="l"/>
              </a:tabLst>
              <a:defRPr/>
            </a:pPr>
            <a:r>
              <a:rPr lang="en-US" sz="3000" b="1" spc="-20" dirty="0" smtClean="0">
                <a:solidFill>
                  <a:srgbClr val="0070C0"/>
                </a:solidFill>
                <a:latin typeface="Calibri"/>
                <a:cs typeface="Calibri"/>
              </a:rPr>
              <a:t>a </a:t>
            </a:r>
            <a:r>
              <a:rPr sz="3000" b="1" spc="-20" dirty="0" smtClean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3000" b="1" spc="-15" dirty="0" smtClean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3000" b="1" spc="5" dirty="0" smtClean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3000" b="1" spc="-25" dirty="0" smtClean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3000" b="1" dirty="0" smtClean="0">
                <a:solidFill>
                  <a:srgbClr val="0070C0"/>
                </a:solidFill>
                <a:latin typeface="Calibri"/>
                <a:cs typeface="Calibri"/>
              </a:rPr>
              <a:t>er</a:t>
            </a:r>
            <a:r>
              <a:rPr sz="30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3000" b="1" spc="-50" dirty="0" smtClean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3000" b="1" spc="-20" dirty="0" smtClean="0">
                <a:solidFill>
                  <a:srgbClr val="0070C0"/>
                </a:solidFill>
                <a:latin typeface="Calibri"/>
                <a:cs typeface="Calibri"/>
              </a:rPr>
              <a:t>oi</a:t>
            </a:r>
            <a:r>
              <a:rPr sz="3000" b="1" spc="-50" dirty="0" smtClean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3000" b="1" spc="-15" dirty="0" smtClean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lang="en-US" sz="3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000" b="1" spc="-50" dirty="0" smtClean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075" y="5757863"/>
            <a:ext cx="3689350" cy="406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1139825" algn="l"/>
                <a:tab pos="2122805" algn="l"/>
                <a:tab pos="3148965" algn="l"/>
              </a:tabLst>
              <a:defRPr/>
            </a:pPr>
            <a:r>
              <a:rPr sz="3000" b="1" spc="-15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3000" b="1" spc="-2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3000" b="1" spc="-30" dirty="0">
                <a:solidFill>
                  <a:srgbClr val="0070C0"/>
                </a:solidFill>
                <a:latin typeface="Calibri"/>
                <a:cs typeface="Calibri"/>
              </a:rPr>
              <a:t>w</a:t>
            </a:r>
            <a:r>
              <a:rPr sz="3000" b="1" dirty="0">
                <a:solidFill>
                  <a:srgbClr val="0070C0"/>
                </a:solidFill>
                <a:latin typeface="Calibri"/>
                <a:cs typeface="Calibri"/>
              </a:rPr>
              <a:t>er</a:t>
            </a:r>
            <a:r>
              <a:rPr sz="30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3000" b="1" spc="-50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3000" b="1" spc="-20" dirty="0">
                <a:solidFill>
                  <a:srgbClr val="0070C0"/>
                </a:solidFill>
                <a:latin typeface="Calibri"/>
                <a:cs typeface="Calibri"/>
              </a:rPr>
              <a:t>oi</a:t>
            </a:r>
            <a:r>
              <a:rPr sz="3000" b="1" spc="-5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3000" b="1" spc="-1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30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3000" b="1" spc="-20" dirty="0">
                <a:solidFill>
                  <a:srgbClr val="0070C0"/>
                </a:solidFill>
                <a:latin typeface="Calibri"/>
                <a:cs typeface="Calibri"/>
              </a:rPr>
              <a:t>alon</a:t>
            </a:r>
            <a:r>
              <a:rPr sz="3000" b="1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30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3000" b="1" spc="-1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3000" b="1" spc="-5" dirty="0">
                <a:solidFill>
                  <a:srgbClr val="0070C0"/>
                </a:solidFill>
                <a:latin typeface="Calibri"/>
                <a:cs typeface="Calibri"/>
              </a:rPr>
              <a:t>he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0475" y="2541588"/>
            <a:ext cx="3763963" cy="406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000" b="1" dirty="0">
                <a:solidFill>
                  <a:srgbClr val="E46C0A"/>
                </a:solidFill>
                <a:latin typeface="Calibri"/>
                <a:cs typeface="Calibri"/>
              </a:rPr>
              <a:t>De</a:t>
            </a:r>
            <a:r>
              <a:rPr sz="3000" b="1" spc="-5" dirty="0">
                <a:solidFill>
                  <a:srgbClr val="E46C0A"/>
                </a:solidFill>
                <a:latin typeface="Calibri"/>
                <a:cs typeface="Calibri"/>
              </a:rPr>
              <a:t>ma</a:t>
            </a:r>
            <a:r>
              <a:rPr sz="3000" b="1" spc="-25" dirty="0">
                <a:solidFill>
                  <a:srgbClr val="E46C0A"/>
                </a:solidFill>
                <a:latin typeface="Calibri"/>
                <a:cs typeface="Calibri"/>
              </a:rPr>
              <a:t>n</a:t>
            </a:r>
            <a:r>
              <a:rPr sz="3000" b="1" spc="-20" dirty="0">
                <a:solidFill>
                  <a:srgbClr val="E46C0A"/>
                </a:solidFill>
                <a:latin typeface="Calibri"/>
                <a:cs typeface="Calibri"/>
              </a:rPr>
              <a:t>d</a:t>
            </a:r>
            <a:r>
              <a:rPr sz="3000" b="1" spc="-70" dirty="0">
                <a:solidFill>
                  <a:srgbClr val="E46C0A"/>
                </a:solidFill>
                <a:latin typeface="Times New Roman"/>
                <a:cs typeface="Times New Roman"/>
              </a:rPr>
              <a:t> </a:t>
            </a:r>
            <a:r>
              <a:rPr sz="3000" b="1" spc="-15" dirty="0">
                <a:solidFill>
                  <a:srgbClr val="E46C0A"/>
                </a:solidFill>
                <a:latin typeface="Calibri"/>
                <a:cs typeface="Calibri"/>
              </a:rPr>
              <a:t>i</a:t>
            </a:r>
            <a:r>
              <a:rPr sz="3000" b="1" spc="-20" dirty="0">
                <a:solidFill>
                  <a:srgbClr val="E46C0A"/>
                </a:solidFill>
                <a:latin typeface="Calibri"/>
                <a:cs typeface="Calibri"/>
              </a:rPr>
              <a:t>n</a:t>
            </a:r>
            <a:r>
              <a:rPr sz="3000" b="1" spc="-70" dirty="0">
                <a:solidFill>
                  <a:srgbClr val="E46C0A"/>
                </a:solidFill>
                <a:latin typeface="Times New Roman"/>
                <a:cs typeface="Times New Roman"/>
              </a:rPr>
              <a:t> </a:t>
            </a:r>
            <a:r>
              <a:rPr sz="3000" b="1" spc="-65" dirty="0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sz="3000" b="1" spc="-15" dirty="0">
                <a:solidFill>
                  <a:srgbClr val="E46C0A"/>
                </a:solidFill>
                <a:latin typeface="Calibri"/>
                <a:cs typeface="Calibri"/>
              </a:rPr>
              <a:t>es</a:t>
            </a:r>
            <a:r>
              <a:rPr sz="3000" b="1" spc="-25" dirty="0">
                <a:solidFill>
                  <a:srgbClr val="E46C0A"/>
                </a:solidFill>
                <a:latin typeface="Calibri"/>
                <a:cs typeface="Calibri"/>
              </a:rPr>
              <a:t>po</a:t>
            </a:r>
            <a:r>
              <a:rPr sz="3000" b="1" spc="-10" dirty="0">
                <a:solidFill>
                  <a:srgbClr val="E46C0A"/>
                </a:solidFill>
                <a:latin typeface="Calibri"/>
                <a:cs typeface="Calibri"/>
              </a:rPr>
              <a:t>n</a:t>
            </a:r>
            <a:r>
              <a:rPr sz="3000" b="1" dirty="0">
                <a:solidFill>
                  <a:srgbClr val="E46C0A"/>
                </a:solidFill>
                <a:latin typeface="Calibri"/>
                <a:cs typeface="Calibri"/>
              </a:rPr>
              <a:t>se</a:t>
            </a:r>
            <a:r>
              <a:rPr sz="3000" b="1" spc="-65" dirty="0">
                <a:solidFill>
                  <a:srgbClr val="E46C0A"/>
                </a:solidFill>
                <a:latin typeface="Times New Roman"/>
                <a:cs typeface="Times New Roman"/>
              </a:rPr>
              <a:t> </a:t>
            </a:r>
            <a:r>
              <a:rPr sz="3000" b="1" spc="-35" dirty="0">
                <a:solidFill>
                  <a:srgbClr val="E46C0A"/>
                </a:solidFill>
                <a:latin typeface="Calibri"/>
                <a:cs typeface="Calibri"/>
              </a:rPr>
              <a:t>to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8381" name="object 12"/>
          <p:cNvSpPr txBox="1">
            <a:spLocks noChangeArrowheads="1"/>
          </p:cNvSpPr>
          <p:nvPr/>
        </p:nvSpPr>
        <p:spPr bwMode="auto">
          <a:xfrm>
            <a:off x="5070475" y="2998788"/>
            <a:ext cx="37655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35038" algn="l"/>
                <a:tab pos="2508250" algn="l"/>
                <a:tab pos="3211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935038" algn="l"/>
                <a:tab pos="2508250" algn="l"/>
                <a:tab pos="3211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935038" algn="l"/>
                <a:tab pos="2508250" algn="l"/>
                <a:tab pos="3211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935038" algn="l"/>
                <a:tab pos="2508250" algn="l"/>
                <a:tab pos="3211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935038" algn="l"/>
                <a:tab pos="2508250" algn="l"/>
                <a:tab pos="3211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5038" algn="l"/>
                <a:tab pos="2508250" algn="l"/>
                <a:tab pos="3211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5038" algn="l"/>
                <a:tab pos="2508250" algn="l"/>
                <a:tab pos="3211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5038" algn="l"/>
                <a:tab pos="2508250" algn="l"/>
                <a:tab pos="3211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5038" algn="l"/>
                <a:tab pos="2508250" algn="l"/>
                <a:tab pos="3211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000" b="1">
                <a:solidFill>
                  <a:srgbClr val="E46C0A"/>
                </a:solidFill>
              </a:rPr>
              <a:t>the</a:t>
            </a:r>
            <a:r>
              <a:rPr lang="en-US" altLang="en-US" sz="3000" b="1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E46C0A"/>
                </a:solidFill>
              </a:rPr>
              <a:t>Change</a:t>
            </a:r>
            <a:r>
              <a:rPr lang="en-US" altLang="en-US" sz="3000" b="1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E46C0A"/>
                </a:solidFill>
              </a:rPr>
              <a:t>in</a:t>
            </a:r>
            <a:r>
              <a:rPr lang="en-US" altLang="en-US" sz="3000" b="1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E46C0A"/>
                </a:solidFill>
              </a:rPr>
              <a:t>the</a:t>
            </a:r>
            <a:endParaRPr lang="en-US" altLang="en-US" sz="3000"/>
          </a:p>
          <a:p>
            <a:pPr algn="r" eaLnBrk="1" hangingPunct="1"/>
            <a:r>
              <a:rPr lang="en-US" altLang="en-US" sz="3000" b="1">
                <a:solidFill>
                  <a:srgbClr val="E46C0A"/>
                </a:solidFill>
              </a:rPr>
              <a:t>of</a:t>
            </a:r>
            <a:r>
              <a:rPr lang="en-US" altLang="en-US" sz="3000" b="1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E46C0A"/>
                </a:solidFill>
              </a:rPr>
              <a:t>then</a:t>
            </a:r>
            <a:endParaRPr lang="en-US" altLang="en-US" sz="3000"/>
          </a:p>
        </p:txBody>
      </p:sp>
      <p:sp>
        <p:nvSpPr>
          <p:cNvPr id="13" name="object 13"/>
          <p:cNvSpPr txBox="1"/>
          <p:nvPr/>
        </p:nvSpPr>
        <p:spPr>
          <a:xfrm>
            <a:off x="5070475" y="3455988"/>
            <a:ext cx="2190750" cy="406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000" b="1" dirty="0">
                <a:solidFill>
                  <a:srgbClr val="E46C0A"/>
                </a:solidFill>
                <a:latin typeface="Calibri"/>
                <a:cs typeface="Calibri"/>
              </a:rPr>
              <a:t>D</a:t>
            </a:r>
            <a:r>
              <a:rPr sz="3000" b="1" spc="-25" dirty="0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sz="3000" b="1" spc="-50" dirty="0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sz="3000" b="1" dirty="0">
                <a:solidFill>
                  <a:srgbClr val="E46C0A"/>
                </a:solidFill>
                <a:latin typeface="Calibri"/>
                <a:cs typeface="Calibri"/>
              </a:rPr>
              <a:t>er</a:t>
            </a:r>
            <a:r>
              <a:rPr sz="3000" b="1" spc="-5" dirty="0">
                <a:solidFill>
                  <a:srgbClr val="E46C0A"/>
                </a:solidFill>
                <a:latin typeface="Calibri"/>
                <a:cs typeface="Calibri"/>
              </a:rPr>
              <a:t>m</a:t>
            </a:r>
            <a:r>
              <a:rPr sz="3000" b="1" spc="-20" dirty="0">
                <a:solidFill>
                  <a:srgbClr val="E46C0A"/>
                </a:solidFill>
                <a:latin typeface="Calibri"/>
                <a:cs typeface="Calibri"/>
              </a:rPr>
              <a:t>ina</a:t>
            </a:r>
            <a:r>
              <a:rPr sz="3000" b="1" spc="-50" dirty="0">
                <a:solidFill>
                  <a:srgbClr val="E46C0A"/>
                </a:solidFill>
                <a:latin typeface="Calibri"/>
                <a:cs typeface="Calibri"/>
              </a:rPr>
              <a:t>n</a:t>
            </a:r>
            <a:r>
              <a:rPr sz="3000" b="1" spc="-15" dirty="0">
                <a:solidFill>
                  <a:srgbClr val="E46C0A"/>
                </a:solidFill>
                <a:latin typeface="Calibri"/>
                <a:cs typeface="Calibri"/>
              </a:rPr>
              <a:t>ts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8383" name="object 14"/>
          <p:cNvSpPr txBox="1">
            <a:spLocks noChangeArrowheads="1"/>
          </p:cNvSpPr>
          <p:nvPr/>
        </p:nvSpPr>
        <p:spPr bwMode="auto">
          <a:xfrm>
            <a:off x="5070475" y="3913188"/>
            <a:ext cx="26320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tabLst>
                <a:tab pos="1751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51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51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51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51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51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51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51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51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E46C0A"/>
                </a:solidFill>
              </a:rPr>
              <a:t>Demand</a:t>
            </a:r>
            <a:r>
              <a:rPr lang="en-US" altLang="en-US" sz="3000" b="1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E46C0A"/>
                </a:solidFill>
              </a:rPr>
              <a:t>other</a:t>
            </a:r>
            <a:r>
              <a:rPr lang="en-US" altLang="en-US" sz="3000" b="1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E46C0A"/>
                </a:solidFill>
              </a:rPr>
              <a:t>Price.</a:t>
            </a:r>
            <a:endParaRPr lang="en-US" altLang="en-US" sz="3000"/>
          </a:p>
        </p:txBody>
      </p:sp>
      <p:sp>
        <p:nvSpPr>
          <p:cNvPr id="58384" name="object 15"/>
          <p:cNvSpPr txBox="1">
            <a:spLocks noChangeArrowheads="1"/>
          </p:cNvSpPr>
          <p:nvPr/>
        </p:nvSpPr>
        <p:spPr bwMode="auto">
          <a:xfrm>
            <a:off x="4727575" y="4897438"/>
            <a:ext cx="41084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rgbClr val="00B050"/>
                </a:solidFill>
              </a:rPr>
              <a:t>It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B050"/>
                </a:solidFill>
              </a:rPr>
              <a:t>is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B050"/>
                </a:solidFill>
              </a:rPr>
              <a:t>expressed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B050"/>
                </a:solidFill>
              </a:rPr>
              <a:t>by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B050"/>
                </a:solidFill>
              </a:rPr>
              <a:t>the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B050"/>
                </a:solidFill>
              </a:rPr>
              <a:t>Upward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b="1" dirty="0">
                <a:solidFill>
                  <a:srgbClr val="00B050"/>
                </a:solidFill>
              </a:rPr>
              <a:t>Shift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b="1" dirty="0">
                <a:solidFill>
                  <a:srgbClr val="00B050"/>
                </a:solidFill>
              </a:rPr>
              <a:t>of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b="1" dirty="0">
                <a:solidFill>
                  <a:srgbClr val="00B050"/>
                </a:solidFill>
              </a:rPr>
              <a:t>the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B050"/>
                </a:solidFill>
              </a:rPr>
              <a:t>Entire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B050"/>
                </a:solidFill>
              </a:rPr>
              <a:t>Demand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B050"/>
                </a:solidFill>
              </a:rPr>
              <a:t>Curve.</a:t>
            </a:r>
            <a:endParaRPr lang="en-US" altLang="en-US" sz="3000"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04850" y="2503488"/>
          <a:ext cx="3735388" cy="927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0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87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76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tabLst>
                          <a:tab pos="516255" algn="l"/>
                        </a:tabLst>
                      </a:pPr>
                      <a:r>
                        <a:rPr sz="3000" b="1" spc="-5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3000" b="1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3000" b="1" dirty="0">
                          <a:solidFill>
                            <a:srgbClr val="FF0066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b="1" spc="-45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000" b="1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3000" b="1" spc="-5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3000" b="1" spc="5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3000" b="1" spc="-5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3000" b="1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se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3000" b="1" spc="-20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3000" b="1" spc="-50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3000" b="1" spc="-20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3000" b="1" spc="-5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3000" b="1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3000" b="1" spc="-5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in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tabLst>
                          <a:tab pos="1177290" algn="l"/>
                        </a:tabLst>
                      </a:pPr>
                      <a:r>
                        <a:rPr sz="3000" b="1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3000" b="1" spc="-5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3000" b="1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000" b="1" dirty="0">
                          <a:solidFill>
                            <a:srgbClr val="FF0066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b="1" spc="-5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3000" b="1" spc="-15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000" b="1" spc="-5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3000" b="1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ce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</a:pPr>
                      <a:r>
                        <a:rPr sz="3000" b="1" spc="-5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of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3000" b="1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705350" y="1554163"/>
          <a:ext cx="4151313" cy="9621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7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27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996">
                <a:tc>
                  <a:txBody>
                    <a:bodyPr/>
                    <a:lstStyle/>
                    <a:p>
                      <a:pPr marL="377825" indent="-342900">
                        <a:lnSpc>
                          <a:spcPct val="100000"/>
                        </a:lnSpc>
                        <a:buClr>
                          <a:srgbClr val="E46C0A"/>
                        </a:buClr>
                        <a:buFont typeface="Arial"/>
                        <a:buChar char="•"/>
                        <a:tabLst>
                          <a:tab pos="377825" algn="l"/>
                        </a:tabLst>
                      </a:pPr>
                      <a:r>
                        <a:rPr sz="3000" b="1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3000" b="1" spc="-5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3000" b="1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3000" b="1" spc="-35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000" b="1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000" b="1" spc="-5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3000" b="1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se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3000" b="1" spc="-5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in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3000" b="1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3000" b="1" spc="-15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000" b="1" spc="-5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mand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029">
                <a:tc>
                  <a:txBody>
                    <a:bodyPr/>
                    <a:lstStyle/>
                    <a:p>
                      <a:pPr marL="377825">
                        <a:lnSpc>
                          <a:spcPts val="3550"/>
                        </a:lnSpc>
                        <a:tabLst>
                          <a:tab pos="1540510" algn="l"/>
                        </a:tabLst>
                      </a:pPr>
                      <a:r>
                        <a:rPr sz="3000" b="1" spc="-35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000" b="1" spc="-25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000" b="1" spc="-50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3000" b="1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000" b="1" spc="-35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000" b="1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3000" b="1" dirty="0">
                          <a:solidFill>
                            <a:srgbClr val="E46C0A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b="1" spc="-20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ts val="3550"/>
                        </a:lnSpc>
                      </a:pPr>
                      <a:r>
                        <a:rPr sz="3000" b="1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3000" b="1" spc="-5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he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3550"/>
                        </a:lnSpc>
                        <a:tabLst>
                          <a:tab pos="1101090" algn="l"/>
                        </a:tabLst>
                      </a:pPr>
                      <a:r>
                        <a:rPr sz="3000" b="1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000" b="1" spc="-5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3000" b="1" spc="-10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3000" b="1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000" b="1" dirty="0">
                          <a:solidFill>
                            <a:srgbClr val="E46C0A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b="1" spc="-5" dirty="0">
                          <a:solidFill>
                            <a:srgbClr val="E46C0A"/>
                          </a:solidFill>
                          <a:latin typeface="Calibri"/>
                          <a:cs typeface="Calibri"/>
                        </a:rPr>
                        <a:t>in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424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727075" y="6019800"/>
            <a:ext cx="5102225" cy="69249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500" b="1" spc="-30" baseline="-2777" dirty="0">
                <a:solidFill>
                  <a:srgbClr val="002060"/>
                </a:solidFill>
                <a:latin typeface="Calibri"/>
                <a:cs typeface="Calibri"/>
              </a:rPr>
              <a:t>Sa</a:t>
            </a:r>
            <a:r>
              <a:rPr sz="4500" b="1" spc="-7" baseline="-2777" dirty="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sz="4500" b="1" baseline="-2777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4500" b="1" spc="-120" baseline="-277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500" b="1" baseline="-2777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4500" b="1" spc="-7" baseline="-2777" dirty="0">
                <a:solidFill>
                  <a:srgbClr val="002060"/>
                </a:solidFill>
                <a:latin typeface="Calibri"/>
                <a:cs typeface="Calibri"/>
              </a:rPr>
              <a:t>ma</a:t>
            </a:r>
            <a:r>
              <a:rPr sz="4500" b="1" spc="-37" baseline="-2777" dirty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sz="4500" b="1" spc="-30" baseline="-2777" dirty="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sz="4500" b="1" spc="-120" baseline="-277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4500" b="1" spc="-7" baseline="-2777" dirty="0" smtClean="0">
                <a:solidFill>
                  <a:srgbClr val="002060"/>
                </a:solidFill>
                <a:latin typeface="Calibri"/>
                <a:cs typeface="Times New Roman"/>
              </a:rPr>
              <a:t>Curve</a:t>
            </a:r>
            <a:endParaRPr sz="1200" dirty="0">
              <a:latin typeface="Garamond"/>
              <a:cs typeface="Garamon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37563" y="6457950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28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3400" y="-76200"/>
            <a:ext cx="8208963" cy="13668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b="1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800" b="1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800" b="1" spc="-6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800" b="1" spc="-20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4800" b="1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800" b="1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800" b="1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800" b="1" spc="-25" dirty="0">
                <a:solidFill>
                  <a:srgbClr val="FF0000"/>
                </a:solidFill>
                <a:latin typeface="Calibri"/>
                <a:cs typeface="Calibri"/>
              </a:rPr>
              <a:t>io</a:t>
            </a:r>
            <a:r>
              <a:rPr sz="4800" b="1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800" b="1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0" b="1" spc="-3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4800" b="1" spc="-4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800" b="1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800" b="1" spc="-4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4800" b="1" spc="-10" dirty="0">
                <a:solidFill>
                  <a:srgbClr val="FF0000"/>
                </a:solidFill>
                <a:latin typeface="Calibri"/>
                <a:cs typeface="Calibri"/>
              </a:rPr>
              <a:t>ee</a:t>
            </a:r>
            <a:r>
              <a:rPr sz="4800" b="1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800" b="1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0" b="1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800" b="1" spc="-3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800" b="1" spc="-8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800" b="1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800" b="1" spc="-114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800" b="1" spc="-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800" b="1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800" b="1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800" b="1" spc="-25" dirty="0">
                <a:solidFill>
                  <a:srgbClr val="FF0000"/>
                </a:solidFill>
                <a:latin typeface="Calibri"/>
                <a:cs typeface="Calibri"/>
              </a:rPr>
              <a:t>io</a:t>
            </a:r>
            <a:r>
              <a:rPr sz="4800" b="1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endParaRPr sz="4800" dirty="0">
              <a:latin typeface="Calibri"/>
              <a:cs typeface="Calibri"/>
            </a:endParaRPr>
          </a:p>
          <a:p>
            <a:pPr marL="31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b="1" spc="-35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48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0" b="1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800" b="1" spc="-10" dirty="0">
                <a:solidFill>
                  <a:srgbClr val="FF0000"/>
                </a:solidFill>
                <a:latin typeface="Calibri"/>
                <a:cs typeface="Calibri"/>
              </a:rPr>
              <a:t>ec</a:t>
            </a:r>
            <a:r>
              <a:rPr sz="48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800" b="1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800" b="1" spc="-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8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8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0" b="1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800" b="1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8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0" b="1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800" b="1" spc="-10" dirty="0">
                <a:solidFill>
                  <a:srgbClr val="FF0000"/>
                </a:solidFill>
                <a:latin typeface="Calibri"/>
                <a:cs typeface="Calibri"/>
              </a:rPr>
              <a:t>ema</a:t>
            </a:r>
            <a:r>
              <a:rPr sz="4800" b="1" spc="-30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60422" name="object 3"/>
          <p:cNvSpPr txBox="1">
            <a:spLocks noChangeArrowheads="1"/>
          </p:cNvSpPr>
          <p:nvPr/>
        </p:nvSpPr>
        <p:spPr bwMode="auto">
          <a:xfrm>
            <a:off x="384175" y="1528763"/>
            <a:ext cx="4033838" cy="335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tabLst>
                <a:tab pos="355600" algn="l"/>
                <a:tab pos="1547813" algn="l"/>
                <a:tab pos="2233613" algn="l"/>
                <a:tab pos="26781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  <a:tab pos="1547813" algn="l"/>
                <a:tab pos="2233613" algn="l"/>
                <a:tab pos="26781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  <a:tab pos="1547813" algn="l"/>
                <a:tab pos="2233613" algn="l"/>
                <a:tab pos="26781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  <a:tab pos="1547813" algn="l"/>
                <a:tab pos="2233613" algn="l"/>
                <a:tab pos="26781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  <a:tab pos="1547813" algn="l"/>
                <a:tab pos="2233613" algn="l"/>
                <a:tab pos="26781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1547813" algn="l"/>
                <a:tab pos="2233613" algn="l"/>
                <a:tab pos="26781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1547813" algn="l"/>
                <a:tab pos="2233613" algn="l"/>
                <a:tab pos="26781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1547813" algn="l"/>
                <a:tab pos="2233613" algn="l"/>
                <a:tab pos="26781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1547813" algn="l"/>
                <a:tab pos="2233613" algn="l"/>
                <a:tab pos="26781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rgbClr val="003300"/>
                </a:solidFill>
              </a:rPr>
              <a:t>Contraction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</a:rPr>
              <a:t>in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</a:rPr>
              <a:t>Demand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</a:rPr>
              <a:t>means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dirty="0">
                <a:solidFill>
                  <a:srgbClr val="003300"/>
                </a:solidFill>
              </a:rPr>
              <a:t>Fall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dirty="0">
                <a:solidFill>
                  <a:srgbClr val="003300"/>
                </a:solidFill>
              </a:rPr>
              <a:t>in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dirty="0">
                <a:solidFill>
                  <a:srgbClr val="003300"/>
                </a:solidFill>
              </a:rPr>
              <a:t>Demand</a:t>
            </a:r>
            <a:endParaRPr lang="en-US" altLang="en-US" sz="3000" dirty="0"/>
          </a:p>
          <a:p>
            <a:pPr eaLnBrk="1" hangingPunct="1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3"/>
              </a:spcBef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000" b="1" dirty="0">
                <a:solidFill>
                  <a:srgbClr val="003300"/>
                </a:solidFill>
              </a:rPr>
              <a:t>Commodity,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dirty="0">
                <a:solidFill>
                  <a:srgbClr val="003300"/>
                </a:solidFill>
              </a:rPr>
              <a:t>Other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</a:rPr>
              <a:t>things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</a:rPr>
              <a:t>being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3300"/>
                </a:solidFill>
              </a:rPr>
              <a:t>Equal.</a:t>
            </a:r>
            <a:endParaRPr lang="en-US" altLang="en-US" sz="3000" dirty="0"/>
          </a:p>
          <a:p>
            <a:pPr eaLnBrk="1" hangingPunct="1">
              <a:spcBef>
                <a:spcPts val="725"/>
              </a:spcBef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altLang="en-US" sz="3000" b="1" dirty="0" smtClean="0">
                <a:solidFill>
                  <a:srgbClr val="002060"/>
                </a:solidFill>
              </a:rPr>
              <a:t>It is expressed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by the</a:t>
            </a:r>
            <a:endParaRPr lang="en-US" altLang="en-US" sz="3000" dirty="0"/>
          </a:p>
        </p:txBody>
      </p:sp>
      <p:sp>
        <p:nvSpPr>
          <p:cNvPr id="60423" name="object 5"/>
          <p:cNvSpPr txBox="1">
            <a:spLocks noChangeArrowheads="1"/>
          </p:cNvSpPr>
          <p:nvPr/>
        </p:nvSpPr>
        <p:spPr bwMode="auto">
          <a:xfrm>
            <a:off x="727075" y="4843463"/>
            <a:ext cx="36909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2227263" algn="l"/>
                <a:tab pos="3476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27263" algn="l"/>
                <a:tab pos="3476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27263" algn="l"/>
                <a:tab pos="3476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27263" algn="l"/>
                <a:tab pos="3476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27263" algn="l"/>
                <a:tab pos="3476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7263" algn="l"/>
                <a:tab pos="3476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7263" algn="l"/>
                <a:tab pos="3476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7263" algn="l"/>
                <a:tab pos="3476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7263" algn="l"/>
                <a:tab pos="3476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000" b="1" dirty="0">
                <a:solidFill>
                  <a:srgbClr val="002060"/>
                </a:solidFill>
              </a:rPr>
              <a:t>Movement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dirty="0">
                <a:solidFill>
                  <a:srgbClr val="002060"/>
                </a:solidFill>
              </a:rPr>
              <a:t>from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dirty="0">
                <a:solidFill>
                  <a:srgbClr val="002060"/>
                </a:solidFill>
              </a:rPr>
              <a:t>a</a:t>
            </a:r>
            <a:endParaRPr lang="en-US" altLang="en-US" sz="3000" dirty="0"/>
          </a:p>
          <a:p>
            <a:pPr algn="r" eaLnBrk="1" hangingPunct="1"/>
            <a:r>
              <a:rPr lang="en-US" altLang="en-US" sz="3000" b="1" dirty="0">
                <a:solidFill>
                  <a:srgbClr val="002060"/>
                </a:solidFill>
              </a:rPr>
              <a:t>a</a:t>
            </a:r>
            <a:endParaRPr lang="en-US" altLang="en-US" sz="3000" b="1" dirty="0" smtClean="0">
              <a:solidFill>
                <a:srgbClr val="002060"/>
              </a:solidFill>
            </a:endParaRPr>
          </a:p>
          <a:p>
            <a:pPr algn="r" eaLnBrk="1" hangingPunct="1"/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2060"/>
                </a:solidFill>
              </a:rPr>
              <a:t>the</a:t>
            </a:r>
            <a:endParaRPr lang="en-US" altLang="en-US" sz="3000" dirty="0"/>
          </a:p>
        </p:txBody>
      </p:sp>
      <p:sp>
        <p:nvSpPr>
          <p:cNvPr id="60424" name="object 6"/>
          <p:cNvSpPr txBox="1">
            <a:spLocks noChangeArrowheads="1"/>
          </p:cNvSpPr>
          <p:nvPr/>
        </p:nvSpPr>
        <p:spPr bwMode="auto">
          <a:xfrm>
            <a:off x="727075" y="5300663"/>
            <a:ext cx="10715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2060"/>
                </a:solidFill>
              </a:rPr>
              <a:t>Lower</a:t>
            </a:r>
            <a:r>
              <a:rPr lang="en-US" alt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002060"/>
                </a:solidFill>
              </a:rPr>
              <a:t>Higher</a:t>
            </a:r>
            <a:endParaRPr lang="en-US" altLang="en-US" sz="3000"/>
          </a:p>
        </p:txBody>
      </p:sp>
      <p:sp>
        <p:nvSpPr>
          <p:cNvPr id="60425" name="object 7"/>
          <p:cNvSpPr txBox="1">
            <a:spLocks noChangeArrowheads="1"/>
          </p:cNvSpPr>
          <p:nvPr/>
        </p:nvSpPr>
        <p:spPr bwMode="auto">
          <a:xfrm>
            <a:off x="2058988" y="5300663"/>
            <a:ext cx="17176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87313">
              <a:tabLst>
                <a:tab pos="1122363" algn="l"/>
                <a:tab pos="13747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122363" algn="l"/>
                <a:tab pos="13747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122363" algn="l"/>
                <a:tab pos="13747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122363" algn="l"/>
                <a:tab pos="13747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122363" algn="l"/>
                <a:tab pos="13747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2363" algn="l"/>
                <a:tab pos="13747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2363" algn="l"/>
                <a:tab pos="13747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2363" algn="l"/>
                <a:tab pos="13747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2363" algn="l"/>
                <a:tab pos="13747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2060"/>
                </a:solidFill>
              </a:rPr>
              <a:t>Point</a:t>
            </a:r>
            <a:r>
              <a:rPr lang="en-US" alt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000" b="1">
                <a:solidFill>
                  <a:srgbClr val="002060"/>
                </a:solidFill>
              </a:rPr>
              <a:t>to</a:t>
            </a:r>
            <a:r>
              <a:rPr lang="en-US" alt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002060"/>
                </a:solidFill>
              </a:rPr>
              <a:t>Point</a:t>
            </a:r>
            <a:r>
              <a:rPr lang="en-US" alt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002060"/>
                </a:solidFill>
              </a:rPr>
              <a:t>on</a:t>
            </a:r>
            <a:endParaRPr lang="en-US" altLang="en-US" sz="3000"/>
          </a:p>
        </p:txBody>
      </p:sp>
      <p:sp>
        <p:nvSpPr>
          <p:cNvPr id="8" name="object 8"/>
          <p:cNvSpPr txBox="1"/>
          <p:nvPr/>
        </p:nvSpPr>
        <p:spPr>
          <a:xfrm>
            <a:off x="4727575" y="1604963"/>
            <a:ext cx="1814513" cy="4302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3000" b="1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3000" b="1" spc="-1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000" b="1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3000" b="1" spc="-3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000" b="1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000" b="1" spc="-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000" b="1" dirty="0">
                <a:solidFill>
                  <a:srgbClr val="C00000"/>
                </a:solidFill>
                <a:latin typeface="Calibri"/>
                <a:cs typeface="Calibri"/>
              </a:rPr>
              <a:t>se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07200" y="1627188"/>
            <a:ext cx="1951038" cy="406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600710" algn="l"/>
              </a:tabLst>
              <a:defRPr/>
            </a:pPr>
            <a:r>
              <a:rPr sz="3000" b="1" spc="-1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000" b="1" spc="-2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0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3000" b="1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3000" b="1" spc="-1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000" b="1" spc="-5" dirty="0">
                <a:solidFill>
                  <a:srgbClr val="C00000"/>
                </a:solidFill>
                <a:latin typeface="Calibri"/>
                <a:cs typeface="Calibri"/>
              </a:rPr>
              <a:t>ma</a:t>
            </a:r>
            <a:r>
              <a:rPr sz="3000" b="1" spc="-25" dirty="0">
                <a:solidFill>
                  <a:srgbClr val="C00000"/>
                </a:solidFill>
                <a:latin typeface="Calibri"/>
                <a:cs typeface="Calibri"/>
              </a:rPr>
              <a:t>nd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0428" name="object 10"/>
          <p:cNvSpPr txBox="1">
            <a:spLocks noChangeArrowheads="1"/>
          </p:cNvSpPr>
          <p:nvPr/>
        </p:nvSpPr>
        <p:spPr bwMode="auto">
          <a:xfrm>
            <a:off x="5070475" y="2084388"/>
            <a:ext cx="3689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tabLst>
                <a:tab pos="1204913" algn="l"/>
                <a:tab pos="1890713" algn="l"/>
                <a:tab pos="2335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204913" algn="l"/>
                <a:tab pos="1890713" algn="l"/>
                <a:tab pos="2335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204913" algn="l"/>
                <a:tab pos="1890713" algn="l"/>
                <a:tab pos="2335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204913" algn="l"/>
                <a:tab pos="1890713" algn="l"/>
                <a:tab pos="2335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204913" algn="l"/>
                <a:tab pos="1890713" algn="l"/>
                <a:tab pos="2335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890713" algn="l"/>
                <a:tab pos="2335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890713" algn="l"/>
                <a:tab pos="2335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890713" algn="l"/>
                <a:tab pos="2335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890713" algn="l"/>
                <a:tab pos="2335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C00000"/>
                </a:solidFill>
              </a:rPr>
              <a:t>means</a:t>
            </a:r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C00000"/>
                </a:solidFill>
              </a:rPr>
              <a:t>Fall</a:t>
            </a:r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C00000"/>
                </a:solidFill>
              </a:rPr>
              <a:t>in</a:t>
            </a:r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C00000"/>
                </a:solidFill>
              </a:rPr>
              <a:t>Demand</a:t>
            </a:r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C00000"/>
                </a:solidFill>
              </a:rPr>
              <a:t>in</a:t>
            </a:r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C00000"/>
                </a:solidFill>
              </a:rPr>
              <a:t>Response</a:t>
            </a:r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C00000"/>
                </a:solidFill>
              </a:rPr>
              <a:t>to</a:t>
            </a:r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C00000"/>
                </a:solidFill>
              </a:rPr>
              <a:t>Change</a:t>
            </a:r>
            <a:endParaRPr lang="en-US" altLang="en-US" sz="3000"/>
          </a:p>
        </p:txBody>
      </p:sp>
      <p:sp>
        <p:nvSpPr>
          <p:cNvPr id="60429" name="object 11"/>
          <p:cNvSpPr txBox="1">
            <a:spLocks noChangeArrowheads="1"/>
          </p:cNvSpPr>
          <p:nvPr/>
        </p:nvSpPr>
        <p:spPr bwMode="auto">
          <a:xfrm>
            <a:off x="5070475" y="2998788"/>
            <a:ext cx="3689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35013" algn="l"/>
                <a:tab pos="3338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35013" algn="l"/>
                <a:tab pos="3338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35013" algn="l"/>
                <a:tab pos="3338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35013" algn="l"/>
                <a:tab pos="3338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35013" algn="l"/>
                <a:tab pos="3338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5013" algn="l"/>
                <a:tab pos="3338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5013" algn="l"/>
                <a:tab pos="3338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5013" algn="l"/>
                <a:tab pos="3338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5013" algn="l"/>
                <a:tab pos="33385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000" b="1">
                <a:solidFill>
                  <a:srgbClr val="C00000"/>
                </a:solidFill>
              </a:rPr>
              <a:t>in</a:t>
            </a:r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C00000"/>
                </a:solidFill>
              </a:rPr>
              <a:t>Determinants</a:t>
            </a:r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C00000"/>
                </a:solidFill>
              </a:rPr>
              <a:t>of</a:t>
            </a:r>
            <a:endParaRPr lang="en-US" altLang="en-US" sz="3000"/>
          </a:p>
          <a:p>
            <a:pPr algn="r" eaLnBrk="1" hangingPunct="1"/>
            <a:r>
              <a:rPr lang="en-US" altLang="en-US" sz="3000" b="1">
                <a:solidFill>
                  <a:srgbClr val="C00000"/>
                </a:solidFill>
              </a:rPr>
              <a:t>then</a:t>
            </a:r>
            <a:endParaRPr lang="en-US" altLang="en-US" sz="3000"/>
          </a:p>
        </p:txBody>
      </p:sp>
      <p:sp>
        <p:nvSpPr>
          <p:cNvPr id="60430" name="object 12"/>
          <p:cNvSpPr txBox="1">
            <a:spLocks noChangeArrowheads="1"/>
          </p:cNvSpPr>
          <p:nvPr/>
        </p:nvSpPr>
        <p:spPr bwMode="auto">
          <a:xfrm>
            <a:off x="5070475" y="3455988"/>
            <a:ext cx="2670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tabLst>
                <a:tab pos="173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3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3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3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3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3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3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3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3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C00000"/>
                </a:solidFill>
              </a:rPr>
              <a:t>Demand,</a:t>
            </a:r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C00000"/>
                </a:solidFill>
              </a:rPr>
              <a:t>Other</a:t>
            </a:r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C00000"/>
                </a:solidFill>
              </a:rPr>
              <a:t>the</a:t>
            </a:r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C00000"/>
                </a:solidFill>
              </a:rPr>
              <a:t>Price.</a:t>
            </a:r>
            <a:endParaRPr lang="en-US" altLang="en-US" sz="3000"/>
          </a:p>
        </p:txBody>
      </p:sp>
      <p:sp>
        <p:nvSpPr>
          <p:cNvPr id="60431" name="object 13"/>
          <p:cNvSpPr txBox="1">
            <a:spLocks noChangeArrowheads="1"/>
          </p:cNvSpPr>
          <p:nvPr/>
        </p:nvSpPr>
        <p:spPr bwMode="auto">
          <a:xfrm>
            <a:off x="4727575" y="4440238"/>
            <a:ext cx="40322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984807"/>
              </a:buClr>
              <a:buFont typeface="Arial" panose="020B0604020202020204" pitchFamily="34" charset="0"/>
              <a:buChar char="•"/>
            </a:pPr>
            <a:r>
              <a:rPr lang="en-US" altLang="en-US" sz="3000" b="1">
                <a:solidFill>
                  <a:srgbClr val="984807"/>
                </a:solidFill>
              </a:rPr>
              <a:t>It</a:t>
            </a:r>
            <a:r>
              <a:rPr lang="en-US" altLang="en-US" sz="3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b="1">
                <a:solidFill>
                  <a:srgbClr val="984807"/>
                </a:solidFill>
              </a:rPr>
              <a:t>is</a:t>
            </a:r>
            <a:r>
              <a:rPr lang="en-US" altLang="en-US" sz="3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b="1">
                <a:solidFill>
                  <a:srgbClr val="984807"/>
                </a:solidFill>
              </a:rPr>
              <a:t>expressed</a:t>
            </a:r>
            <a:r>
              <a:rPr lang="en-US" altLang="en-US" sz="3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b="1">
                <a:solidFill>
                  <a:srgbClr val="984807"/>
                </a:solidFill>
              </a:rPr>
              <a:t>by</a:t>
            </a:r>
            <a:r>
              <a:rPr lang="en-US" altLang="en-US" sz="3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b="1">
                <a:solidFill>
                  <a:srgbClr val="984807"/>
                </a:solidFill>
              </a:rPr>
              <a:t>a</a:t>
            </a:r>
            <a:r>
              <a:rPr lang="en-US" altLang="en-US" sz="3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984807"/>
                </a:solidFill>
              </a:rPr>
              <a:t>Downward</a:t>
            </a:r>
            <a:r>
              <a:rPr lang="en-US" altLang="en-US" sz="3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984807"/>
                </a:solidFill>
              </a:rPr>
              <a:t>Shift</a:t>
            </a:r>
            <a:r>
              <a:rPr lang="en-US" altLang="en-US" sz="3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984807"/>
                </a:solidFill>
              </a:rPr>
              <a:t>of</a:t>
            </a:r>
            <a:r>
              <a:rPr lang="en-US" altLang="en-US" sz="3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984807"/>
                </a:solidFill>
              </a:rPr>
              <a:t>the</a:t>
            </a:r>
            <a:r>
              <a:rPr lang="en-US" altLang="en-US" sz="3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984807"/>
                </a:solidFill>
              </a:rPr>
              <a:t>Entire</a:t>
            </a:r>
            <a:r>
              <a:rPr lang="en-US" altLang="en-US" sz="3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984807"/>
                </a:solidFill>
              </a:rPr>
              <a:t>Demand</a:t>
            </a:r>
            <a:r>
              <a:rPr lang="en-US" altLang="en-US" sz="3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984807"/>
                </a:solidFill>
              </a:rPr>
              <a:t>Curve.</a:t>
            </a:r>
            <a:endParaRPr lang="en-US" altLang="en-US" sz="30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04850" y="2503488"/>
          <a:ext cx="3735388" cy="927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5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2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3000" b="1" spc="-5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1767839" algn="l"/>
                        </a:tabLst>
                      </a:pPr>
                      <a:r>
                        <a:rPr sz="3000" b="1" spc="-45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000" b="1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3000" b="1" spc="-5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3000" b="1" spc="5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3000" b="1" spc="-5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3000" b="1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3000" b="1" dirty="0">
                          <a:solidFill>
                            <a:srgbClr val="00330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b="1" spc="-20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442595" algn="l"/>
                        </a:tabLst>
                      </a:pPr>
                      <a:r>
                        <a:rPr sz="3000" b="1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3000" b="1" dirty="0">
                          <a:solidFill>
                            <a:srgbClr val="00330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b="1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000" b="1" spc="-5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3000" b="1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se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3000" b="1" spc="-5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tabLst>
                          <a:tab pos="1217295" algn="l"/>
                        </a:tabLst>
                      </a:pPr>
                      <a:r>
                        <a:rPr sz="3000" b="1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3000" b="1" spc="-5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3000" b="1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000" b="1" dirty="0">
                          <a:solidFill>
                            <a:srgbClr val="00330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b="1" spc="-5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3000" b="1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000" b="1" spc="-20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3000" b="1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ce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tabLst>
                          <a:tab pos="908685" algn="l"/>
                        </a:tabLst>
                      </a:pPr>
                      <a:r>
                        <a:rPr sz="3000" b="1" spc="-5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3000" b="1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3000" b="1" dirty="0">
                          <a:solidFill>
                            <a:srgbClr val="00330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b="1" dirty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609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59A4-FB1E-4331-9B18-4B2D402B1A0F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5532" y="533400"/>
            <a:ext cx="4669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What is demand ?</a:t>
            </a:r>
            <a:endParaRPr lang="en-US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Week-2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object 5"/>
          <p:cNvSpPr>
            <a:spLocks/>
          </p:cNvSpPr>
          <p:nvPr/>
        </p:nvSpPr>
        <p:spPr bwMode="auto">
          <a:xfrm>
            <a:off x="2395538" y="1417638"/>
            <a:ext cx="2176462" cy="1189037"/>
          </a:xfrm>
          <a:custGeom>
            <a:avLst/>
            <a:gdLst>
              <a:gd name="T0" fmla="*/ 2175677 w 2176145"/>
              <a:gd name="T1" fmla="*/ 0 h 1189355"/>
              <a:gd name="T2" fmla="*/ 0 w 2176145"/>
              <a:gd name="T3" fmla="*/ 1189024 h 118935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76145" h="1189355">
                <a:moveTo>
                  <a:pt x="2175677" y="0"/>
                </a:moveTo>
                <a:lnTo>
                  <a:pt x="0" y="1189024"/>
                </a:lnTo>
              </a:path>
            </a:pathLst>
          </a:custGeom>
          <a:noFill/>
          <a:ln w="1270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object 6"/>
          <p:cNvSpPr>
            <a:spLocks/>
          </p:cNvSpPr>
          <p:nvPr/>
        </p:nvSpPr>
        <p:spPr bwMode="auto">
          <a:xfrm>
            <a:off x="2395538" y="2228850"/>
            <a:ext cx="441325" cy="390525"/>
          </a:xfrm>
          <a:custGeom>
            <a:avLst/>
            <a:gdLst>
              <a:gd name="T0" fmla="*/ 440923 w 441325"/>
              <a:gd name="T1" fmla="*/ 390052 h 390525"/>
              <a:gd name="T2" fmla="*/ 0 w 441325"/>
              <a:gd name="T3" fmla="*/ 377738 h 390525"/>
              <a:gd name="T4" fmla="*/ 227767 w 441325"/>
              <a:gd name="T5" fmla="*/ 0 h 390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1325" h="390525">
                <a:moveTo>
                  <a:pt x="440923" y="390052"/>
                </a:moveTo>
                <a:lnTo>
                  <a:pt x="0" y="377738"/>
                </a:lnTo>
                <a:lnTo>
                  <a:pt x="227767" y="0"/>
                </a:lnTo>
              </a:path>
            </a:pathLst>
          </a:custGeom>
          <a:noFill/>
          <a:ln w="1270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7"/>
          <p:cNvSpPr>
            <a:spLocks/>
          </p:cNvSpPr>
          <p:nvPr/>
        </p:nvSpPr>
        <p:spPr bwMode="auto">
          <a:xfrm>
            <a:off x="4572000" y="1417638"/>
            <a:ext cx="2178050" cy="1263650"/>
          </a:xfrm>
          <a:custGeom>
            <a:avLst/>
            <a:gdLst>
              <a:gd name="T0" fmla="*/ 0 w 2177415"/>
              <a:gd name="T1" fmla="*/ 0 h 1263014"/>
              <a:gd name="T2" fmla="*/ 2177247 w 2177415"/>
              <a:gd name="T3" fmla="*/ 1262481 h 12630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77415" h="1263014">
                <a:moveTo>
                  <a:pt x="0" y="0"/>
                </a:moveTo>
                <a:lnTo>
                  <a:pt x="2177247" y="1262481"/>
                </a:lnTo>
              </a:path>
            </a:pathLst>
          </a:custGeom>
          <a:noFill/>
          <a:ln w="1270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8"/>
          <p:cNvSpPr>
            <a:spLocks/>
          </p:cNvSpPr>
          <p:nvPr/>
        </p:nvSpPr>
        <p:spPr bwMode="auto">
          <a:xfrm>
            <a:off x="6308725" y="2297113"/>
            <a:ext cx="441325" cy="384175"/>
          </a:xfrm>
          <a:custGeom>
            <a:avLst/>
            <a:gdLst>
              <a:gd name="T0" fmla="*/ 0 w 441325"/>
              <a:gd name="T1" fmla="*/ 384535 h 384810"/>
              <a:gd name="T2" fmla="*/ 441106 w 441325"/>
              <a:gd name="T3" fmla="*/ 383377 h 384810"/>
              <a:gd name="T4" fmla="*/ 222961 w 441325"/>
              <a:gd name="T5" fmla="*/ 0 h 384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1325" h="384810">
                <a:moveTo>
                  <a:pt x="0" y="384535"/>
                </a:moveTo>
                <a:lnTo>
                  <a:pt x="441106" y="383377"/>
                </a:lnTo>
                <a:lnTo>
                  <a:pt x="222961" y="0"/>
                </a:lnTo>
              </a:path>
            </a:pathLst>
          </a:custGeom>
          <a:noFill/>
          <a:ln w="1270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object 9"/>
          <p:cNvSpPr>
            <a:spLocks/>
          </p:cNvSpPr>
          <p:nvPr/>
        </p:nvSpPr>
        <p:spPr bwMode="auto">
          <a:xfrm>
            <a:off x="152400" y="2667000"/>
            <a:ext cx="4343400" cy="3124200"/>
          </a:xfrm>
          <a:custGeom>
            <a:avLst/>
            <a:gdLst>
              <a:gd name="T0" fmla="*/ 520708 w 4343400"/>
              <a:gd name="T1" fmla="*/ 0 h 3124200"/>
              <a:gd name="T2" fmla="*/ 436248 w 4343400"/>
              <a:gd name="T3" fmla="*/ 6815 h 3124200"/>
              <a:gd name="T4" fmla="*/ 356126 w 4343400"/>
              <a:gd name="T5" fmla="*/ 26547 h 3124200"/>
              <a:gd name="T6" fmla="*/ 281415 w 4343400"/>
              <a:gd name="T7" fmla="*/ 58123 h 3124200"/>
              <a:gd name="T8" fmla="*/ 213187 w 4343400"/>
              <a:gd name="T9" fmla="*/ 100470 h 3124200"/>
              <a:gd name="T10" fmla="*/ 152514 w 4343400"/>
              <a:gd name="T11" fmla="*/ 152518 h 3124200"/>
              <a:gd name="T12" fmla="*/ 100468 w 4343400"/>
              <a:gd name="T13" fmla="*/ 213192 h 3124200"/>
              <a:gd name="T14" fmla="*/ 58121 w 4343400"/>
              <a:gd name="T15" fmla="*/ 281422 h 3124200"/>
              <a:gd name="T16" fmla="*/ 26546 w 4343400"/>
              <a:gd name="T17" fmla="*/ 356135 h 3124200"/>
              <a:gd name="T18" fmla="*/ 6815 w 4343400"/>
              <a:gd name="T19" fmla="*/ 436258 h 3124200"/>
              <a:gd name="T20" fmla="*/ 0 w 4343400"/>
              <a:gd name="T21" fmla="*/ 520720 h 3124200"/>
              <a:gd name="T22" fmla="*/ 1726 w 4343400"/>
              <a:gd name="T23" fmla="*/ 2646188 h 3124200"/>
              <a:gd name="T24" fmla="*/ 15133 w 4343400"/>
              <a:gd name="T25" fmla="*/ 2728618 h 3124200"/>
              <a:gd name="T26" fmla="*/ 40920 w 4343400"/>
              <a:gd name="T27" fmla="*/ 2806172 h 3124200"/>
              <a:gd name="T28" fmla="*/ 78015 w 4343400"/>
              <a:gd name="T29" fmla="*/ 2877777 h 3124200"/>
              <a:gd name="T30" fmla="*/ 125345 w 4343400"/>
              <a:gd name="T31" fmla="*/ 2942363 h 3124200"/>
              <a:gd name="T32" fmla="*/ 181839 w 4343400"/>
              <a:gd name="T33" fmla="*/ 2998856 h 3124200"/>
              <a:gd name="T34" fmla="*/ 246424 w 4343400"/>
              <a:gd name="T35" fmla="*/ 3046186 h 3124200"/>
              <a:gd name="T36" fmla="*/ 318027 w 4343400"/>
              <a:gd name="T37" fmla="*/ 3083280 h 3124200"/>
              <a:gd name="T38" fmla="*/ 395578 w 4343400"/>
              <a:gd name="T39" fmla="*/ 3109067 h 3124200"/>
              <a:gd name="T40" fmla="*/ 478002 w 4343400"/>
              <a:gd name="T41" fmla="*/ 3122473 h 3124200"/>
              <a:gd name="T42" fmla="*/ 3822679 w 4343400"/>
              <a:gd name="T43" fmla="*/ 3124199 h 3124200"/>
              <a:gd name="T44" fmla="*/ 3907141 w 4343400"/>
              <a:gd name="T45" fmla="*/ 3117384 h 3124200"/>
              <a:gd name="T46" fmla="*/ 3987264 w 4343400"/>
              <a:gd name="T47" fmla="*/ 3097654 h 3124200"/>
              <a:gd name="T48" fmla="*/ 4061977 w 4343400"/>
              <a:gd name="T49" fmla="*/ 3066080 h 3124200"/>
              <a:gd name="T50" fmla="*/ 4130207 w 4343400"/>
              <a:gd name="T51" fmla="*/ 3023734 h 3124200"/>
              <a:gd name="T52" fmla="*/ 4190881 w 4343400"/>
              <a:gd name="T53" fmla="*/ 2971688 h 3124200"/>
              <a:gd name="T54" fmla="*/ 4242929 w 4343400"/>
              <a:gd name="T55" fmla="*/ 2911015 h 3124200"/>
              <a:gd name="T56" fmla="*/ 4285276 w 4343400"/>
              <a:gd name="T57" fmla="*/ 2842785 h 3124200"/>
              <a:gd name="T58" fmla="*/ 4316852 w 4343400"/>
              <a:gd name="T59" fmla="*/ 2768071 h 3124200"/>
              <a:gd name="T60" fmla="*/ 4336584 w 4343400"/>
              <a:gd name="T61" fmla="*/ 2687945 h 3124200"/>
              <a:gd name="T62" fmla="*/ 4343399 w 4343400"/>
              <a:gd name="T63" fmla="*/ 2603479 h 3124200"/>
              <a:gd name="T64" fmla="*/ 4341673 w 4343400"/>
              <a:gd name="T65" fmla="*/ 478014 h 3124200"/>
              <a:gd name="T66" fmla="*/ 4328265 w 4343400"/>
              <a:gd name="T67" fmla="*/ 395587 h 3124200"/>
              <a:gd name="T68" fmla="*/ 4302478 w 4343400"/>
              <a:gd name="T69" fmla="*/ 318035 h 3124200"/>
              <a:gd name="T70" fmla="*/ 4265382 w 4343400"/>
              <a:gd name="T71" fmla="*/ 246430 h 3124200"/>
              <a:gd name="T72" fmla="*/ 4218050 w 4343400"/>
              <a:gd name="T73" fmla="*/ 181844 h 3124200"/>
              <a:gd name="T74" fmla="*/ 4161555 w 4343400"/>
              <a:gd name="T75" fmla="*/ 125349 h 3124200"/>
              <a:gd name="T76" fmla="*/ 4096969 w 4343400"/>
              <a:gd name="T77" fmla="*/ 78017 h 3124200"/>
              <a:gd name="T78" fmla="*/ 4025364 w 4343400"/>
              <a:gd name="T79" fmla="*/ 40921 h 3124200"/>
              <a:gd name="T80" fmla="*/ 3947812 w 4343400"/>
              <a:gd name="T81" fmla="*/ 15133 h 3124200"/>
              <a:gd name="T82" fmla="*/ 3865385 w 4343400"/>
              <a:gd name="T83" fmla="*/ 1726 h 3124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43400" h="3124200">
                <a:moveTo>
                  <a:pt x="3822679" y="0"/>
                </a:moveTo>
                <a:lnTo>
                  <a:pt x="520708" y="0"/>
                </a:lnTo>
                <a:lnTo>
                  <a:pt x="478002" y="1726"/>
                </a:lnTo>
                <a:lnTo>
                  <a:pt x="436248" y="6815"/>
                </a:lnTo>
                <a:lnTo>
                  <a:pt x="395578" y="15133"/>
                </a:lnTo>
                <a:lnTo>
                  <a:pt x="356126" y="26547"/>
                </a:lnTo>
                <a:lnTo>
                  <a:pt x="318027" y="40921"/>
                </a:lnTo>
                <a:lnTo>
                  <a:pt x="281415" y="58123"/>
                </a:lnTo>
                <a:lnTo>
                  <a:pt x="246424" y="78017"/>
                </a:lnTo>
                <a:lnTo>
                  <a:pt x="213187" y="100470"/>
                </a:lnTo>
                <a:lnTo>
                  <a:pt x="181839" y="125349"/>
                </a:lnTo>
                <a:lnTo>
                  <a:pt x="152514" y="152518"/>
                </a:lnTo>
                <a:lnTo>
                  <a:pt x="125345" y="181844"/>
                </a:lnTo>
                <a:lnTo>
                  <a:pt x="100468" y="213192"/>
                </a:lnTo>
                <a:lnTo>
                  <a:pt x="78015" y="246430"/>
                </a:lnTo>
                <a:lnTo>
                  <a:pt x="58121" y="281422"/>
                </a:lnTo>
                <a:lnTo>
                  <a:pt x="40920" y="318035"/>
                </a:lnTo>
                <a:lnTo>
                  <a:pt x="26546" y="356135"/>
                </a:lnTo>
                <a:lnTo>
                  <a:pt x="15133" y="395587"/>
                </a:lnTo>
                <a:lnTo>
                  <a:pt x="6815" y="436258"/>
                </a:lnTo>
                <a:lnTo>
                  <a:pt x="1726" y="478014"/>
                </a:lnTo>
                <a:lnTo>
                  <a:pt x="0" y="520720"/>
                </a:lnTo>
                <a:lnTo>
                  <a:pt x="0" y="2603479"/>
                </a:lnTo>
                <a:lnTo>
                  <a:pt x="1726" y="2646188"/>
                </a:lnTo>
                <a:lnTo>
                  <a:pt x="6815" y="2687945"/>
                </a:lnTo>
                <a:lnTo>
                  <a:pt x="15133" y="2728618"/>
                </a:lnTo>
                <a:lnTo>
                  <a:pt x="26546" y="2768071"/>
                </a:lnTo>
                <a:lnTo>
                  <a:pt x="40920" y="2806172"/>
                </a:lnTo>
                <a:lnTo>
                  <a:pt x="58121" y="2842785"/>
                </a:lnTo>
                <a:lnTo>
                  <a:pt x="78015" y="2877777"/>
                </a:lnTo>
                <a:lnTo>
                  <a:pt x="100468" y="2911015"/>
                </a:lnTo>
                <a:lnTo>
                  <a:pt x="125345" y="2942363"/>
                </a:lnTo>
                <a:lnTo>
                  <a:pt x="152514" y="2971688"/>
                </a:lnTo>
                <a:lnTo>
                  <a:pt x="181839" y="2998856"/>
                </a:lnTo>
                <a:lnTo>
                  <a:pt x="213187" y="3023734"/>
                </a:lnTo>
                <a:lnTo>
                  <a:pt x="246424" y="3046186"/>
                </a:lnTo>
                <a:lnTo>
                  <a:pt x="281415" y="3066080"/>
                </a:lnTo>
                <a:lnTo>
                  <a:pt x="318027" y="3083280"/>
                </a:lnTo>
                <a:lnTo>
                  <a:pt x="356126" y="3097654"/>
                </a:lnTo>
                <a:lnTo>
                  <a:pt x="395578" y="3109067"/>
                </a:lnTo>
                <a:lnTo>
                  <a:pt x="436248" y="3117384"/>
                </a:lnTo>
                <a:lnTo>
                  <a:pt x="478002" y="3122473"/>
                </a:lnTo>
                <a:lnTo>
                  <a:pt x="520708" y="3124199"/>
                </a:lnTo>
                <a:lnTo>
                  <a:pt x="3822679" y="3124199"/>
                </a:lnTo>
                <a:lnTo>
                  <a:pt x="3865385" y="3122473"/>
                </a:lnTo>
                <a:lnTo>
                  <a:pt x="3907141" y="3117384"/>
                </a:lnTo>
                <a:lnTo>
                  <a:pt x="3947812" y="3109067"/>
                </a:lnTo>
                <a:lnTo>
                  <a:pt x="3987264" y="3097654"/>
                </a:lnTo>
                <a:lnTo>
                  <a:pt x="4025364" y="3083280"/>
                </a:lnTo>
                <a:lnTo>
                  <a:pt x="4061977" y="3066080"/>
                </a:lnTo>
                <a:lnTo>
                  <a:pt x="4096969" y="3046186"/>
                </a:lnTo>
                <a:lnTo>
                  <a:pt x="4130207" y="3023734"/>
                </a:lnTo>
                <a:lnTo>
                  <a:pt x="4161555" y="2998856"/>
                </a:lnTo>
                <a:lnTo>
                  <a:pt x="4190881" y="2971688"/>
                </a:lnTo>
                <a:lnTo>
                  <a:pt x="4218050" y="2942363"/>
                </a:lnTo>
                <a:lnTo>
                  <a:pt x="4242929" y="2911015"/>
                </a:lnTo>
                <a:lnTo>
                  <a:pt x="4265382" y="2877777"/>
                </a:lnTo>
                <a:lnTo>
                  <a:pt x="4285276" y="2842785"/>
                </a:lnTo>
                <a:lnTo>
                  <a:pt x="4302478" y="2806172"/>
                </a:lnTo>
                <a:lnTo>
                  <a:pt x="4316852" y="2768071"/>
                </a:lnTo>
                <a:lnTo>
                  <a:pt x="4328265" y="2728618"/>
                </a:lnTo>
                <a:lnTo>
                  <a:pt x="4336584" y="2687945"/>
                </a:lnTo>
                <a:lnTo>
                  <a:pt x="4341673" y="2646188"/>
                </a:lnTo>
                <a:lnTo>
                  <a:pt x="4343399" y="2603479"/>
                </a:lnTo>
                <a:lnTo>
                  <a:pt x="4343399" y="520720"/>
                </a:lnTo>
                <a:lnTo>
                  <a:pt x="4341673" y="478014"/>
                </a:lnTo>
                <a:lnTo>
                  <a:pt x="4336584" y="436258"/>
                </a:lnTo>
                <a:lnTo>
                  <a:pt x="4328265" y="395587"/>
                </a:lnTo>
                <a:lnTo>
                  <a:pt x="4316852" y="356135"/>
                </a:lnTo>
                <a:lnTo>
                  <a:pt x="4302478" y="318035"/>
                </a:lnTo>
                <a:lnTo>
                  <a:pt x="4285276" y="281422"/>
                </a:lnTo>
                <a:lnTo>
                  <a:pt x="4265382" y="246430"/>
                </a:lnTo>
                <a:lnTo>
                  <a:pt x="4242929" y="213192"/>
                </a:lnTo>
                <a:lnTo>
                  <a:pt x="4218050" y="181844"/>
                </a:lnTo>
                <a:lnTo>
                  <a:pt x="4190881" y="152518"/>
                </a:lnTo>
                <a:lnTo>
                  <a:pt x="4161555" y="125349"/>
                </a:lnTo>
                <a:lnTo>
                  <a:pt x="4130207" y="100470"/>
                </a:lnTo>
                <a:lnTo>
                  <a:pt x="4096969" y="78017"/>
                </a:lnTo>
                <a:lnTo>
                  <a:pt x="4061977" y="58123"/>
                </a:lnTo>
                <a:lnTo>
                  <a:pt x="4025364" y="40921"/>
                </a:lnTo>
                <a:lnTo>
                  <a:pt x="3987264" y="26547"/>
                </a:lnTo>
                <a:lnTo>
                  <a:pt x="3947812" y="15133"/>
                </a:lnTo>
                <a:lnTo>
                  <a:pt x="3907141" y="6815"/>
                </a:lnTo>
                <a:lnTo>
                  <a:pt x="3865385" y="1726"/>
                </a:lnTo>
                <a:lnTo>
                  <a:pt x="3822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10"/>
          <p:cNvSpPr>
            <a:spLocks/>
          </p:cNvSpPr>
          <p:nvPr/>
        </p:nvSpPr>
        <p:spPr bwMode="auto">
          <a:xfrm>
            <a:off x="152400" y="2667000"/>
            <a:ext cx="4343400" cy="3124200"/>
          </a:xfrm>
          <a:custGeom>
            <a:avLst/>
            <a:gdLst>
              <a:gd name="T0" fmla="*/ 1726 w 4343400"/>
              <a:gd name="T1" fmla="*/ 478014 h 3124200"/>
              <a:gd name="T2" fmla="*/ 15133 w 4343400"/>
              <a:gd name="T3" fmla="*/ 395587 h 3124200"/>
              <a:gd name="T4" fmla="*/ 40920 w 4343400"/>
              <a:gd name="T5" fmla="*/ 318035 h 3124200"/>
              <a:gd name="T6" fmla="*/ 78015 w 4343400"/>
              <a:gd name="T7" fmla="*/ 246430 h 3124200"/>
              <a:gd name="T8" fmla="*/ 125345 w 4343400"/>
              <a:gd name="T9" fmla="*/ 181844 h 3124200"/>
              <a:gd name="T10" fmla="*/ 181839 w 4343400"/>
              <a:gd name="T11" fmla="*/ 125349 h 3124200"/>
              <a:gd name="T12" fmla="*/ 246424 w 4343400"/>
              <a:gd name="T13" fmla="*/ 78017 h 3124200"/>
              <a:gd name="T14" fmla="*/ 318027 w 4343400"/>
              <a:gd name="T15" fmla="*/ 40921 h 3124200"/>
              <a:gd name="T16" fmla="*/ 395578 w 4343400"/>
              <a:gd name="T17" fmla="*/ 15133 h 3124200"/>
              <a:gd name="T18" fmla="*/ 478002 w 4343400"/>
              <a:gd name="T19" fmla="*/ 1726 h 3124200"/>
              <a:gd name="T20" fmla="*/ 3822679 w 4343400"/>
              <a:gd name="T21" fmla="*/ 0 h 3124200"/>
              <a:gd name="T22" fmla="*/ 3907141 w 4343400"/>
              <a:gd name="T23" fmla="*/ 6815 h 3124200"/>
              <a:gd name="T24" fmla="*/ 3987264 w 4343400"/>
              <a:gd name="T25" fmla="*/ 26547 h 3124200"/>
              <a:gd name="T26" fmla="*/ 4061977 w 4343400"/>
              <a:gd name="T27" fmla="*/ 58123 h 3124200"/>
              <a:gd name="T28" fmla="*/ 4130207 w 4343400"/>
              <a:gd name="T29" fmla="*/ 100470 h 3124200"/>
              <a:gd name="T30" fmla="*/ 4190881 w 4343400"/>
              <a:gd name="T31" fmla="*/ 152518 h 3124200"/>
              <a:gd name="T32" fmla="*/ 4242929 w 4343400"/>
              <a:gd name="T33" fmla="*/ 213192 h 3124200"/>
              <a:gd name="T34" fmla="*/ 4285276 w 4343400"/>
              <a:gd name="T35" fmla="*/ 281422 h 3124200"/>
              <a:gd name="T36" fmla="*/ 4316852 w 4343400"/>
              <a:gd name="T37" fmla="*/ 356135 h 3124200"/>
              <a:gd name="T38" fmla="*/ 4336584 w 4343400"/>
              <a:gd name="T39" fmla="*/ 436258 h 3124200"/>
              <a:gd name="T40" fmla="*/ 4343399 w 4343400"/>
              <a:gd name="T41" fmla="*/ 520720 h 3124200"/>
              <a:gd name="T42" fmla="*/ 4341673 w 4343400"/>
              <a:gd name="T43" fmla="*/ 2646188 h 3124200"/>
              <a:gd name="T44" fmla="*/ 4328265 w 4343400"/>
              <a:gd name="T45" fmla="*/ 2728618 h 3124200"/>
              <a:gd name="T46" fmla="*/ 4302478 w 4343400"/>
              <a:gd name="T47" fmla="*/ 2806172 h 3124200"/>
              <a:gd name="T48" fmla="*/ 4265382 w 4343400"/>
              <a:gd name="T49" fmla="*/ 2877777 h 3124200"/>
              <a:gd name="T50" fmla="*/ 4218050 w 4343400"/>
              <a:gd name="T51" fmla="*/ 2942363 h 3124200"/>
              <a:gd name="T52" fmla="*/ 4161555 w 4343400"/>
              <a:gd name="T53" fmla="*/ 2998856 h 3124200"/>
              <a:gd name="T54" fmla="*/ 4096969 w 4343400"/>
              <a:gd name="T55" fmla="*/ 3046186 h 3124200"/>
              <a:gd name="T56" fmla="*/ 4025364 w 4343400"/>
              <a:gd name="T57" fmla="*/ 3083280 h 3124200"/>
              <a:gd name="T58" fmla="*/ 3947812 w 4343400"/>
              <a:gd name="T59" fmla="*/ 3109067 h 3124200"/>
              <a:gd name="T60" fmla="*/ 3865385 w 4343400"/>
              <a:gd name="T61" fmla="*/ 3122473 h 3124200"/>
              <a:gd name="T62" fmla="*/ 520708 w 4343400"/>
              <a:gd name="T63" fmla="*/ 3124199 h 3124200"/>
              <a:gd name="T64" fmla="*/ 436248 w 4343400"/>
              <a:gd name="T65" fmla="*/ 3117384 h 3124200"/>
              <a:gd name="T66" fmla="*/ 356126 w 4343400"/>
              <a:gd name="T67" fmla="*/ 3097654 h 3124200"/>
              <a:gd name="T68" fmla="*/ 281415 w 4343400"/>
              <a:gd name="T69" fmla="*/ 3066080 h 3124200"/>
              <a:gd name="T70" fmla="*/ 213187 w 4343400"/>
              <a:gd name="T71" fmla="*/ 3023734 h 3124200"/>
              <a:gd name="T72" fmla="*/ 152514 w 4343400"/>
              <a:gd name="T73" fmla="*/ 2971688 h 3124200"/>
              <a:gd name="T74" fmla="*/ 100468 w 4343400"/>
              <a:gd name="T75" fmla="*/ 2911015 h 3124200"/>
              <a:gd name="T76" fmla="*/ 58121 w 4343400"/>
              <a:gd name="T77" fmla="*/ 2842785 h 3124200"/>
              <a:gd name="T78" fmla="*/ 26546 w 4343400"/>
              <a:gd name="T79" fmla="*/ 2768071 h 3124200"/>
              <a:gd name="T80" fmla="*/ 6815 w 4343400"/>
              <a:gd name="T81" fmla="*/ 2687945 h 3124200"/>
              <a:gd name="T82" fmla="*/ 0 w 4343400"/>
              <a:gd name="T83" fmla="*/ 2603479 h 3124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43400" h="3124200">
                <a:moveTo>
                  <a:pt x="0" y="520720"/>
                </a:moveTo>
                <a:lnTo>
                  <a:pt x="1726" y="478014"/>
                </a:lnTo>
                <a:lnTo>
                  <a:pt x="6815" y="436258"/>
                </a:lnTo>
                <a:lnTo>
                  <a:pt x="15133" y="395587"/>
                </a:lnTo>
                <a:lnTo>
                  <a:pt x="26546" y="356135"/>
                </a:lnTo>
                <a:lnTo>
                  <a:pt x="40920" y="318035"/>
                </a:lnTo>
                <a:lnTo>
                  <a:pt x="58121" y="281422"/>
                </a:lnTo>
                <a:lnTo>
                  <a:pt x="78015" y="246430"/>
                </a:lnTo>
                <a:lnTo>
                  <a:pt x="100468" y="213192"/>
                </a:lnTo>
                <a:lnTo>
                  <a:pt x="125345" y="181844"/>
                </a:lnTo>
                <a:lnTo>
                  <a:pt x="152514" y="152518"/>
                </a:lnTo>
                <a:lnTo>
                  <a:pt x="181839" y="125349"/>
                </a:lnTo>
                <a:lnTo>
                  <a:pt x="213187" y="100470"/>
                </a:lnTo>
                <a:lnTo>
                  <a:pt x="246424" y="78017"/>
                </a:lnTo>
                <a:lnTo>
                  <a:pt x="281415" y="58123"/>
                </a:lnTo>
                <a:lnTo>
                  <a:pt x="318027" y="40921"/>
                </a:lnTo>
                <a:lnTo>
                  <a:pt x="356126" y="26547"/>
                </a:lnTo>
                <a:lnTo>
                  <a:pt x="395578" y="15133"/>
                </a:lnTo>
                <a:lnTo>
                  <a:pt x="436248" y="6815"/>
                </a:lnTo>
                <a:lnTo>
                  <a:pt x="478002" y="1726"/>
                </a:lnTo>
                <a:lnTo>
                  <a:pt x="520708" y="0"/>
                </a:lnTo>
                <a:lnTo>
                  <a:pt x="3822679" y="0"/>
                </a:lnTo>
                <a:lnTo>
                  <a:pt x="3865385" y="1726"/>
                </a:lnTo>
                <a:lnTo>
                  <a:pt x="3907141" y="6815"/>
                </a:lnTo>
                <a:lnTo>
                  <a:pt x="3947812" y="15133"/>
                </a:lnTo>
                <a:lnTo>
                  <a:pt x="3987264" y="26547"/>
                </a:lnTo>
                <a:lnTo>
                  <a:pt x="4025364" y="40921"/>
                </a:lnTo>
                <a:lnTo>
                  <a:pt x="4061977" y="58123"/>
                </a:lnTo>
                <a:lnTo>
                  <a:pt x="4096969" y="78017"/>
                </a:lnTo>
                <a:lnTo>
                  <a:pt x="4130207" y="100470"/>
                </a:lnTo>
                <a:lnTo>
                  <a:pt x="4161555" y="125349"/>
                </a:lnTo>
                <a:lnTo>
                  <a:pt x="4190881" y="152518"/>
                </a:lnTo>
                <a:lnTo>
                  <a:pt x="4218050" y="181844"/>
                </a:lnTo>
                <a:lnTo>
                  <a:pt x="4242929" y="213192"/>
                </a:lnTo>
                <a:lnTo>
                  <a:pt x="4265382" y="246430"/>
                </a:lnTo>
                <a:lnTo>
                  <a:pt x="4285276" y="281422"/>
                </a:lnTo>
                <a:lnTo>
                  <a:pt x="4302478" y="318035"/>
                </a:lnTo>
                <a:lnTo>
                  <a:pt x="4316852" y="356135"/>
                </a:lnTo>
                <a:lnTo>
                  <a:pt x="4328265" y="395587"/>
                </a:lnTo>
                <a:lnTo>
                  <a:pt x="4336584" y="436258"/>
                </a:lnTo>
                <a:lnTo>
                  <a:pt x="4341673" y="478014"/>
                </a:lnTo>
                <a:lnTo>
                  <a:pt x="4343399" y="520720"/>
                </a:lnTo>
                <a:lnTo>
                  <a:pt x="4343399" y="2603479"/>
                </a:lnTo>
                <a:lnTo>
                  <a:pt x="4341673" y="2646188"/>
                </a:lnTo>
                <a:lnTo>
                  <a:pt x="4336584" y="2687945"/>
                </a:lnTo>
                <a:lnTo>
                  <a:pt x="4328265" y="2728618"/>
                </a:lnTo>
                <a:lnTo>
                  <a:pt x="4316852" y="2768071"/>
                </a:lnTo>
                <a:lnTo>
                  <a:pt x="4302478" y="2806172"/>
                </a:lnTo>
                <a:lnTo>
                  <a:pt x="4285276" y="2842785"/>
                </a:lnTo>
                <a:lnTo>
                  <a:pt x="4265382" y="2877777"/>
                </a:lnTo>
                <a:lnTo>
                  <a:pt x="4242929" y="2911015"/>
                </a:lnTo>
                <a:lnTo>
                  <a:pt x="4218050" y="2942363"/>
                </a:lnTo>
                <a:lnTo>
                  <a:pt x="4190881" y="2971688"/>
                </a:lnTo>
                <a:lnTo>
                  <a:pt x="4161555" y="2998856"/>
                </a:lnTo>
                <a:lnTo>
                  <a:pt x="4130207" y="3023734"/>
                </a:lnTo>
                <a:lnTo>
                  <a:pt x="4096969" y="3046186"/>
                </a:lnTo>
                <a:lnTo>
                  <a:pt x="4061977" y="3066080"/>
                </a:lnTo>
                <a:lnTo>
                  <a:pt x="4025364" y="3083280"/>
                </a:lnTo>
                <a:lnTo>
                  <a:pt x="3987264" y="3097654"/>
                </a:lnTo>
                <a:lnTo>
                  <a:pt x="3947812" y="3109067"/>
                </a:lnTo>
                <a:lnTo>
                  <a:pt x="3907141" y="3117384"/>
                </a:lnTo>
                <a:lnTo>
                  <a:pt x="3865385" y="3122473"/>
                </a:lnTo>
                <a:lnTo>
                  <a:pt x="3822679" y="3124199"/>
                </a:lnTo>
                <a:lnTo>
                  <a:pt x="520708" y="3124199"/>
                </a:lnTo>
                <a:lnTo>
                  <a:pt x="478002" y="3122473"/>
                </a:lnTo>
                <a:lnTo>
                  <a:pt x="436248" y="3117384"/>
                </a:lnTo>
                <a:lnTo>
                  <a:pt x="395578" y="3109067"/>
                </a:lnTo>
                <a:lnTo>
                  <a:pt x="356126" y="3097654"/>
                </a:lnTo>
                <a:lnTo>
                  <a:pt x="318027" y="3083280"/>
                </a:lnTo>
                <a:lnTo>
                  <a:pt x="281415" y="3066080"/>
                </a:lnTo>
                <a:lnTo>
                  <a:pt x="246424" y="3046186"/>
                </a:lnTo>
                <a:lnTo>
                  <a:pt x="213187" y="3023734"/>
                </a:lnTo>
                <a:lnTo>
                  <a:pt x="181839" y="2998856"/>
                </a:lnTo>
                <a:lnTo>
                  <a:pt x="152514" y="2971688"/>
                </a:lnTo>
                <a:lnTo>
                  <a:pt x="125345" y="2942363"/>
                </a:lnTo>
                <a:lnTo>
                  <a:pt x="100468" y="2911015"/>
                </a:lnTo>
                <a:lnTo>
                  <a:pt x="78015" y="2877777"/>
                </a:lnTo>
                <a:lnTo>
                  <a:pt x="58121" y="2842785"/>
                </a:lnTo>
                <a:lnTo>
                  <a:pt x="40920" y="2806172"/>
                </a:lnTo>
                <a:lnTo>
                  <a:pt x="26546" y="2768071"/>
                </a:lnTo>
                <a:lnTo>
                  <a:pt x="15133" y="2728618"/>
                </a:lnTo>
                <a:lnTo>
                  <a:pt x="6815" y="2687945"/>
                </a:lnTo>
                <a:lnTo>
                  <a:pt x="1726" y="2646188"/>
                </a:lnTo>
                <a:lnTo>
                  <a:pt x="0" y="2603479"/>
                </a:lnTo>
                <a:lnTo>
                  <a:pt x="0" y="520720"/>
                </a:lnTo>
                <a:close/>
              </a:path>
            </a:pathLst>
          </a:custGeom>
          <a:noFill/>
          <a:ln w="25399">
            <a:solidFill>
              <a:srgbClr val="F796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object 11"/>
          <p:cNvSpPr txBox="1"/>
          <p:nvPr/>
        </p:nvSpPr>
        <p:spPr>
          <a:xfrm>
            <a:off x="611188" y="2787650"/>
            <a:ext cx="3424237" cy="297021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98480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Willing</a:t>
            </a:r>
            <a:r>
              <a:rPr lang="en-US" altLang="en-US" sz="4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98480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altLang="en-US" sz="4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98480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Purchase</a:t>
            </a:r>
            <a:r>
              <a:rPr lang="en-US" altLang="en-US" sz="4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98480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altLang="en-US" sz="4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98480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en-US" altLang="en-US" sz="4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98480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Prices</a:t>
            </a:r>
            <a:r>
              <a:rPr lang="en-US" altLang="en-US" sz="4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98480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en-US" altLang="en-US" sz="4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98480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lang="en-US" altLang="en-US" sz="4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98480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altLang="en-US" sz="4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98480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en-US" altLang="en-US" sz="400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2"/>
          <p:cNvSpPr>
            <a:spLocks/>
          </p:cNvSpPr>
          <p:nvPr/>
        </p:nvSpPr>
        <p:spPr bwMode="auto">
          <a:xfrm>
            <a:off x="4724400" y="2743200"/>
            <a:ext cx="4267200" cy="2971800"/>
          </a:xfrm>
          <a:custGeom>
            <a:avLst/>
            <a:gdLst>
              <a:gd name="T0" fmla="*/ 1641 w 4267200"/>
              <a:gd name="T1" fmla="*/ 454676 h 2971800"/>
              <a:gd name="T2" fmla="*/ 14394 w 4267200"/>
              <a:gd name="T3" fmla="*/ 376269 h 2971800"/>
              <a:gd name="T4" fmla="*/ 38921 w 4267200"/>
              <a:gd name="T5" fmla="*/ 302502 h 2971800"/>
              <a:gd name="T6" fmla="*/ 74204 w 4267200"/>
              <a:gd name="T7" fmla="*/ 234392 h 2971800"/>
              <a:gd name="T8" fmla="*/ 145065 w 4267200"/>
              <a:gd name="T9" fmla="*/ 145065 h 2971800"/>
              <a:gd name="T10" fmla="*/ 234392 w 4267200"/>
              <a:gd name="T11" fmla="*/ 74204 h 2971800"/>
              <a:gd name="T12" fmla="*/ 302502 w 4267200"/>
              <a:gd name="T13" fmla="*/ 38921 h 2971800"/>
              <a:gd name="T14" fmla="*/ 376269 w 4267200"/>
              <a:gd name="T15" fmla="*/ 14394 h 2971800"/>
              <a:gd name="T16" fmla="*/ 454676 w 4267200"/>
              <a:gd name="T17" fmla="*/ 1641 h 2971800"/>
              <a:gd name="T18" fmla="*/ 3771899 w 4267200"/>
              <a:gd name="T19" fmla="*/ 0 h 2971800"/>
              <a:gd name="T20" fmla="*/ 3852242 w 4267200"/>
              <a:gd name="T21" fmla="*/ 6482 h 2971800"/>
              <a:gd name="T22" fmla="*/ 3928457 w 4267200"/>
              <a:gd name="T23" fmla="*/ 25249 h 2971800"/>
              <a:gd name="T24" fmla="*/ 3999523 w 4267200"/>
              <a:gd name="T25" fmla="*/ 55282 h 2971800"/>
              <a:gd name="T26" fmla="*/ 4064422 w 4267200"/>
              <a:gd name="T27" fmla="*/ 95560 h 2971800"/>
              <a:gd name="T28" fmla="*/ 4171639 w 4267200"/>
              <a:gd name="T29" fmla="*/ 202777 h 2971800"/>
              <a:gd name="T30" fmla="*/ 4211917 w 4267200"/>
              <a:gd name="T31" fmla="*/ 267676 h 2971800"/>
              <a:gd name="T32" fmla="*/ 4241950 w 4267200"/>
              <a:gd name="T33" fmla="*/ 338742 h 2971800"/>
              <a:gd name="T34" fmla="*/ 4260717 w 4267200"/>
              <a:gd name="T35" fmla="*/ 414956 h 2971800"/>
              <a:gd name="T36" fmla="*/ 4267199 w 4267200"/>
              <a:gd name="T37" fmla="*/ 495299 h 2971800"/>
              <a:gd name="T38" fmla="*/ 4265558 w 4267200"/>
              <a:gd name="T39" fmla="*/ 2517111 h 2971800"/>
              <a:gd name="T40" fmla="*/ 4252805 w 4267200"/>
              <a:gd name="T41" fmla="*/ 2595518 h 2971800"/>
              <a:gd name="T42" fmla="*/ 4228278 w 4267200"/>
              <a:gd name="T43" fmla="*/ 2669287 h 2971800"/>
              <a:gd name="T44" fmla="*/ 4192995 w 4267200"/>
              <a:gd name="T45" fmla="*/ 2737399 h 2971800"/>
              <a:gd name="T46" fmla="*/ 4122134 w 4267200"/>
              <a:gd name="T47" fmla="*/ 2826728 h 2971800"/>
              <a:gd name="T48" fmla="*/ 4032807 w 4267200"/>
              <a:gd name="T49" fmla="*/ 2897591 h 2971800"/>
              <a:gd name="T50" fmla="*/ 3964697 w 4267200"/>
              <a:gd name="T51" fmla="*/ 2932876 h 2971800"/>
              <a:gd name="T52" fmla="*/ 3890929 w 4267200"/>
              <a:gd name="T53" fmla="*/ 2957405 h 2971800"/>
              <a:gd name="T54" fmla="*/ 3812523 w 4267200"/>
              <a:gd name="T55" fmla="*/ 2970158 h 2971800"/>
              <a:gd name="T56" fmla="*/ 495299 w 4267200"/>
              <a:gd name="T57" fmla="*/ 2971799 h 2971800"/>
              <a:gd name="T58" fmla="*/ 414956 w 4267200"/>
              <a:gd name="T59" fmla="*/ 2965317 h 2971800"/>
              <a:gd name="T60" fmla="*/ 338742 w 4267200"/>
              <a:gd name="T61" fmla="*/ 2946549 h 2971800"/>
              <a:gd name="T62" fmla="*/ 267676 w 4267200"/>
              <a:gd name="T63" fmla="*/ 2916514 h 2971800"/>
              <a:gd name="T64" fmla="*/ 202777 w 4267200"/>
              <a:gd name="T65" fmla="*/ 2876234 h 2971800"/>
              <a:gd name="T66" fmla="*/ 95560 w 4267200"/>
              <a:gd name="T67" fmla="*/ 2769014 h 2971800"/>
              <a:gd name="T68" fmla="*/ 55282 w 4267200"/>
              <a:gd name="T69" fmla="*/ 2704114 h 2971800"/>
              <a:gd name="T70" fmla="*/ 25249 w 4267200"/>
              <a:gd name="T71" fmla="*/ 2633046 h 2971800"/>
              <a:gd name="T72" fmla="*/ 6482 w 4267200"/>
              <a:gd name="T73" fmla="*/ 2556831 h 2971800"/>
              <a:gd name="T74" fmla="*/ 0 w 4267200"/>
              <a:gd name="T75" fmla="*/ 2476487 h 297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67200" h="2971800">
                <a:moveTo>
                  <a:pt x="0" y="495299"/>
                </a:moveTo>
                <a:lnTo>
                  <a:pt x="1641" y="454676"/>
                </a:lnTo>
                <a:lnTo>
                  <a:pt x="6482" y="414956"/>
                </a:lnTo>
                <a:lnTo>
                  <a:pt x="14394" y="376269"/>
                </a:lnTo>
                <a:lnTo>
                  <a:pt x="25249" y="338742"/>
                </a:lnTo>
                <a:lnTo>
                  <a:pt x="38921" y="302502"/>
                </a:lnTo>
                <a:lnTo>
                  <a:pt x="55282" y="267676"/>
                </a:lnTo>
                <a:lnTo>
                  <a:pt x="74204" y="234392"/>
                </a:lnTo>
                <a:lnTo>
                  <a:pt x="95560" y="202777"/>
                </a:lnTo>
                <a:lnTo>
                  <a:pt x="145065" y="145065"/>
                </a:lnTo>
                <a:lnTo>
                  <a:pt x="202777" y="95560"/>
                </a:lnTo>
                <a:lnTo>
                  <a:pt x="234392" y="74204"/>
                </a:lnTo>
                <a:lnTo>
                  <a:pt x="267676" y="55282"/>
                </a:lnTo>
                <a:lnTo>
                  <a:pt x="302502" y="38921"/>
                </a:lnTo>
                <a:lnTo>
                  <a:pt x="338742" y="25249"/>
                </a:lnTo>
                <a:lnTo>
                  <a:pt x="376269" y="14394"/>
                </a:lnTo>
                <a:lnTo>
                  <a:pt x="414956" y="6482"/>
                </a:lnTo>
                <a:lnTo>
                  <a:pt x="454676" y="1641"/>
                </a:lnTo>
                <a:lnTo>
                  <a:pt x="495299" y="0"/>
                </a:lnTo>
                <a:lnTo>
                  <a:pt x="3771899" y="0"/>
                </a:lnTo>
                <a:lnTo>
                  <a:pt x="3812523" y="1641"/>
                </a:lnTo>
                <a:lnTo>
                  <a:pt x="3852242" y="6482"/>
                </a:lnTo>
                <a:lnTo>
                  <a:pt x="3890929" y="14394"/>
                </a:lnTo>
                <a:lnTo>
                  <a:pt x="3928457" y="25249"/>
                </a:lnTo>
                <a:lnTo>
                  <a:pt x="3964697" y="38921"/>
                </a:lnTo>
                <a:lnTo>
                  <a:pt x="3999523" y="55282"/>
                </a:lnTo>
                <a:lnTo>
                  <a:pt x="4032807" y="74204"/>
                </a:lnTo>
                <a:lnTo>
                  <a:pt x="4064422" y="95560"/>
                </a:lnTo>
                <a:lnTo>
                  <a:pt x="4122134" y="145065"/>
                </a:lnTo>
                <a:lnTo>
                  <a:pt x="4171639" y="202777"/>
                </a:lnTo>
                <a:lnTo>
                  <a:pt x="4192995" y="234392"/>
                </a:lnTo>
                <a:lnTo>
                  <a:pt x="4211917" y="267676"/>
                </a:lnTo>
                <a:lnTo>
                  <a:pt x="4228278" y="302502"/>
                </a:lnTo>
                <a:lnTo>
                  <a:pt x="4241950" y="338742"/>
                </a:lnTo>
                <a:lnTo>
                  <a:pt x="4252805" y="376269"/>
                </a:lnTo>
                <a:lnTo>
                  <a:pt x="4260717" y="414956"/>
                </a:lnTo>
                <a:lnTo>
                  <a:pt x="4265558" y="454676"/>
                </a:lnTo>
                <a:lnTo>
                  <a:pt x="4267199" y="495299"/>
                </a:lnTo>
                <a:lnTo>
                  <a:pt x="4267199" y="2476487"/>
                </a:lnTo>
                <a:lnTo>
                  <a:pt x="4265558" y="2517111"/>
                </a:lnTo>
                <a:lnTo>
                  <a:pt x="4260717" y="2556831"/>
                </a:lnTo>
                <a:lnTo>
                  <a:pt x="4252805" y="2595518"/>
                </a:lnTo>
                <a:lnTo>
                  <a:pt x="4241950" y="2633046"/>
                </a:lnTo>
                <a:lnTo>
                  <a:pt x="4228278" y="2669287"/>
                </a:lnTo>
                <a:lnTo>
                  <a:pt x="4211917" y="2704114"/>
                </a:lnTo>
                <a:lnTo>
                  <a:pt x="4192995" y="2737399"/>
                </a:lnTo>
                <a:lnTo>
                  <a:pt x="4171639" y="2769014"/>
                </a:lnTo>
                <a:lnTo>
                  <a:pt x="4122134" y="2826728"/>
                </a:lnTo>
                <a:lnTo>
                  <a:pt x="4064422" y="2876234"/>
                </a:lnTo>
                <a:lnTo>
                  <a:pt x="4032807" y="2897591"/>
                </a:lnTo>
                <a:lnTo>
                  <a:pt x="3999523" y="2916514"/>
                </a:lnTo>
                <a:lnTo>
                  <a:pt x="3964697" y="2932876"/>
                </a:lnTo>
                <a:lnTo>
                  <a:pt x="3928457" y="2946549"/>
                </a:lnTo>
                <a:lnTo>
                  <a:pt x="3890929" y="2957405"/>
                </a:lnTo>
                <a:lnTo>
                  <a:pt x="3852242" y="2965317"/>
                </a:lnTo>
                <a:lnTo>
                  <a:pt x="3812523" y="2970158"/>
                </a:lnTo>
                <a:lnTo>
                  <a:pt x="3771899" y="2971799"/>
                </a:lnTo>
                <a:lnTo>
                  <a:pt x="495299" y="2971799"/>
                </a:lnTo>
                <a:lnTo>
                  <a:pt x="454676" y="2970158"/>
                </a:lnTo>
                <a:lnTo>
                  <a:pt x="414956" y="2965317"/>
                </a:lnTo>
                <a:lnTo>
                  <a:pt x="376269" y="2957405"/>
                </a:lnTo>
                <a:lnTo>
                  <a:pt x="338742" y="2946549"/>
                </a:lnTo>
                <a:lnTo>
                  <a:pt x="302502" y="2932876"/>
                </a:lnTo>
                <a:lnTo>
                  <a:pt x="267676" y="2916514"/>
                </a:lnTo>
                <a:lnTo>
                  <a:pt x="234392" y="2897591"/>
                </a:lnTo>
                <a:lnTo>
                  <a:pt x="202777" y="2876234"/>
                </a:lnTo>
                <a:lnTo>
                  <a:pt x="145065" y="2826728"/>
                </a:lnTo>
                <a:lnTo>
                  <a:pt x="95560" y="2769014"/>
                </a:lnTo>
                <a:lnTo>
                  <a:pt x="74204" y="2737399"/>
                </a:lnTo>
                <a:lnTo>
                  <a:pt x="55282" y="2704114"/>
                </a:lnTo>
                <a:lnTo>
                  <a:pt x="38921" y="2669287"/>
                </a:lnTo>
                <a:lnTo>
                  <a:pt x="25249" y="2633046"/>
                </a:lnTo>
                <a:lnTo>
                  <a:pt x="14394" y="2595518"/>
                </a:lnTo>
                <a:lnTo>
                  <a:pt x="6482" y="2556831"/>
                </a:lnTo>
                <a:lnTo>
                  <a:pt x="1641" y="2517111"/>
                </a:lnTo>
                <a:lnTo>
                  <a:pt x="0" y="2476487"/>
                </a:lnTo>
                <a:lnTo>
                  <a:pt x="0" y="495299"/>
                </a:lnTo>
                <a:close/>
              </a:path>
            </a:pathLst>
          </a:custGeom>
          <a:noFill/>
          <a:ln w="25399">
            <a:solidFill>
              <a:srgbClr val="F796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object 13"/>
          <p:cNvSpPr txBox="1"/>
          <p:nvPr/>
        </p:nvSpPr>
        <p:spPr>
          <a:xfrm>
            <a:off x="4983163" y="3035300"/>
            <a:ext cx="3749675" cy="24796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11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200" b="1">
                <a:solidFill>
                  <a:srgbClr val="98480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Able</a:t>
            </a:r>
            <a:r>
              <a:rPr lang="en-US" altLang="en-US" sz="42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>
                <a:solidFill>
                  <a:srgbClr val="98480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altLang="en-US" sz="42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>
                <a:solidFill>
                  <a:srgbClr val="98480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Purchase</a:t>
            </a:r>
            <a:r>
              <a:rPr lang="en-US" altLang="en-US" sz="42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>
                <a:solidFill>
                  <a:srgbClr val="98480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altLang="en-US" sz="42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>
                <a:solidFill>
                  <a:srgbClr val="98480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en-US" altLang="en-US" sz="42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>
                <a:solidFill>
                  <a:srgbClr val="98480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Prices</a:t>
            </a:r>
            <a:r>
              <a:rPr lang="en-US" altLang="en-US" sz="42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>
                <a:solidFill>
                  <a:srgbClr val="98480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en-US" altLang="en-US" sz="42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>
                <a:solidFill>
                  <a:srgbClr val="98480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lang="en-US" altLang="en-US" sz="42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>
                <a:solidFill>
                  <a:srgbClr val="98480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altLang="en-US" sz="42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>
                <a:solidFill>
                  <a:srgbClr val="98480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en-US" altLang="en-US" sz="420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1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object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3E66EA9-6141-4AA9-9956-393F73C7A6C8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30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364401" rtlCol="0">
            <a:normAutofit fontScale="90000"/>
          </a:bodyPr>
          <a:lstStyle/>
          <a:p>
            <a:pPr marL="1080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000" spc="-25" dirty="0"/>
              <a:t>Ela</a:t>
            </a:r>
            <a:r>
              <a:rPr sz="6000" spc="-105" dirty="0"/>
              <a:t>s</a:t>
            </a:r>
            <a:r>
              <a:rPr sz="6000" spc="-30" dirty="0"/>
              <a:t>t</a:t>
            </a:r>
            <a:r>
              <a:rPr sz="6000" spc="-20" dirty="0"/>
              <a:t>ici</a:t>
            </a:r>
            <a:r>
              <a:rPr sz="6000" spc="-35" dirty="0"/>
              <a:t>t</a:t>
            </a:r>
            <a:r>
              <a:rPr sz="6000" spc="-30" dirty="0"/>
              <a:t>y</a:t>
            </a:r>
            <a:r>
              <a:rPr sz="6000" spc="-145" dirty="0">
                <a:latin typeface="Times New Roman"/>
                <a:cs typeface="Times New Roman"/>
              </a:rPr>
              <a:t> </a:t>
            </a:r>
            <a:r>
              <a:rPr sz="6000" dirty="0"/>
              <a:t>of</a:t>
            </a:r>
            <a:r>
              <a:rPr sz="6000" spc="-140" dirty="0">
                <a:latin typeface="Times New Roman"/>
                <a:cs typeface="Times New Roman"/>
              </a:rPr>
              <a:t> </a:t>
            </a:r>
            <a:r>
              <a:rPr sz="6000" spc="-5" dirty="0"/>
              <a:t>D</a:t>
            </a:r>
            <a:r>
              <a:rPr sz="6000" dirty="0"/>
              <a:t>em</a:t>
            </a:r>
            <a:r>
              <a:rPr sz="6000" spc="-30" dirty="0"/>
              <a:t>a</a:t>
            </a:r>
            <a:r>
              <a:rPr sz="6000" spc="-40" dirty="0"/>
              <a:t>n</a:t>
            </a:r>
            <a:r>
              <a:rPr sz="6000" spc="-35" dirty="0"/>
              <a:t>d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975" y="1473200"/>
            <a:ext cx="7613650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Char char="•"/>
              <a:tabLst>
                <a:tab pos="356235" algn="l"/>
              </a:tabLst>
              <a:defRPr/>
            </a:pP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t</a:t>
            </a:r>
            <a:r>
              <a:rPr sz="3200" b="1" spc="-7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n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s</a:t>
            </a:r>
            <a:r>
              <a:rPr sz="3200" b="1" spc="-25" dirty="0">
                <a:solidFill>
                  <a:srgbClr val="FF0066"/>
                </a:solidFill>
                <a:latin typeface="Calibri"/>
                <a:cs typeface="Calibri"/>
              </a:rPr>
              <a:t>w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e</a:t>
            </a:r>
            <a:r>
              <a:rPr sz="3200" b="1" spc="-40" dirty="0">
                <a:solidFill>
                  <a:srgbClr val="FF0066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s</a:t>
            </a:r>
            <a:r>
              <a:rPr sz="3200" b="1" spc="-114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h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e</a:t>
            </a:r>
            <a:r>
              <a:rPr sz="3200" b="1" spc="-7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Que</a:t>
            </a:r>
            <a:r>
              <a:rPr sz="3200" b="1" spc="-35" dirty="0">
                <a:solidFill>
                  <a:srgbClr val="FF0066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t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on</a:t>
            </a:r>
            <a:r>
              <a:rPr sz="3200" b="1" spc="-10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B050"/>
                </a:solidFill>
                <a:latin typeface="Calibri"/>
                <a:cs typeface="Calibri"/>
              </a:rPr>
              <a:t>“</a:t>
            </a:r>
            <a:r>
              <a:rPr sz="3200" b="1" spc="-105" dirty="0">
                <a:solidFill>
                  <a:srgbClr val="00B050"/>
                </a:solidFill>
                <a:latin typeface="Calibri"/>
                <a:cs typeface="Calibri"/>
              </a:rPr>
              <a:t>B</a:t>
            </a:r>
            <a:r>
              <a:rPr sz="3200" b="1" dirty="0">
                <a:solidFill>
                  <a:srgbClr val="00B050"/>
                </a:solidFill>
                <a:latin typeface="Calibri"/>
                <a:cs typeface="Calibri"/>
              </a:rPr>
              <a:t>Y</a:t>
            </a:r>
            <a:r>
              <a:rPr sz="3200" b="1" spc="-7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sz="3200" b="1" spc="-30" dirty="0">
                <a:solidFill>
                  <a:srgbClr val="00B050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00B050"/>
                </a:solidFill>
                <a:latin typeface="Calibri"/>
                <a:cs typeface="Calibri"/>
              </a:rPr>
              <a:t>W</a:t>
            </a:r>
            <a:r>
              <a:rPr sz="3200" b="1" spc="-8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B050"/>
                </a:solidFill>
                <a:latin typeface="Calibri"/>
                <a:cs typeface="Calibri"/>
              </a:rPr>
              <a:t>MUC</a:t>
            </a:r>
            <a:r>
              <a:rPr sz="3200" b="1" spc="-10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sz="3200" b="1" spc="40" dirty="0">
                <a:solidFill>
                  <a:srgbClr val="00B050"/>
                </a:solidFill>
                <a:latin typeface="Calibri"/>
                <a:cs typeface="Calibri"/>
              </a:rPr>
              <a:t>?</a:t>
            </a:r>
            <a:r>
              <a:rPr sz="3200" b="1" dirty="0">
                <a:solidFill>
                  <a:srgbClr val="00B050"/>
                </a:solidFill>
                <a:latin typeface="Calibri"/>
                <a:cs typeface="Calibri"/>
              </a:rPr>
              <a:t>”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312" y="1981200"/>
            <a:ext cx="1868488" cy="457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Font typeface="Arial"/>
              <a:buChar char="•"/>
              <a:tabLst>
                <a:tab pos="356235" algn="l"/>
              </a:tabLst>
              <a:defRPr/>
            </a:pPr>
            <a:r>
              <a:rPr sz="3200" b="1" spc="-5" dirty="0">
                <a:solidFill>
                  <a:srgbClr val="984807"/>
                </a:solidFill>
                <a:latin typeface="Calibri"/>
                <a:cs typeface="Calibri"/>
              </a:rPr>
              <a:t>E</a:t>
            </a:r>
            <a:r>
              <a:rPr sz="3200" b="1" spc="-10" dirty="0">
                <a:solidFill>
                  <a:srgbClr val="984807"/>
                </a:solidFill>
                <a:latin typeface="Calibri"/>
                <a:cs typeface="Calibri"/>
              </a:rPr>
              <a:t>la</a:t>
            </a:r>
            <a:r>
              <a:rPr sz="3200" b="1" spc="-35" dirty="0">
                <a:solidFill>
                  <a:srgbClr val="984807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t</a:t>
            </a:r>
            <a:r>
              <a:rPr sz="3200" b="1" spc="-20" dirty="0">
                <a:solidFill>
                  <a:srgbClr val="984807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c</a:t>
            </a:r>
            <a:r>
              <a:rPr sz="3200" b="1" spc="-20" dirty="0">
                <a:solidFill>
                  <a:srgbClr val="984807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ty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1113" y="1989138"/>
            <a:ext cx="6284912" cy="433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760730" algn="l"/>
                <a:tab pos="2589530" algn="l"/>
                <a:tab pos="3253740" algn="l"/>
                <a:tab pos="4942205" algn="l"/>
                <a:tab pos="5707380" algn="l"/>
              </a:tabLst>
              <a:defRPr/>
            </a:pP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of</a:t>
            </a:r>
            <a:r>
              <a:rPr sz="3200" b="1" dirty="0">
                <a:solidFill>
                  <a:srgbClr val="984807"/>
                </a:solidFill>
                <a:latin typeface="Times New Roman"/>
                <a:cs typeface="Times New Roman"/>
              </a:rPr>
              <a:t>	</a:t>
            </a:r>
            <a:r>
              <a:rPr sz="3200" b="1" spc="5" dirty="0">
                <a:solidFill>
                  <a:srgbClr val="984807"/>
                </a:solidFill>
                <a:latin typeface="Calibri"/>
                <a:cs typeface="Calibri"/>
              </a:rPr>
              <a:t>D</a:t>
            </a:r>
            <a:r>
              <a:rPr sz="3200" b="1" spc="-5" dirty="0">
                <a:solidFill>
                  <a:srgbClr val="984807"/>
                </a:solidFill>
                <a:latin typeface="Calibri"/>
                <a:cs typeface="Calibri"/>
              </a:rPr>
              <a:t>em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984807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d</a:t>
            </a:r>
            <a:r>
              <a:rPr sz="3200" b="1" dirty="0">
                <a:solidFill>
                  <a:srgbClr val="984807"/>
                </a:solidFill>
                <a:latin typeface="Times New Roman"/>
                <a:cs typeface="Times New Roman"/>
              </a:rPr>
              <a:t>	</a:t>
            </a:r>
            <a:r>
              <a:rPr sz="3200" b="1" spc="-10" dirty="0">
                <a:solidFill>
                  <a:srgbClr val="984807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984807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984807"/>
                </a:solidFill>
                <a:latin typeface="Calibri"/>
                <a:cs typeface="Calibri"/>
              </a:rPr>
              <a:t>d</a:t>
            </a:r>
            <a:r>
              <a:rPr sz="3200" b="1" spc="-35" dirty="0">
                <a:solidFill>
                  <a:srgbClr val="984807"/>
                </a:solidFill>
                <a:latin typeface="Calibri"/>
                <a:cs typeface="Calibri"/>
              </a:rPr>
              <a:t>e</a:t>
            </a:r>
            <a:r>
              <a:rPr sz="3200" b="1" spc="-5" dirty="0">
                <a:solidFill>
                  <a:srgbClr val="984807"/>
                </a:solidFill>
                <a:latin typeface="Calibri"/>
                <a:cs typeface="Calibri"/>
              </a:rPr>
              <a:t>f</a:t>
            </a:r>
            <a:r>
              <a:rPr sz="3200" b="1" spc="-10" dirty="0">
                <a:solidFill>
                  <a:srgbClr val="984807"/>
                </a:solidFill>
                <a:latin typeface="Calibri"/>
                <a:cs typeface="Calibri"/>
              </a:rPr>
              <a:t>in</a:t>
            </a:r>
            <a:r>
              <a:rPr sz="3200" b="1" spc="-5" dirty="0">
                <a:solidFill>
                  <a:srgbClr val="984807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d</a:t>
            </a:r>
            <a:r>
              <a:rPr sz="3200" b="1" dirty="0">
                <a:solidFill>
                  <a:srgbClr val="984807"/>
                </a:solidFill>
                <a:latin typeface="Times New Roman"/>
                <a:cs typeface="Times New Roman"/>
              </a:rPr>
              <a:t>	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as</a:t>
            </a:r>
            <a:r>
              <a:rPr sz="3200" b="1" dirty="0">
                <a:solidFill>
                  <a:srgbClr val="984807"/>
                </a:solidFill>
                <a:latin typeface="Times New Roman"/>
                <a:cs typeface="Times New Roman"/>
              </a:rPr>
              <a:t>	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984807"/>
                </a:solidFill>
                <a:latin typeface="Calibri"/>
                <a:cs typeface="Calibri"/>
              </a:rPr>
              <a:t>he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2472" name="object 6"/>
          <p:cNvSpPr txBox="1">
            <a:spLocks noChangeArrowheads="1"/>
          </p:cNvSpPr>
          <p:nvPr/>
        </p:nvSpPr>
        <p:spPr bwMode="auto">
          <a:xfrm>
            <a:off x="449263" y="2476500"/>
            <a:ext cx="8694737" cy="386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127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solidFill>
                  <a:srgbClr val="984807"/>
                </a:solidFill>
              </a:rPr>
              <a:t>Responsiveness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of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the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Quantity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Demanded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of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a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Good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984807"/>
                </a:solidFill>
              </a:rPr>
              <a:t>to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984807"/>
                </a:solidFill>
              </a:rPr>
              <a:t>Change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984807"/>
                </a:solidFill>
              </a:rPr>
              <a:t>on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984807"/>
                </a:solidFill>
              </a:rPr>
              <a:t>one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984807"/>
                </a:solidFill>
              </a:rPr>
              <a:t>of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984807"/>
                </a:solidFill>
              </a:rPr>
              <a:t>the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984807"/>
                </a:solidFill>
              </a:rPr>
              <a:t>Variables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984807"/>
                </a:solidFill>
              </a:rPr>
              <a:t>on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which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Demand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Depends.</a:t>
            </a:r>
            <a:endParaRPr lang="en-US" altLang="en-US" sz="3200" dirty="0"/>
          </a:p>
          <a:p>
            <a:pPr eaLnBrk="1" hangingPunct="1">
              <a:spcBef>
                <a:spcPts val="25"/>
              </a:spcBef>
            </a:pPr>
            <a:endParaRPr lang="en-US" alt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5200" baseline="-36000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=	</a:t>
            </a:r>
            <a:r>
              <a:rPr lang="en-US" altLang="en-US" sz="3500" u="sng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% Change in Q.D. 	</a:t>
            </a:r>
            <a:endParaRPr lang="en-US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775"/>
              </a:spcBef>
            </a:pPr>
            <a:r>
              <a:rPr lang="en-US" altLang="en-US" sz="3500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% </a:t>
            </a:r>
            <a:r>
              <a:rPr lang="en-US" altLang="en-US" sz="3500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in one of the </a:t>
            </a:r>
            <a:r>
              <a:rPr lang="en-US" altLang="en-US" sz="3500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on </a:t>
            </a:r>
            <a:r>
              <a:rPr lang="en-US" altLang="en-US" sz="3500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altLang="en-US" sz="3500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775"/>
              </a:spcBef>
            </a:pPr>
            <a:r>
              <a:rPr lang="en-US" altLang="en-US" sz="3500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Demand </a:t>
            </a:r>
            <a:r>
              <a:rPr lang="en-US" altLang="en-US" sz="3500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depends</a:t>
            </a:r>
            <a:endParaRPr lang="en-US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430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382943" rtlCol="0">
            <a:normAutofit fontScale="90000"/>
          </a:bodyPr>
          <a:lstStyle/>
          <a:p>
            <a:pPr marL="1416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spc="-170" dirty="0"/>
              <a:t>T</a:t>
            </a:r>
            <a:r>
              <a:rPr sz="5400" spc="-35" dirty="0"/>
              <a:t>y</a:t>
            </a:r>
            <a:r>
              <a:rPr sz="5400" spc="-40" dirty="0"/>
              <a:t>p</a:t>
            </a:r>
            <a:r>
              <a:rPr sz="5400" dirty="0"/>
              <a:t>e</a:t>
            </a:r>
            <a:r>
              <a:rPr sz="5400" spc="-25" dirty="0"/>
              <a:t>s</a:t>
            </a:r>
            <a:r>
              <a:rPr sz="5400" spc="-135" dirty="0">
                <a:latin typeface="Times New Roman"/>
                <a:cs typeface="Times New Roman"/>
              </a:rPr>
              <a:t> </a:t>
            </a:r>
            <a:r>
              <a:rPr sz="5400" dirty="0"/>
              <a:t>of</a:t>
            </a:r>
            <a:r>
              <a:rPr sz="5400" spc="-120" dirty="0">
                <a:latin typeface="Times New Roman"/>
                <a:cs typeface="Times New Roman"/>
              </a:rPr>
              <a:t> </a:t>
            </a:r>
            <a:r>
              <a:rPr sz="5400" spc="-15" dirty="0"/>
              <a:t>El</a:t>
            </a:r>
            <a:r>
              <a:rPr sz="5400" spc="-35" dirty="0"/>
              <a:t>a</a:t>
            </a:r>
            <a:r>
              <a:rPr sz="5400" spc="-80" dirty="0"/>
              <a:t>s</a:t>
            </a:r>
            <a:r>
              <a:rPr sz="5400" spc="-20" dirty="0"/>
              <a:t>t</a:t>
            </a:r>
            <a:r>
              <a:rPr sz="5400" spc="-10" dirty="0"/>
              <a:t>i</a:t>
            </a:r>
            <a:r>
              <a:rPr sz="5400" spc="-5" dirty="0"/>
              <a:t>c</a:t>
            </a:r>
            <a:r>
              <a:rPr sz="5400" spc="5" dirty="0"/>
              <a:t>i</a:t>
            </a:r>
            <a:r>
              <a:rPr sz="5400" spc="-25" dirty="0"/>
              <a:t>ty</a:t>
            </a:r>
            <a:r>
              <a:rPr sz="5400" spc="-145" dirty="0">
                <a:latin typeface="Times New Roman"/>
                <a:cs typeface="Times New Roman"/>
              </a:rPr>
              <a:t> </a:t>
            </a:r>
            <a:r>
              <a:rPr sz="5400" dirty="0"/>
              <a:t>of</a:t>
            </a:r>
            <a:r>
              <a:rPr sz="5400" spc="-130" dirty="0">
                <a:latin typeface="Times New Roman"/>
                <a:cs typeface="Times New Roman"/>
              </a:rPr>
              <a:t> </a:t>
            </a:r>
            <a:r>
              <a:rPr sz="5400" dirty="0"/>
              <a:t>De</a:t>
            </a:r>
            <a:r>
              <a:rPr sz="5400" spc="-5" dirty="0"/>
              <a:t>ma</a:t>
            </a:r>
            <a:r>
              <a:rPr sz="5400" spc="-40" dirty="0"/>
              <a:t>n</a:t>
            </a:r>
            <a:r>
              <a:rPr sz="5400" spc="-30" dirty="0"/>
              <a:t>d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64515" name="object 3"/>
          <p:cNvSpPr>
            <a:spLocks/>
          </p:cNvSpPr>
          <p:nvPr/>
        </p:nvSpPr>
        <p:spPr bwMode="auto">
          <a:xfrm>
            <a:off x="382588" y="1397000"/>
            <a:ext cx="2684462" cy="5003800"/>
          </a:xfrm>
          <a:custGeom>
            <a:avLst/>
            <a:gdLst>
              <a:gd name="T0" fmla="*/ 0 w 2684780"/>
              <a:gd name="T1" fmla="*/ 0 h 5003800"/>
              <a:gd name="T2" fmla="*/ 0 w 2684780"/>
              <a:gd name="T3" fmla="*/ 5003810 h 5003800"/>
              <a:gd name="T4" fmla="*/ 2684177 w 2684780"/>
              <a:gd name="T5" fmla="*/ 4003054 h 5003800"/>
              <a:gd name="T6" fmla="*/ 2684177 w 2684780"/>
              <a:gd name="T7" fmla="*/ 1000780 h 5003800"/>
              <a:gd name="T8" fmla="*/ 0 w 2684780"/>
              <a:gd name="T9" fmla="*/ 0 h 5003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84780" h="5003800">
                <a:moveTo>
                  <a:pt x="0" y="0"/>
                </a:moveTo>
                <a:lnTo>
                  <a:pt x="0" y="5003810"/>
                </a:lnTo>
                <a:lnTo>
                  <a:pt x="2684495" y="4003054"/>
                </a:lnTo>
                <a:lnTo>
                  <a:pt x="2684495" y="1000780"/>
                </a:lnTo>
                <a:lnTo>
                  <a:pt x="0" y="0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16" name="object 4"/>
          <p:cNvSpPr txBox="1">
            <a:spLocks noChangeArrowheads="1"/>
          </p:cNvSpPr>
          <p:nvPr/>
        </p:nvSpPr>
        <p:spPr bwMode="auto">
          <a:xfrm>
            <a:off x="679450" y="3316288"/>
            <a:ext cx="208915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455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838"/>
              </a:lnSpc>
            </a:pPr>
            <a:r>
              <a:rPr lang="en-US" altLang="en-US" sz="4400" b="1">
                <a:solidFill>
                  <a:srgbClr val="FFFFFF"/>
                </a:solidFill>
              </a:rPr>
              <a:t>Price</a:t>
            </a:r>
            <a:r>
              <a:rPr lang="en-US" altLang="en-US" sz="4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FFFFFF"/>
                </a:solidFill>
              </a:rPr>
              <a:t>Elasticity</a:t>
            </a:r>
            <a:endParaRPr lang="en-US" altLang="en-US" sz="4400"/>
          </a:p>
        </p:txBody>
      </p:sp>
      <p:sp>
        <p:nvSpPr>
          <p:cNvPr id="64517" name="object 5"/>
          <p:cNvSpPr>
            <a:spLocks/>
          </p:cNvSpPr>
          <p:nvPr/>
        </p:nvSpPr>
        <p:spPr bwMode="auto">
          <a:xfrm>
            <a:off x="3267075" y="1397000"/>
            <a:ext cx="2686050" cy="5003800"/>
          </a:xfrm>
          <a:custGeom>
            <a:avLst/>
            <a:gdLst>
              <a:gd name="T0" fmla="*/ 0 w 2684779"/>
              <a:gd name="T1" fmla="*/ 0 h 5003800"/>
              <a:gd name="T2" fmla="*/ 0 w 2684779"/>
              <a:gd name="T3" fmla="*/ 5003810 h 5003800"/>
              <a:gd name="T4" fmla="*/ 2685766 w 2684779"/>
              <a:gd name="T5" fmla="*/ 4003054 h 5003800"/>
              <a:gd name="T6" fmla="*/ 2685766 w 2684779"/>
              <a:gd name="T7" fmla="*/ 1000780 h 5003800"/>
              <a:gd name="T8" fmla="*/ 0 w 2684779"/>
              <a:gd name="T9" fmla="*/ 0 h 5003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84779" h="5003800">
                <a:moveTo>
                  <a:pt x="0" y="0"/>
                </a:moveTo>
                <a:lnTo>
                  <a:pt x="0" y="5003810"/>
                </a:lnTo>
                <a:lnTo>
                  <a:pt x="2684495" y="4003054"/>
                </a:lnTo>
                <a:lnTo>
                  <a:pt x="2684495" y="1000780"/>
                </a:lnTo>
                <a:lnTo>
                  <a:pt x="0" y="0"/>
                </a:lnTo>
                <a:close/>
              </a:path>
            </a:pathLst>
          </a:custGeom>
          <a:solidFill>
            <a:srgbClr val="60E14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18" name="object 6"/>
          <p:cNvSpPr txBox="1">
            <a:spLocks noChangeArrowheads="1"/>
          </p:cNvSpPr>
          <p:nvPr/>
        </p:nvSpPr>
        <p:spPr bwMode="auto">
          <a:xfrm>
            <a:off x="3565525" y="3316288"/>
            <a:ext cx="2087563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838"/>
              </a:lnSpc>
            </a:pPr>
            <a:r>
              <a:rPr lang="en-US" altLang="en-US" sz="4400" b="1">
                <a:solidFill>
                  <a:srgbClr val="FFFFFF"/>
                </a:solidFill>
              </a:rPr>
              <a:t>Income</a:t>
            </a:r>
            <a:r>
              <a:rPr lang="en-US" altLang="en-US" sz="4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FFFFFF"/>
                </a:solidFill>
              </a:rPr>
              <a:t>Elasticity</a:t>
            </a:r>
            <a:endParaRPr lang="en-US" altLang="en-US" sz="4400"/>
          </a:p>
        </p:txBody>
      </p:sp>
      <p:sp>
        <p:nvSpPr>
          <p:cNvPr id="64519" name="object 7"/>
          <p:cNvSpPr>
            <a:spLocks/>
          </p:cNvSpPr>
          <p:nvPr/>
        </p:nvSpPr>
        <p:spPr bwMode="auto">
          <a:xfrm>
            <a:off x="6153150" y="1397000"/>
            <a:ext cx="2686050" cy="5003800"/>
          </a:xfrm>
          <a:custGeom>
            <a:avLst/>
            <a:gdLst>
              <a:gd name="T0" fmla="*/ 0 w 2684779"/>
              <a:gd name="T1" fmla="*/ 0 h 5003800"/>
              <a:gd name="T2" fmla="*/ 0 w 2684779"/>
              <a:gd name="T3" fmla="*/ 5003810 h 5003800"/>
              <a:gd name="T4" fmla="*/ 2685766 w 2684779"/>
              <a:gd name="T5" fmla="*/ 4003054 h 5003800"/>
              <a:gd name="T6" fmla="*/ 2685766 w 2684779"/>
              <a:gd name="T7" fmla="*/ 1000780 h 5003800"/>
              <a:gd name="T8" fmla="*/ 0 w 2684779"/>
              <a:gd name="T9" fmla="*/ 0 h 5003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84779" h="5003800">
                <a:moveTo>
                  <a:pt x="0" y="0"/>
                </a:moveTo>
                <a:lnTo>
                  <a:pt x="0" y="5003810"/>
                </a:lnTo>
                <a:lnTo>
                  <a:pt x="2684495" y="4003054"/>
                </a:lnTo>
                <a:lnTo>
                  <a:pt x="2684495" y="1000780"/>
                </a:lnTo>
                <a:lnTo>
                  <a:pt x="0" y="0"/>
                </a:lnTo>
                <a:close/>
              </a:path>
            </a:pathLst>
          </a:custGeom>
          <a:solidFill>
            <a:srgbClr val="F7964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20" name="object 8"/>
          <p:cNvSpPr txBox="1">
            <a:spLocks noChangeArrowheads="1"/>
          </p:cNvSpPr>
          <p:nvPr/>
        </p:nvSpPr>
        <p:spPr bwMode="auto">
          <a:xfrm>
            <a:off x="6450013" y="3316288"/>
            <a:ext cx="208915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415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838"/>
              </a:lnSpc>
            </a:pPr>
            <a:r>
              <a:rPr lang="en-US" altLang="en-US" sz="4400" b="1">
                <a:solidFill>
                  <a:srgbClr val="FFFFFF"/>
                </a:solidFill>
              </a:rPr>
              <a:t>Cross</a:t>
            </a:r>
            <a:r>
              <a:rPr lang="en-US" altLang="en-US" sz="4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FFFFFF"/>
                </a:solidFill>
              </a:rPr>
              <a:t>Elasticity</a:t>
            </a:r>
            <a:endParaRPr lang="en-US" altLang="en-US" sz="4400"/>
          </a:p>
        </p:txBody>
      </p:sp>
      <p:sp>
        <p:nvSpPr>
          <p:cNvPr id="64521" name="object 9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15950" indent="-6048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t>General</a:t>
            </a:r>
            <a:r>
              <a:rPr lang="en-US" altLang="en-US">
                <a:solidFill>
                  <a:srgbClr val="8A8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t>Economics:</a:t>
            </a:r>
            <a:r>
              <a:rPr lang="en-US" altLang="en-US">
                <a:solidFill>
                  <a:srgbClr val="8A8A8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t>Law</a:t>
            </a:r>
            <a:r>
              <a:rPr lang="en-US" altLang="en-US">
                <a:solidFill>
                  <a:srgbClr val="8A8A8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t>of</a:t>
            </a:r>
            <a:r>
              <a:rPr lang="en-US" altLang="en-US">
                <a:solidFill>
                  <a:srgbClr val="8A8A8A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t>Demand</a:t>
            </a:r>
            <a:r>
              <a:rPr lang="en-US" altLang="en-US">
                <a:solidFill>
                  <a:srgbClr val="8A8A8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t>and</a:t>
            </a:r>
            <a:r>
              <a:rPr lang="en-US" altLang="en-US">
                <a:solidFill>
                  <a:srgbClr val="8A8A8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t>Elasticity</a:t>
            </a:r>
            <a:r>
              <a:rPr lang="en-US" altLang="en-US">
                <a:solidFill>
                  <a:srgbClr val="8A8A8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t>of</a:t>
            </a:r>
            <a:r>
              <a:rPr lang="en-US" altLang="en-US">
                <a:solidFill>
                  <a:srgbClr val="8A8A8A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t>Demand</a:t>
            </a:r>
          </a:p>
        </p:txBody>
      </p:sp>
      <p:sp>
        <p:nvSpPr>
          <p:cNvPr id="64522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BB9CAD2-E507-4799-A8B9-AAD3F53CAA0E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31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375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object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5394DED-A9E7-4519-92C6-7BF0E83602E4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32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395643" rtlCol="0">
            <a:normAutofit fontScale="90000"/>
          </a:bodyPr>
          <a:lstStyle/>
          <a:p>
            <a:pPr marL="6216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dirty="0"/>
              <a:t>Pri</a:t>
            </a:r>
            <a:r>
              <a:rPr sz="5400" spc="-5" dirty="0"/>
              <a:t>c</a:t>
            </a:r>
            <a:r>
              <a:rPr sz="5400" dirty="0"/>
              <a:t>e</a:t>
            </a:r>
            <a:r>
              <a:rPr sz="5400" spc="-140" dirty="0">
                <a:latin typeface="Times New Roman"/>
                <a:cs typeface="Times New Roman"/>
              </a:rPr>
              <a:t> </a:t>
            </a:r>
            <a:r>
              <a:rPr sz="5400" spc="-15" dirty="0"/>
              <a:t>El</a:t>
            </a:r>
            <a:r>
              <a:rPr sz="5400" spc="-35" dirty="0"/>
              <a:t>a</a:t>
            </a:r>
            <a:r>
              <a:rPr sz="5400" spc="-80" dirty="0"/>
              <a:t>s</a:t>
            </a:r>
            <a:r>
              <a:rPr sz="5400" spc="-20" dirty="0"/>
              <a:t>t</a:t>
            </a:r>
            <a:r>
              <a:rPr sz="5400" spc="5" dirty="0"/>
              <a:t>i</a:t>
            </a:r>
            <a:r>
              <a:rPr sz="5400" spc="-5" dirty="0"/>
              <a:t>c</a:t>
            </a:r>
            <a:r>
              <a:rPr sz="5400" spc="-10" dirty="0"/>
              <a:t>i</a:t>
            </a:r>
            <a:r>
              <a:rPr sz="5400" spc="-25" dirty="0"/>
              <a:t>ty</a:t>
            </a:r>
            <a:r>
              <a:rPr sz="5400" spc="-145" dirty="0">
                <a:latin typeface="Times New Roman"/>
                <a:cs typeface="Times New Roman"/>
              </a:rPr>
              <a:t> </a:t>
            </a:r>
            <a:r>
              <a:rPr sz="5400" spc="-30" dirty="0"/>
              <a:t>o</a:t>
            </a:r>
            <a:r>
              <a:rPr sz="5400" dirty="0"/>
              <a:t>f</a:t>
            </a:r>
            <a:r>
              <a:rPr sz="5400" spc="-135" dirty="0">
                <a:latin typeface="Times New Roman"/>
                <a:cs typeface="Times New Roman"/>
              </a:rPr>
              <a:t> </a:t>
            </a:r>
            <a:r>
              <a:rPr sz="5400" dirty="0"/>
              <a:t>De</a:t>
            </a:r>
            <a:r>
              <a:rPr sz="5400" spc="-5" dirty="0"/>
              <a:t>m</a:t>
            </a:r>
            <a:r>
              <a:rPr sz="5400" spc="-35" dirty="0"/>
              <a:t>a</a:t>
            </a:r>
            <a:r>
              <a:rPr sz="5400" spc="-40" dirty="0"/>
              <a:t>n</a:t>
            </a:r>
            <a:r>
              <a:rPr sz="5400" spc="-30" dirty="0"/>
              <a:t>d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66565" name="object 3"/>
          <p:cNvSpPr txBox="1">
            <a:spLocks noChangeArrowheads="1"/>
          </p:cNvSpPr>
          <p:nvPr/>
        </p:nvSpPr>
        <p:spPr bwMode="auto">
          <a:xfrm>
            <a:off x="211138" y="1493838"/>
            <a:ext cx="8874125" cy="490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085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solidFill>
                  <a:srgbClr val="0070C0"/>
                </a:solidFill>
              </a:rPr>
              <a:t>It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is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Measured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as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Percentage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Change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in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Quantity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Demanded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Divided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by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the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Percentage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Change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in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Price,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Other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things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Remaining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Same.</a:t>
            </a:r>
            <a:endParaRPr lang="en-US" altLang="en-US" sz="3200" dirty="0"/>
          </a:p>
          <a:p>
            <a:pPr eaLnBrk="1" hangingPunct="1">
              <a:spcBef>
                <a:spcPts val="2513"/>
              </a:spcBef>
            </a:pPr>
            <a:r>
              <a:rPr lang="en-US" altLang="en-US" sz="7200" baseline="-35000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 =	</a:t>
            </a:r>
            <a:r>
              <a:rPr lang="en-US" altLang="en-US" sz="4800" u="sng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 Change in Q.D.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038"/>
              </a:spcBef>
            </a:pPr>
            <a:r>
              <a:rPr lang="en-US" altLang="en-US" sz="4800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% </a:t>
            </a:r>
            <a:r>
              <a:rPr lang="en-US" altLang="en-US" sz="4800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in Price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9000"/>
              </a:lnSpc>
              <a:spcBef>
                <a:spcPts val="1725"/>
              </a:spcBef>
            </a:pPr>
            <a:r>
              <a:rPr lang="en-US" altLang="en-US" sz="5200" baseline="-36000" dirty="0">
                <a:solidFill>
                  <a:srgbClr val="7F0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 </a:t>
            </a:r>
            <a:r>
              <a:rPr lang="en-US" altLang="en-US" sz="5200" baseline="-36000" dirty="0" smtClean="0">
                <a:solidFill>
                  <a:srgbClr val="7F0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500" u="sng" dirty="0" smtClean="0">
                <a:solidFill>
                  <a:srgbClr val="7F0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altLang="en-US" sz="3500" u="sng" dirty="0">
                <a:solidFill>
                  <a:srgbClr val="7F0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Quantity</a:t>
            </a:r>
            <a:r>
              <a:rPr lang="en-US" altLang="en-US" sz="3500" dirty="0">
                <a:solidFill>
                  <a:srgbClr val="7F0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aseline="-36000" dirty="0">
                <a:solidFill>
                  <a:srgbClr val="7F003F"/>
                </a:solidFill>
                <a:latin typeface="Symbol" panose="05050102010706020507" pitchFamily="18" charset="2"/>
              </a:rPr>
              <a:t></a:t>
            </a:r>
            <a:r>
              <a:rPr lang="en-US" altLang="en-US" sz="5200" baseline="-36000" dirty="0">
                <a:solidFill>
                  <a:srgbClr val="7F0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u="sng" dirty="0">
                <a:solidFill>
                  <a:srgbClr val="7F0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Original Price 	</a:t>
            </a:r>
            <a:r>
              <a:rPr lang="en-US" altLang="en-US" sz="3500" dirty="0">
                <a:solidFill>
                  <a:srgbClr val="7F0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smtClean="0">
                <a:solidFill>
                  <a:srgbClr val="7F0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	      Change </a:t>
            </a:r>
            <a:r>
              <a:rPr lang="en-US" altLang="en-US" sz="3500" dirty="0">
                <a:solidFill>
                  <a:srgbClr val="7F0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Price	</a:t>
            </a:r>
            <a:r>
              <a:rPr lang="en-US" altLang="en-US" sz="3500" dirty="0" smtClean="0">
                <a:solidFill>
                  <a:srgbClr val="7F0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Original </a:t>
            </a:r>
            <a:r>
              <a:rPr lang="en-US" altLang="en-US" sz="3500" dirty="0">
                <a:solidFill>
                  <a:srgbClr val="7F0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Quantity</a:t>
            </a:r>
            <a:endParaRPr lang="en-US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78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382943" rtlCol="0">
            <a:normAutofit fontScale="90000"/>
          </a:bodyPr>
          <a:lstStyle/>
          <a:p>
            <a:pPr marL="6216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dirty="0"/>
              <a:t>Pri</a:t>
            </a:r>
            <a:r>
              <a:rPr sz="5400" spc="-5" dirty="0"/>
              <a:t>c</a:t>
            </a:r>
            <a:r>
              <a:rPr sz="5400" dirty="0"/>
              <a:t>e</a:t>
            </a:r>
            <a:r>
              <a:rPr sz="5400" spc="-140" dirty="0">
                <a:latin typeface="Times New Roman"/>
                <a:cs typeface="Times New Roman"/>
              </a:rPr>
              <a:t> </a:t>
            </a:r>
            <a:r>
              <a:rPr sz="5400" spc="-15" dirty="0"/>
              <a:t>El</a:t>
            </a:r>
            <a:r>
              <a:rPr sz="5400" spc="-35" dirty="0"/>
              <a:t>a</a:t>
            </a:r>
            <a:r>
              <a:rPr sz="5400" spc="-80" dirty="0"/>
              <a:t>s</a:t>
            </a:r>
            <a:r>
              <a:rPr sz="5400" spc="-20" dirty="0"/>
              <a:t>t</a:t>
            </a:r>
            <a:r>
              <a:rPr sz="5400" spc="5" dirty="0"/>
              <a:t>i</a:t>
            </a:r>
            <a:r>
              <a:rPr sz="5400" spc="-5" dirty="0"/>
              <a:t>c</a:t>
            </a:r>
            <a:r>
              <a:rPr sz="5400" spc="-10" dirty="0"/>
              <a:t>i</a:t>
            </a:r>
            <a:r>
              <a:rPr sz="5400" spc="-25" dirty="0"/>
              <a:t>ty</a:t>
            </a:r>
            <a:r>
              <a:rPr sz="5400" spc="-145" dirty="0">
                <a:latin typeface="Times New Roman"/>
                <a:cs typeface="Times New Roman"/>
              </a:rPr>
              <a:t> </a:t>
            </a:r>
            <a:r>
              <a:rPr sz="5400" spc="-30" dirty="0"/>
              <a:t>o</a:t>
            </a:r>
            <a:r>
              <a:rPr sz="5400" dirty="0"/>
              <a:t>f</a:t>
            </a:r>
            <a:r>
              <a:rPr sz="5400" spc="-135" dirty="0">
                <a:latin typeface="Times New Roman"/>
                <a:cs typeface="Times New Roman"/>
              </a:rPr>
              <a:t> </a:t>
            </a:r>
            <a:r>
              <a:rPr sz="5400" dirty="0"/>
              <a:t>De</a:t>
            </a:r>
            <a:r>
              <a:rPr sz="5400" spc="-5" dirty="0"/>
              <a:t>m</a:t>
            </a:r>
            <a:r>
              <a:rPr sz="5400" spc="-35" dirty="0"/>
              <a:t>a</a:t>
            </a:r>
            <a:r>
              <a:rPr sz="5400" spc="-40" dirty="0"/>
              <a:t>n</a:t>
            </a:r>
            <a:r>
              <a:rPr sz="5400" spc="-30" dirty="0"/>
              <a:t>d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68611" name="object 4"/>
          <p:cNvSpPr txBox="1">
            <a:spLocks noChangeArrowheads="1"/>
          </p:cNvSpPr>
          <p:nvPr/>
        </p:nvSpPr>
        <p:spPr bwMode="auto">
          <a:xfrm>
            <a:off x="306388" y="5484813"/>
            <a:ext cx="85280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4013" indent="-342900">
              <a:tabLst>
                <a:tab pos="1209675" algn="l"/>
                <a:tab pos="1881188" algn="l"/>
                <a:tab pos="2400300" algn="l"/>
                <a:tab pos="3427413" algn="l"/>
                <a:tab pos="4322763" algn="l"/>
                <a:tab pos="4937125" algn="l"/>
                <a:tab pos="6411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209675" algn="l"/>
                <a:tab pos="1881188" algn="l"/>
                <a:tab pos="2400300" algn="l"/>
                <a:tab pos="3427413" algn="l"/>
                <a:tab pos="4322763" algn="l"/>
                <a:tab pos="4937125" algn="l"/>
                <a:tab pos="6411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209675" algn="l"/>
                <a:tab pos="1881188" algn="l"/>
                <a:tab pos="2400300" algn="l"/>
                <a:tab pos="3427413" algn="l"/>
                <a:tab pos="4322763" algn="l"/>
                <a:tab pos="4937125" algn="l"/>
                <a:tab pos="6411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209675" algn="l"/>
                <a:tab pos="1881188" algn="l"/>
                <a:tab pos="2400300" algn="l"/>
                <a:tab pos="3427413" algn="l"/>
                <a:tab pos="4322763" algn="l"/>
                <a:tab pos="4937125" algn="l"/>
                <a:tab pos="6411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209675" algn="l"/>
                <a:tab pos="1881188" algn="l"/>
                <a:tab pos="2400300" algn="l"/>
                <a:tab pos="3427413" algn="l"/>
                <a:tab pos="4322763" algn="l"/>
                <a:tab pos="4937125" algn="l"/>
                <a:tab pos="6411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  <a:tab pos="1881188" algn="l"/>
                <a:tab pos="2400300" algn="l"/>
                <a:tab pos="3427413" algn="l"/>
                <a:tab pos="4322763" algn="l"/>
                <a:tab pos="4937125" algn="l"/>
                <a:tab pos="6411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  <a:tab pos="1881188" algn="l"/>
                <a:tab pos="2400300" algn="l"/>
                <a:tab pos="3427413" algn="l"/>
                <a:tab pos="4322763" algn="l"/>
                <a:tab pos="4937125" algn="l"/>
                <a:tab pos="6411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  <a:tab pos="1881188" algn="l"/>
                <a:tab pos="2400300" algn="l"/>
                <a:tab pos="3427413" algn="l"/>
                <a:tab pos="4322763" algn="l"/>
                <a:tab pos="4937125" algn="l"/>
                <a:tab pos="6411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  <a:tab pos="1881188" algn="l"/>
                <a:tab pos="2400300" algn="l"/>
                <a:tab pos="3427413" algn="l"/>
                <a:tab pos="4322763" algn="l"/>
                <a:tab pos="4937125" algn="l"/>
                <a:tab pos="6411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463"/>
              </a:lnSpc>
            </a:pPr>
            <a:r>
              <a:rPr lang="en-US" altLang="en-US" sz="3200" b="1" dirty="0"/>
              <a:t>Note: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>
                <a:solidFill>
                  <a:srgbClr val="984807"/>
                </a:solidFill>
              </a:rPr>
              <a:t>Ep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>
                <a:solidFill>
                  <a:srgbClr val="984807"/>
                </a:solidFill>
              </a:rPr>
              <a:t>is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>
                <a:solidFill>
                  <a:srgbClr val="984807"/>
                </a:solidFill>
              </a:rPr>
              <a:t>(-)</a:t>
            </a:r>
            <a:r>
              <a:rPr lang="en-US" altLang="en-US" sz="3200" b="1" dirty="0" err="1">
                <a:solidFill>
                  <a:srgbClr val="984807"/>
                </a:solidFill>
              </a:rPr>
              <a:t>ve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>
                <a:solidFill>
                  <a:srgbClr val="984807"/>
                </a:solidFill>
              </a:rPr>
              <a:t>due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>
                <a:solidFill>
                  <a:srgbClr val="984807"/>
                </a:solidFill>
              </a:rPr>
              <a:t>to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>
                <a:solidFill>
                  <a:srgbClr val="984807"/>
                </a:solidFill>
              </a:rPr>
              <a:t>Inverse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>
                <a:solidFill>
                  <a:srgbClr val="984807"/>
                </a:solidFill>
              </a:rPr>
              <a:t>Relationship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Between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Price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&amp;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Quantity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Demanded.</a:t>
            </a:r>
            <a:endParaRPr lang="en-US" altLang="en-US" sz="3200" dirty="0"/>
          </a:p>
        </p:txBody>
      </p:sp>
      <p:sp>
        <p:nvSpPr>
          <p:cNvPr id="68612" name="object 5"/>
          <p:cNvSpPr>
            <a:spLocks/>
          </p:cNvSpPr>
          <p:nvPr/>
        </p:nvSpPr>
        <p:spPr bwMode="auto">
          <a:xfrm>
            <a:off x="3913188" y="2032000"/>
            <a:ext cx="893762" cy="0"/>
          </a:xfrm>
          <a:custGeom>
            <a:avLst/>
            <a:gdLst>
              <a:gd name="T0" fmla="*/ 0 w 894714"/>
              <a:gd name="T1" fmla="*/ 893319 w 89471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94714">
                <a:moveTo>
                  <a:pt x="0" y="0"/>
                </a:moveTo>
                <a:lnTo>
                  <a:pt x="894271" y="0"/>
                </a:lnTo>
              </a:path>
            </a:pathLst>
          </a:custGeom>
          <a:noFill/>
          <a:ln w="18690">
            <a:solidFill>
              <a:srgbClr val="003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13" name="object 6"/>
          <p:cNvSpPr>
            <a:spLocks/>
          </p:cNvSpPr>
          <p:nvPr/>
        </p:nvSpPr>
        <p:spPr bwMode="auto">
          <a:xfrm>
            <a:off x="5367338" y="2032000"/>
            <a:ext cx="508000" cy="0"/>
          </a:xfrm>
          <a:custGeom>
            <a:avLst/>
            <a:gdLst>
              <a:gd name="T0" fmla="*/ 0 w 508635"/>
              <a:gd name="T1" fmla="*/ 507628 w 50863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8635">
                <a:moveTo>
                  <a:pt x="0" y="0"/>
                </a:moveTo>
                <a:lnTo>
                  <a:pt x="508263" y="0"/>
                </a:lnTo>
              </a:path>
            </a:pathLst>
          </a:custGeom>
          <a:noFill/>
          <a:ln w="18690">
            <a:solidFill>
              <a:srgbClr val="003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3943350" y="1479550"/>
            <a:ext cx="1914525" cy="1114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1508760" algn="l"/>
              </a:tabLst>
              <a:defRPr/>
            </a:pPr>
            <a:r>
              <a:rPr sz="3500" spc="790" dirty="0">
                <a:solidFill>
                  <a:srgbClr val="003F00"/>
                </a:solidFill>
                <a:latin typeface="Symbol"/>
                <a:cs typeface="Symbol"/>
              </a:rPr>
              <a:t></a:t>
            </a:r>
            <a:r>
              <a:rPr sz="3500" spc="960" dirty="0">
                <a:solidFill>
                  <a:srgbClr val="003F00"/>
                </a:solidFill>
                <a:latin typeface="Times New Roman"/>
                <a:cs typeface="Times New Roman"/>
              </a:rPr>
              <a:t>Q</a:t>
            </a:r>
            <a:r>
              <a:rPr sz="3500" spc="200" dirty="0">
                <a:solidFill>
                  <a:srgbClr val="003F00"/>
                </a:solidFill>
                <a:latin typeface="Times New Roman"/>
                <a:cs typeface="Times New Roman"/>
              </a:rPr>
              <a:t> </a:t>
            </a:r>
            <a:r>
              <a:rPr sz="5250" spc="1095" baseline="-35714" dirty="0">
                <a:solidFill>
                  <a:srgbClr val="003F00"/>
                </a:solidFill>
                <a:latin typeface="Symbol"/>
                <a:cs typeface="Symbol"/>
              </a:rPr>
              <a:t></a:t>
            </a:r>
            <a:r>
              <a:rPr sz="5250" baseline="-35714" dirty="0">
                <a:solidFill>
                  <a:srgbClr val="003F00"/>
                </a:solidFill>
                <a:latin typeface="Times New Roman"/>
                <a:cs typeface="Times New Roman"/>
              </a:rPr>
              <a:t>	</a:t>
            </a:r>
            <a:r>
              <a:rPr sz="3500" spc="735" dirty="0">
                <a:solidFill>
                  <a:srgbClr val="003F00"/>
                </a:solidFill>
                <a:latin typeface="Times New Roman"/>
                <a:cs typeface="Times New Roman"/>
              </a:rPr>
              <a:t>P</a:t>
            </a:r>
            <a:endParaRPr sz="3500">
              <a:latin typeface="Times New Roman"/>
              <a:cs typeface="Times New Roman"/>
            </a:endParaRPr>
          </a:p>
          <a:p>
            <a:pPr marL="60325" eaLnBrk="1" fontAlgn="auto" hangingPunct="1">
              <a:spcBef>
                <a:spcPts val="780"/>
              </a:spcBef>
              <a:spcAft>
                <a:spcPts val="0"/>
              </a:spcAft>
              <a:tabLst>
                <a:tab pos="1456690" algn="l"/>
              </a:tabLst>
              <a:defRPr/>
            </a:pPr>
            <a:r>
              <a:rPr sz="3500" spc="795" dirty="0">
                <a:solidFill>
                  <a:srgbClr val="003F00"/>
                </a:solidFill>
                <a:latin typeface="Symbol"/>
                <a:cs typeface="Symbol"/>
              </a:rPr>
              <a:t></a:t>
            </a:r>
            <a:r>
              <a:rPr sz="3500" spc="735" dirty="0">
                <a:solidFill>
                  <a:srgbClr val="003F00"/>
                </a:solidFill>
                <a:latin typeface="Times New Roman"/>
                <a:cs typeface="Times New Roman"/>
              </a:rPr>
              <a:t>P</a:t>
            </a:r>
            <a:r>
              <a:rPr sz="3500" dirty="0">
                <a:solidFill>
                  <a:srgbClr val="003F00"/>
                </a:solidFill>
                <a:latin typeface="Times New Roman"/>
                <a:cs typeface="Times New Roman"/>
              </a:rPr>
              <a:t>	</a:t>
            </a:r>
            <a:r>
              <a:rPr sz="3500" spc="960" dirty="0">
                <a:solidFill>
                  <a:srgbClr val="003F00"/>
                </a:solidFill>
                <a:latin typeface="Times New Roman"/>
                <a:cs typeface="Times New Roman"/>
              </a:rPr>
              <a:t>Q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68616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8BDB483-51B5-48BC-A912-B66FBD933AE9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33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3163" y="1770063"/>
            <a:ext cx="1212850" cy="4746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500" spc="800" dirty="0">
                <a:solidFill>
                  <a:srgbClr val="003F00"/>
                </a:solidFill>
                <a:latin typeface="Times New Roman"/>
                <a:cs typeface="Times New Roman"/>
              </a:rPr>
              <a:t>E</a:t>
            </a:r>
            <a:r>
              <a:rPr sz="3500" spc="665" dirty="0">
                <a:solidFill>
                  <a:srgbClr val="003F00"/>
                </a:solidFill>
                <a:latin typeface="Times New Roman"/>
                <a:cs typeface="Times New Roman"/>
              </a:rPr>
              <a:t>p</a:t>
            </a:r>
            <a:r>
              <a:rPr sz="3500" spc="340" dirty="0">
                <a:solidFill>
                  <a:srgbClr val="003F00"/>
                </a:solidFill>
                <a:latin typeface="Times New Roman"/>
                <a:cs typeface="Times New Roman"/>
              </a:rPr>
              <a:t> </a:t>
            </a:r>
            <a:r>
              <a:rPr sz="3500" spc="750" dirty="0">
                <a:solidFill>
                  <a:srgbClr val="003F00"/>
                </a:solidFill>
                <a:latin typeface="Times New Roman"/>
                <a:cs typeface="Times New Roman"/>
              </a:rPr>
              <a:t>=</a:t>
            </a:r>
            <a:endParaRPr sz="35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5750" y="2752725"/>
          <a:ext cx="8159750" cy="2143126"/>
        </p:xfrm>
        <a:graphic>
          <a:graphicData uri="http://schemas.openxmlformats.org/drawingml/2006/table">
            <a:tbl>
              <a:tblPr/>
              <a:tblGrid>
                <a:gridCol w="1568450">
                  <a:extLst>
                    <a:ext uri="{9D8B030D-6E8A-4147-A177-3AD203B41FA5}">
                      <a16:colId xmlns:a16="http://schemas.microsoft.com/office/drawing/2014/main" xmlns="" val="3053219128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xmlns="" val="1098694900"/>
                    </a:ext>
                  </a:extLst>
                </a:gridCol>
                <a:gridCol w="4716462">
                  <a:extLst>
                    <a:ext uri="{9D8B030D-6E8A-4147-A177-3AD203B41FA5}">
                      <a16:colId xmlns:a16="http://schemas.microsoft.com/office/drawing/2014/main" xmlns="" val="2920331951"/>
                    </a:ext>
                  </a:extLst>
                </a:gridCol>
              </a:tblGrid>
              <a:tr h="534988"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Where,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9368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93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Ep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620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620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Price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Elasticity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7875130"/>
                  </a:ext>
                </a:extLst>
              </a:tr>
              <a:tr h="536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9368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93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∆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620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620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Very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Small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7776585"/>
                  </a:ext>
                </a:extLst>
              </a:tr>
              <a:tr h="536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9368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93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25412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54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Price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2461449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921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92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252538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52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Quantity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Demanded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532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0872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bject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213100" indent="-2500313" eaLnBrk="1" hangingPunct="1"/>
            <a:r>
              <a:rPr lang="en-US" altLang="en-US" sz="4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Degrees</a:t>
            </a:r>
            <a:r>
              <a:rPr lang="en-US" alt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alt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Price</a:t>
            </a:r>
            <a:r>
              <a:rPr lang="en-US" alt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Elasticity</a:t>
            </a:r>
            <a:r>
              <a:rPr lang="en-US" alt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alt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</a:t>
            </a:r>
            <a:endParaRPr lang="en-US" altLang="en-US" sz="4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9" name="object 3"/>
          <p:cNvSpPr>
            <a:spLocks/>
          </p:cNvSpPr>
          <p:nvPr/>
        </p:nvSpPr>
        <p:spPr bwMode="auto">
          <a:xfrm>
            <a:off x="1074738" y="1600200"/>
            <a:ext cx="6994525" cy="4525963"/>
          </a:xfrm>
          <a:custGeom>
            <a:avLst/>
            <a:gdLst>
              <a:gd name="T0" fmla="*/ 4731743 w 6995159"/>
              <a:gd name="T1" fmla="*/ 0 h 4526280"/>
              <a:gd name="T2" fmla="*/ 4731743 w 6995159"/>
              <a:gd name="T3" fmla="*/ 1131399 h 4526280"/>
              <a:gd name="T4" fmla="*/ 0 w 6995159"/>
              <a:gd name="T5" fmla="*/ 1131399 h 4526280"/>
              <a:gd name="T6" fmla="*/ 0 w 6995159"/>
              <a:gd name="T7" fmla="*/ 3394234 h 4526280"/>
              <a:gd name="T8" fmla="*/ 4731743 w 6995159"/>
              <a:gd name="T9" fmla="*/ 3394234 h 4526280"/>
              <a:gd name="T10" fmla="*/ 4731743 w 6995159"/>
              <a:gd name="T11" fmla="*/ 4525642 h 4526280"/>
              <a:gd name="T12" fmla="*/ 6994525 w 6995159"/>
              <a:gd name="T13" fmla="*/ 2262826 h 4526280"/>
              <a:gd name="T14" fmla="*/ 4731743 w 6995159"/>
              <a:gd name="T15" fmla="*/ 0 h 45262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995159" h="4526280">
                <a:moveTo>
                  <a:pt x="4732172" y="0"/>
                </a:moveTo>
                <a:lnTo>
                  <a:pt x="4732172" y="1131478"/>
                </a:lnTo>
                <a:lnTo>
                  <a:pt x="0" y="1131478"/>
                </a:lnTo>
                <a:lnTo>
                  <a:pt x="0" y="3394472"/>
                </a:lnTo>
                <a:lnTo>
                  <a:pt x="4732172" y="3394472"/>
                </a:lnTo>
                <a:lnTo>
                  <a:pt x="4732172" y="4525959"/>
                </a:lnTo>
                <a:lnTo>
                  <a:pt x="6995159" y="2262984"/>
                </a:lnTo>
                <a:lnTo>
                  <a:pt x="4732172" y="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60" name="object 4"/>
          <p:cNvSpPr>
            <a:spLocks/>
          </p:cNvSpPr>
          <p:nvPr/>
        </p:nvSpPr>
        <p:spPr bwMode="auto">
          <a:xfrm>
            <a:off x="460375" y="2957513"/>
            <a:ext cx="1450975" cy="1811337"/>
          </a:xfrm>
          <a:custGeom>
            <a:avLst/>
            <a:gdLst>
              <a:gd name="T0" fmla="*/ 1209002 w 1451610"/>
              <a:gd name="T1" fmla="*/ 0 h 1810385"/>
              <a:gd name="T2" fmla="*/ 241804 w 1451610"/>
              <a:gd name="T3" fmla="*/ 0 h 1810385"/>
              <a:gd name="T4" fmla="*/ 221973 w 1451610"/>
              <a:gd name="T5" fmla="*/ 801 h 1810385"/>
              <a:gd name="T6" fmla="*/ 183697 w 1451610"/>
              <a:gd name="T7" fmla="*/ 7033 h 1810385"/>
              <a:gd name="T8" fmla="*/ 130683 w 1451610"/>
              <a:gd name="T9" fmla="*/ 27013 h 1810385"/>
              <a:gd name="T10" fmla="*/ 84442 w 1451610"/>
              <a:gd name="T11" fmla="*/ 58260 h 1810385"/>
              <a:gd name="T12" fmla="*/ 46655 w 1451610"/>
              <a:gd name="T13" fmla="*/ 99090 h 1810385"/>
              <a:gd name="T14" fmla="*/ 19003 w 1451610"/>
              <a:gd name="T15" fmla="*/ 147825 h 1810385"/>
              <a:gd name="T16" fmla="*/ 3165 w 1451610"/>
              <a:gd name="T17" fmla="*/ 202782 h 1810385"/>
              <a:gd name="T18" fmla="*/ 0 w 1451610"/>
              <a:gd name="T19" fmla="*/ 242046 h 1810385"/>
              <a:gd name="T20" fmla="*/ 0 w 1451610"/>
              <a:gd name="T21" fmla="*/ 1569292 h 1810385"/>
              <a:gd name="T22" fmla="*/ 3165 w 1451610"/>
              <a:gd name="T23" fmla="*/ 1608553 h 1810385"/>
              <a:gd name="T24" fmla="*/ 12328 w 1451610"/>
              <a:gd name="T25" fmla="*/ 1645797 h 1810385"/>
              <a:gd name="T26" fmla="*/ 36228 w 1451610"/>
              <a:gd name="T27" fmla="*/ 1696791 h 1810385"/>
              <a:gd name="T28" fmla="*/ 70824 w 1451610"/>
              <a:gd name="T29" fmla="*/ 1740442 h 1810385"/>
              <a:gd name="T30" fmla="*/ 114434 w 1451610"/>
              <a:gd name="T31" fmla="*/ 1775069 h 1810385"/>
              <a:gd name="T32" fmla="*/ 165377 w 1451610"/>
              <a:gd name="T33" fmla="*/ 1798991 h 1810385"/>
              <a:gd name="T34" fmla="*/ 202583 w 1451610"/>
              <a:gd name="T35" fmla="*/ 1808161 h 1810385"/>
              <a:gd name="T36" fmla="*/ 241804 w 1451610"/>
              <a:gd name="T37" fmla="*/ 1811329 h 1810385"/>
              <a:gd name="T38" fmla="*/ 1209002 w 1451610"/>
              <a:gd name="T39" fmla="*/ 1811329 h 1810385"/>
              <a:gd name="T40" fmla="*/ 1248223 w 1451610"/>
              <a:gd name="T41" fmla="*/ 1808161 h 1810385"/>
              <a:gd name="T42" fmla="*/ 1285429 w 1451610"/>
              <a:gd name="T43" fmla="*/ 1798991 h 1810385"/>
              <a:gd name="T44" fmla="*/ 1336373 w 1451610"/>
              <a:gd name="T45" fmla="*/ 1775069 h 1810385"/>
              <a:gd name="T46" fmla="*/ 1379982 w 1451610"/>
              <a:gd name="T47" fmla="*/ 1740442 h 1810385"/>
              <a:gd name="T48" fmla="*/ 1414578 w 1451610"/>
              <a:gd name="T49" fmla="*/ 1696791 h 1810385"/>
              <a:gd name="T50" fmla="*/ 1438479 w 1451610"/>
              <a:gd name="T51" fmla="*/ 1645797 h 1810385"/>
              <a:gd name="T52" fmla="*/ 1447642 w 1451610"/>
              <a:gd name="T53" fmla="*/ 1608553 h 1810385"/>
              <a:gd name="T54" fmla="*/ 1450807 w 1451610"/>
              <a:gd name="T55" fmla="*/ 1569292 h 1810385"/>
              <a:gd name="T56" fmla="*/ 1450807 w 1451610"/>
              <a:gd name="T57" fmla="*/ 242046 h 1810385"/>
              <a:gd name="T58" fmla="*/ 1447642 w 1451610"/>
              <a:gd name="T59" fmla="*/ 202782 h 1810385"/>
              <a:gd name="T60" fmla="*/ 1438479 w 1451610"/>
              <a:gd name="T61" fmla="*/ 165535 h 1810385"/>
              <a:gd name="T62" fmla="*/ 1414578 w 1451610"/>
              <a:gd name="T63" fmla="*/ 114539 h 1810385"/>
              <a:gd name="T64" fmla="*/ 1379982 w 1451610"/>
              <a:gd name="T65" fmla="*/ 70887 h 1810385"/>
              <a:gd name="T66" fmla="*/ 1336373 w 1451610"/>
              <a:gd name="T67" fmla="*/ 36260 h 1810385"/>
              <a:gd name="T68" fmla="*/ 1285429 w 1451610"/>
              <a:gd name="T69" fmla="*/ 12337 h 1810385"/>
              <a:gd name="T70" fmla="*/ 1248223 w 1451610"/>
              <a:gd name="T71" fmla="*/ 3167 h 1810385"/>
              <a:gd name="T72" fmla="*/ 1209002 w 1451610"/>
              <a:gd name="T73" fmla="*/ 0 h 181038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51610" h="1810385">
                <a:moveTo>
                  <a:pt x="1209531" y="0"/>
                </a:moveTo>
                <a:lnTo>
                  <a:pt x="241910" y="0"/>
                </a:lnTo>
                <a:lnTo>
                  <a:pt x="222070" y="801"/>
                </a:lnTo>
                <a:lnTo>
                  <a:pt x="183777" y="7029"/>
                </a:lnTo>
                <a:lnTo>
                  <a:pt x="130740" y="26999"/>
                </a:lnTo>
                <a:lnTo>
                  <a:pt x="84479" y="58229"/>
                </a:lnTo>
                <a:lnTo>
                  <a:pt x="46675" y="99038"/>
                </a:lnTo>
                <a:lnTo>
                  <a:pt x="19011" y="147747"/>
                </a:lnTo>
                <a:lnTo>
                  <a:pt x="3166" y="202675"/>
                </a:lnTo>
                <a:lnTo>
                  <a:pt x="0" y="241919"/>
                </a:lnTo>
                <a:lnTo>
                  <a:pt x="0" y="1568467"/>
                </a:lnTo>
                <a:lnTo>
                  <a:pt x="3166" y="1607708"/>
                </a:lnTo>
                <a:lnTo>
                  <a:pt x="12333" y="1644932"/>
                </a:lnTo>
                <a:lnTo>
                  <a:pt x="36244" y="1695899"/>
                </a:lnTo>
                <a:lnTo>
                  <a:pt x="70855" y="1739527"/>
                </a:lnTo>
                <a:lnTo>
                  <a:pt x="114484" y="1774136"/>
                </a:lnTo>
                <a:lnTo>
                  <a:pt x="165449" y="1798045"/>
                </a:lnTo>
                <a:lnTo>
                  <a:pt x="202672" y="1807211"/>
                </a:lnTo>
                <a:lnTo>
                  <a:pt x="241910" y="1810377"/>
                </a:lnTo>
                <a:lnTo>
                  <a:pt x="1209531" y="1810377"/>
                </a:lnTo>
                <a:lnTo>
                  <a:pt x="1248769" y="1807211"/>
                </a:lnTo>
                <a:lnTo>
                  <a:pt x="1285992" y="1798045"/>
                </a:lnTo>
                <a:lnTo>
                  <a:pt x="1336958" y="1774136"/>
                </a:lnTo>
                <a:lnTo>
                  <a:pt x="1380586" y="1739527"/>
                </a:lnTo>
                <a:lnTo>
                  <a:pt x="1415197" y="1695899"/>
                </a:lnTo>
                <a:lnTo>
                  <a:pt x="1439109" y="1644932"/>
                </a:lnTo>
                <a:lnTo>
                  <a:pt x="1448276" y="1607708"/>
                </a:lnTo>
                <a:lnTo>
                  <a:pt x="1451442" y="1568467"/>
                </a:lnTo>
                <a:lnTo>
                  <a:pt x="1451442" y="241919"/>
                </a:lnTo>
                <a:lnTo>
                  <a:pt x="1448276" y="202675"/>
                </a:lnTo>
                <a:lnTo>
                  <a:pt x="1439109" y="165448"/>
                </a:lnTo>
                <a:lnTo>
                  <a:pt x="1415197" y="114479"/>
                </a:lnTo>
                <a:lnTo>
                  <a:pt x="1380586" y="70850"/>
                </a:lnTo>
                <a:lnTo>
                  <a:pt x="1336958" y="36241"/>
                </a:lnTo>
                <a:lnTo>
                  <a:pt x="1285992" y="12331"/>
                </a:lnTo>
                <a:lnTo>
                  <a:pt x="1248769" y="3165"/>
                </a:lnTo>
                <a:lnTo>
                  <a:pt x="1209531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61" name="object 5"/>
          <p:cNvSpPr>
            <a:spLocks/>
          </p:cNvSpPr>
          <p:nvPr/>
        </p:nvSpPr>
        <p:spPr bwMode="auto">
          <a:xfrm>
            <a:off x="460375" y="2957513"/>
            <a:ext cx="1450975" cy="1811337"/>
          </a:xfrm>
          <a:custGeom>
            <a:avLst/>
            <a:gdLst>
              <a:gd name="T0" fmla="*/ 0 w 1451610"/>
              <a:gd name="T1" fmla="*/ 242046 h 1810385"/>
              <a:gd name="T2" fmla="*/ 3165 w 1451610"/>
              <a:gd name="T3" fmla="*/ 202782 h 1810385"/>
              <a:gd name="T4" fmla="*/ 12328 w 1451610"/>
              <a:gd name="T5" fmla="*/ 165535 h 1810385"/>
              <a:gd name="T6" fmla="*/ 36228 w 1451610"/>
              <a:gd name="T7" fmla="*/ 114539 h 1810385"/>
              <a:gd name="T8" fmla="*/ 70824 w 1451610"/>
              <a:gd name="T9" fmla="*/ 70887 h 1810385"/>
              <a:gd name="T10" fmla="*/ 114434 w 1451610"/>
              <a:gd name="T11" fmla="*/ 36260 h 1810385"/>
              <a:gd name="T12" fmla="*/ 165377 w 1451610"/>
              <a:gd name="T13" fmla="*/ 12337 h 1810385"/>
              <a:gd name="T14" fmla="*/ 202583 w 1451610"/>
              <a:gd name="T15" fmla="*/ 3167 h 1810385"/>
              <a:gd name="T16" fmla="*/ 241804 w 1451610"/>
              <a:gd name="T17" fmla="*/ 0 h 1810385"/>
              <a:gd name="T18" fmla="*/ 1209002 w 1451610"/>
              <a:gd name="T19" fmla="*/ 0 h 1810385"/>
              <a:gd name="T20" fmla="*/ 1248223 w 1451610"/>
              <a:gd name="T21" fmla="*/ 3167 h 1810385"/>
              <a:gd name="T22" fmla="*/ 1285429 w 1451610"/>
              <a:gd name="T23" fmla="*/ 12337 h 1810385"/>
              <a:gd name="T24" fmla="*/ 1336373 w 1451610"/>
              <a:gd name="T25" fmla="*/ 36260 h 1810385"/>
              <a:gd name="T26" fmla="*/ 1379982 w 1451610"/>
              <a:gd name="T27" fmla="*/ 70887 h 1810385"/>
              <a:gd name="T28" fmla="*/ 1414578 w 1451610"/>
              <a:gd name="T29" fmla="*/ 114539 h 1810385"/>
              <a:gd name="T30" fmla="*/ 1438479 w 1451610"/>
              <a:gd name="T31" fmla="*/ 165535 h 1810385"/>
              <a:gd name="T32" fmla="*/ 1447642 w 1451610"/>
              <a:gd name="T33" fmla="*/ 202782 h 1810385"/>
              <a:gd name="T34" fmla="*/ 1450807 w 1451610"/>
              <a:gd name="T35" fmla="*/ 242046 h 1810385"/>
              <a:gd name="T36" fmla="*/ 1450807 w 1451610"/>
              <a:gd name="T37" fmla="*/ 1569292 h 1810385"/>
              <a:gd name="T38" fmla="*/ 1447642 w 1451610"/>
              <a:gd name="T39" fmla="*/ 1608553 h 1810385"/>
              <a:gd name="T40" fmla="*/ 1438479 w 1451610"/>
              <a:gd name="T41" fmla="*/ 1645797 h 1810385"/>
              <a:gd name="T42" fmla="*/ 1414578 w 1451610"/>
              <a:gd name="T43" fmla="*/ 1696791 h 1810385"/>
              <a:gd name="T44" fmla="*/ 1379982 w 1451610"/>
              <a:gd name="T45" fmla="*/ 1740442 h 1810385"/>
              <a:gd name="T46" fmla="*/ 1336373 w 1451610"/>
              <a:gd name="T47" fmla="*/ 1775069 h 1810385"/>
              <a:gd name="T48" fmla="*/ 1285429 w 1451610"/>
              <a:gd name="T49" fmla="*/ 1798991 h 1810385"/>
              <a:gd name="T50" fmla="*/ 1248223 w 1451610"/>
              <a:gd name="T51" fmla="*/ 1808161 h 1810385"/>
              <a:gd name="T52" fmla="*/ 1209002 w 1451610"/>
              <a:gd name="T53" fmla="*/ 1811329 h 1810385"/>
              <a:gd name="T54" fmla="*/ 241804 w 1451610"/>
              <a:gd name="T55" fmla="*/ 1811329 h 1810385"/>
              <a:gd name="T56" fmla="*/ 202583 w 1451610"/>
              <a:gd name="T57" fmla="*/ 1808161 h 1810385"/>
              <a:gd name="T58" fmla="*/ 165377 w 1451610"/>
              <a:gd name="T59" fmla="*/ 1798991 h 1810385"/>
              <a:gd name="T60" fmla="*/ 114434 w 1451610"/>
              <a:gd name="T61" fmla="*/ 1775069 h 1810385"/>
              <a:gd name="T62" fmla="*/ 70824 w 1451610"/>
              <a:gd name="T63" fmla="*/ 1740442 h 1810385"/>
              <a:gd name="T64" fmla="*/ 36228 w 1451610"/>
              <a:gd name="T65" fmla="*/ 1696791 h 1810385"/>
              <a:gd name="T66" fmla="*/ 12328 w 1451610"/>
              <a:gd name="T67" fmla="*/ 1645797 h 1810385"/>
              <a:gd name="T68" fmla="*/ 3165 w 1451610"/>
              <a:gd name="T69" fmla="*/ 1608553 h 1810385"/>
              <a:gd name="T70" fmla="*/ 0 w 1451610"/>
              <a:gd name="T71" fmla="*/ 1569292 h 1810385"/>
              <a:gd name="T72" fmla="*/ 0 w 1451610"/>
              <a:gd name="T73" fmla="*/ 242046 h 181038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51610" h="1810385">
                <a:moveTo>
                  <a:pt x="0" y="241919"/>
                </a:moveTo>
                <a:lnTo>
                  <a:pt x="3166" y="202675"/>
                </a:lnTo>
                <a:lnTo>
                  <a:pt x="12333" y="165448"/>
                </a:lnTo>
                <a:lnTo>
                  <a:pt x="36244" y="114479"/>
                </a:lnTo>
                <a:lnTo>
                  <a:pt x="70855" y="70850"/>
                </a:lnTo>
                <a:lnTo>
                  <a:pt x="114484" y="36241"/>
                </a:lnTo>
                <a:lnTo>
                  <a:pt x="165449" y="12331"/>
                </a:lnTo>
                <a:lnTo>
                  <a:pt x="202672" y="3165"/>
                </a:lnTo>
                <a:lnTo>
                  <a:pt x="241910" y="0"/>
                </a:lnTo>
                <a:lnTo>
                  <a:pt x="1209531" y="0"/>
                </a:lnTo>
                <a:lnTo>
                  <a:pt x="1248769" y="3165"/>
                </a:lnTo>
                <a:lnTo>
                  <a:pt x="1285992" y="12331"/>
                </a:lnTo>
                <a:lnTo>
                  <a:pt x="1336958" y="36241"/>
                </a:lnTo>
                <a:lnTo>
                  <a:pt x="1380586" y="70850"/>
                </a:lnTo>
                <a:lnTo>
                  <a:pt x="1415197" y="114479"/>
                </a:lnTo>
                <a:lnTo>
                  <a:pt x="1439109" y="165448"/>
                </a:lnTo>
                <a:lnTo>
                  <a:pt x="1448276" y="202675"/>
                </a:lnTo>
                <a:lnTo>
                  <a:pt x="1451442" y="241919"/>
                </a:lnTo>
                <a:lnTo>
                  <a:pt x="1451442" y="1568467"/>
                </a:lnTo>
                <a:lnTo>
                  <a:pt x="1448276" y="1607708"/>
                </a:lnTo>
                <a:lnTo>
                  <a:pt x="1439109" y="1644932"/>
                </a:lnTo>
                <a:lnTo>
                  <a:pt x="1415197" y="1695899"/>
                </a:lnTo>
                <a:lnTo>
                  <a:pt x="1380586" y="1739527"/>
                </a:lnTo>
                <a:lnTo>
                  <a:pt x="1336958" y="1774136"/>
                </a:lnTo>
                <a:lnTo>
                  <a:pt x="1285992" y="1798045"/>
                </a:lnTo>
                <a:lnTo>
                  <a:pt x="1248769" y="1807211"/>
                </a:lnTo>
                <a:lnTo>
                  <a:pt x="1209531" y="1810377"/>
                </a:lnTo>
                <a:lnTo>
                  <a:pt x="241910" y="1810377"/>
                </a:lnTo>
                <a:lnTo>
                  <a:pt x="202672" y="1807211"/>
                </a:lnTo>
                <a:lnTo>
                  <a:pt x="165449" y="1798045"/>
                </a:lnTo>
                <a:lnTo>
                  <a:pt x="114484" y="1774136"/>
                </a:lnTo>
                <a:lnTo>
                  <a:pt x="70855" y="1739527"/>
                </a:lnTo>
                <a:lnTo>
                  <a:pt x="36244" y="1695899"/>
                </a:lnTo>
                <a:lnTo>
                  <a:pt x="12333" y="1644932"/>
                </a:lnTo>
                <a:lnTo>
                  <a:pt x="3166" y="1607708"/>
                </a:lnTo>
                <a:lnTo>
                  <a:pt x="0" y="1568467"/>
                </a:lnTo>
                <a:lnTo>
                  <a:pt x="0" y="241919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62" name="object 6"/>
          <p:cNvSpPr txBox="1">
            <a:spLocks noChangeArrowheads="1"/>
          </p:cNvSpPr>
          <p:nvPr/>
        </p:nvSpPr>
        <p:spPr bwMode="auto">
          <a:xfrm>
            <a:off x="661988" y="3352800"/>
            <a:ext cx="10461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55575" indent="-1444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425"/>
              </a:lnSpc>
            </a:pPr>
            <a:r>
              <a:rPr lang="en-US" altLang="en-US" sz="2200" b="1">
                <a:solidFill>
                  <a:srgbClr val="FFFFFF"/>
                </a:solidFill>
              </a:rPr>
              <a:t>Perfectly</a:t>
            </a: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FFFF"/>
                </a:solidFill>
              </a:rPr>
              <a:t>Elastic</a:t>
            </a:r>
            <a:endParaRPr lang="en-US" altLang="en-US" sz="2200"/>
          </a:p>
          <a:p>
            <a:pPr eaLnBrk="1" hangingPunct="1">
              <a:spcBef>
                <a:spcPts val="663"/>
              </a:spcBef>
            </a:pPr>
            <a:r>
              <a:rPr lang="en-US" altLang="en-US" sz="2200" b="1">
                <a:solidFill>
                  <a:srgbClr val="FFFFFF"/>
                </a:solidFill>
              </a:rPr>
              <a:t>E</a:t>
            </a: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FFFF"/>
                </a:solidFill>
              </a:rPr>
              <a:t>=</a:t>
            </a: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∞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3" name="object 7"/>
          <p:cNvSpPr>
            <a:spLocks/>
          </p:cNvSpPr>
          <p:nvPr/>
        </p:nvSpPr>
        <p:spPr bwMode="auto">
          <a:xfrm>
            <a:off x="2152650" y="2957513"/>
            <a:ext cx="1452563" cy="1811337"/>
          </a:xfrm>
          <a:custGeom>
            <a:avLst/>
            <a:gdLst>
              <a:gd name="T0" fmla="*/ 1210307 w 1451610"/>
              <a:gd name="T1" fmla="*/ 0 h 1810385"/>
              <a:gd name="T2" fmla="*/ 242069 w 1451610"/>
              <a:gd name="T3" fmla="*/ 0 h 1810385"/>
              <a:gd name="T4" fmla="*/ 222215 w 1451610"/>
              <a:gd name="T5" fmla="*/ 801 h 1810385"/>
              <a:gd name="T6" fmla="*/ 183894 w 1451610"/>
              <a:gd name="T7" fmla="*/ 7033 h 1810385"/>
              <a:gd name="T8" fmla="*/ 130820 w 1451610"/>
              <a:gd name="T9" fmla="*/ 27013 h 1810385"/>
              <a:gd name="T10" fmla="*/ 84529 w 1451610"/>
              <a:gd name="T11" fmla="*/ 58260 h 1810385"/>
              <a:gd name="T12" fmla="*/ 46703 w 1451610"/>
              <a:gd name="T13" fmla="*/ 99090 h 1810385"/>
              <a:gd name="T14" fmla="*/ 19021 w 1451610"/>
              <a:gd name="T15" fmla="*/ 147825 h 1810385"/>
              <a:gd name="T16" fmla="*/ 3167 w 1451610"/>
              <a:gd name="T17" fmla="*/ 202782 h 1810385"/>
              <a:gd name="T18" fmla="*/ 0 w 1451610"/>
              <a:gd name="T19" fmla="*/ 242046 h 1810385"/>
              <a:gd name="T20" fmla="*/ 0 w 1451610"/>
              <a:gd name="T21" fmla="*/ 1569292 h 1810385"/>
              <a:gd name="T22" fmla="*/ 3167 w 1451610"/>
              <a:gd name="T23" fmla="*/ 1608553 h 1810385"/>
              <a:gd name="T24" fmla="*/ 12339 w 1451610"/>
              <a:gd name="T25" fmla="*/ 1645797 h 1810385"/>
              <a:gd name="T26" fmla="*/ 36265 w 1451610"/>
              <a:gd name="T27" fmla="*/ 1696791 h 1810385"/>
              <a:gd name="T28" fmla="*/ 70897 w 1451610"/>
              <a:gd name="T29" fmla="*/ 1740442 h 1810385"/>
              <a:gd name="T30" fmla="*/ 114553 w 1451610"/>
              <a:gd name="T31" fmla="*/ 1775069 h 1810385"/>
              <a:gd name="T32" fmla="*/ 165553 w 1451610"/>
              <a:gd name="T33" fmla="*/ 1798991 h 1810385"/>
              <a:gd name="T34" fmla="*/ 202802 w 1451610"/>
              <a:gd name="T35" fmla="*/ 1808161 h 1810385"/>
              <a:gd name="T36" fmla="*/ 242069 w 1451610"/>
              <a:gd name="T37" fmla="*/ 1811329 h 1810385"/>
              <a:gd name="T38" fmla="*/ 1210307 w 1451610"/>
              <a:gd name="T39" fmla="*/ 1811329 h 1810385"/>
              <a:gd name="T40" fmla="*/ 1249577 w 1451610"/>
              <a:gd name="T41" fmla="*/ 1808161 h 1810385"/>
              <a:gd name="T42" fmla="*/ 1286828 w 1451610"/>
              <a:gd name="T43" fmla="*/ 1798991 h 1810385"/>
              <a:gd name="T44" fmla="*/ 1337831 w 1451610"/>
              <a:gd name="T45" fmla="*/ 1775069 h 1810385"/>
              <a:gd name="T46" fmla="*/ 1381488 w 1451610"/>
              <a:gd name="T47" fmla="*/ 1740442 h 1810385"/>
              <a:gd name="T48" fmla="*/ 1416120 w 1451610"/>
              <a:gd name="T49" fmla="*/ 1696791 h 1810385"/>
              <a:gd name="T50" fmla="*/ 1440046 w 1451610"/>
              <a:gd name="T51" fmla="*/ 1645797 h 1810385"/>
              <a:gd name="T52" fmla="*/ 1449218 w 1451610"/>
              <a:gd name="T53" fmla="*/ 1608553 h 1810385"/>
              <a:gd name="T54" fmla="*/ 1452386 w 1451610"/>
              <a:gd name="T55" fmla="*/ 1569292 h 1810385"/>
              <a:gd name="T56" fmla="*/ 1452386 w 1451610"/>
              <a:gd name="T57" fmla="*/ 242046 h 1810385"/>
              <a:gd name="T58" fmla="*/ 1449218 w 1451610"/>
              <a:gd name="T59" fmla="*/ 202782 h 1810385"/>
              <a:gd name="T60" fmla="*/ 1440046 w 1451610"/>
              <a:gd name="T61" fmla="*/ 165535 h 1810385"/>
              <a:gd name="T62" fmla="*/ 1416120 w 1451610"/>
              <a:gd name="T63" fmla="*/ 114539 h 1810385"/>
              <a:gd name="T64" fmla="*/ 1381488 w 1451610"/>
              <a:gd name="T65" fmla="*/ 70887 h 1810385"/>
              <a:gd name="T66" fmla="*/ 1337831 w 1451610"/>
              <a:gd name="T67" fmla="*/ 36260 h 1810385"/>
              <a:gd name="T68" fmla="*/ 1286828 w 1451610"/>
              <a:gd name="T69" fmla="*/ 12337 h 1810385"/>
              <a:gd name="T70" fmla="*/ 1249577 w 1451610"/>
              <a:gd name="T71" fmla="*/ 3167 h 1810385"/>
              <a:gd name="T72" fmla="*/ 1210307 w 1451610"/>
              <a:gd name="T73" fmla="*/ 0 h 181038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51610" h="1810385">
                <a:moveTo>
                  <a:pt x="1209513" y="0"/>
                </a:moveTo>
                <a:lnTo>
                  <a:pt x="241910" y="0"/>
                </a:lnTo>
                <a:lnTo>
                  <a:pt x="222069" y="801"/>
                </a:lnTo>
                <a:lnTo>
                  <a:pt x="183773" y="7029"/>
                </a:lnTo>
                <a:lnTo>
                  <a:pt x="130734" y="26999"/>
                </a:lnTo>
                <a:lnTo>
                  <a:pt x="84474" y="58229"/>
                </a:lnTo>
                <a:lnTo>
                  <a:pt x="46672" y="99038"/>
                </a:lnTo>
                <a:lnTo>
                  <a:pt x="19009" y="147747"/>
                </a:lnTo>
                <a:lnTo>
                  <a:pt x="3165" y="202675"/>
                </a:lnTo>
                <a:lnTo>
                  <a:pt x="0" y="241919"/>
                </a:lnTo>
                <a:lnTo>
                  <a:pt x="0" y="1568467"/>
                </a:lnTo>
                <a:lnTo>
                  <a:pt x="3165" y="1607708"/>
                </a:lnTo>
                <a:lnTo>
                  <a:pt x="12331" y="1644932"/>
                </a:lnTo>
                <a:lnTo>
                  <a:pt x="36241" y="1695899"/>
                </a:lnTo>
                <a:lnTo>
                  <a:pt x="70850" y="1739527"/>
                </a:lnTo>
                <a:lnTo>
                  <a:pt x="114478" y="1774136"/>
                </a:lnTo>
                <a:lnTo>
                  <a:pt x="165444" y="1798045"/>
                </a:lnTo>
                <a:lnTo>
                  <a:pt x="202669" y="1807211"/>
                </a:lnTo>
                <a:lnTo>
                  <a:pt x="241910" y="1810377"/>
                </a:lnTo>
                <a:lnTo>
                  <a:pt x="1209513" y="1810377"/>
                </a:lnTo>
                <a:lnTo>
                  <a:pt x="1248757" y="1807211"/>
                </a:lnTo>
                <a:lnTo>
                  <a:pt x="1285984" y="1798045"/>
                </a:lnTo>
                <a:lnTo>
                  <a:pt x="1336953" y="1774136"/>
                </a:lnTo>
                <a:lnTo>
                  <a:pt x="1380582" y="1739527"/>
                </a:lnTo>
                <a:lnTo>
                  <a:pt x="1415191" y="1695899"/>
                </a:lnTo>
                <a:lnTo>
                  <a:pt x="1439101" y="1644932"/>
                </a:lnTo>
                <a:lnTo>
                  <a:pt x="1448267" y="1607708"/>
                </a:lnTo>
                <a:lnTo>
                  <a:pt x="1451433" y="1568467"/>
                </a:lnTo>
                <a:lnTo>
                  <a:pt x="1451433" y="241919"/>
                </a:lnTo>
                <a:lnTo>
                  <a:pt x="1448267" y="202675"/>
                </a:lnTo>
                <a:lnTo>
                  <a:pt x="1439101" y="165448"/>
                </a:lnTo>
                <a:lnTo>
                  <a:pt x="1415191" y="114479"/>
                </a:lnTo>
                <a:lnTo>
                  <a:pt x="1380582" y="70850"/>
                </a:lnTo>
                <a:lnTo>
                  <a:pt x="1336953" y="36241"/>
                </a:lnTo>
                <a:lnTo>
                  <a:pt x="1285984" y="12331"/>
                </a:lnTo>
                <a:lnTo>
                  <a:pt x="1248757" y="3165"/>
                </a:lnTo>
                <a:lnTo>
                  <a:pt x="1209513" y="0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64" name="object 8"/>
          <p:cNvSpPr>
            <a:spLocks/>
          </p:cNvSpPr>
          <p:nvPr/>
        </p:nvSpPr>
        <p:spPr bwMode="auto">
          <a:xfrm>
            <a:off x="2152650" y="2957513"/>
            <a:ext cx="1452563" cy="1811337"/>
          </a:xfrm>
          <a:custGeom>
            <a:avLst/>
            <a:gdLst>
              <a:gd name="T0" fmla="*/ 0 w 1451610"/>
              <a:gd name="T1" fmla="*/ 242046 h 1810385"/>
              <a:gd name="T2" fmla="*/ 3167 w 1451610"/>
              <a:gd name="T3" fmla="*/ 202782 h 1810385"/>
              <a:gd name="T4" fmla="*/ 12339 w 1451610"/>
              <a:gd name="T5" fmla="*/ 165535 h 1810385"/>
              <a:gd name="T6" fmla="*/ 36265 w 1451610"/>
              <a:gd name="T7" fmla="*/ 114539 h 1810385"/>
              <a:gd name="T8" fmla="*/ 70897 w 1451610"/>
              <a:gd name="T9" fmla="*/ 70887 h 1810385"/>
              <a:gd name="T10" fmla="*/ 114553 w 1451610"/>
              <a:gd name="T11" fmla="*/ 36260 h 1810385"/>
              <a:gd name="T12" fmla="*/ 165553 w 1451610"/>
              <a:gd name="T13" fmla="*/ 12337 h 1810385"/>
              <a:gd name="T14" fmla="*/ 202802 w 1451610"/>
              <a:gd name="T15" fmla="*/ 3167 h 1810385"/>
              <a:gd name="T16" fmla="*/ 242069 w 1451610"/>
              <a:gd name="T17" fmla="*/ 0 h 1810385"/>
              <a:gd name="T18" fmla="*/ 1210307 w 1451610"/>
              <a:gd name="T19" fmla="*/ 0 h 1810385"/>
              <a:gd name="T20" fmla="*/ 1249577 w 1451610"/>
              <a:gd name="T21" fmla="*/ 3167 h 1810385"/>
              <a:gd name="T22" fmla="*/ 1286828 w 1451610"/>
              <a:gd name="T23" fmla="*/ 12337 h 1810385"/>
              <a:gd name="T24" fmla="*/ 1337831 w 1451610"/>
              <a:gd name="T25" fmla="*/ 36260 h 1810385"/>
              <a:gd name="T26" fmla="*/ 1381488 w 1451610"/>
              <a:gd name="T27" fmla="*/ 70887 h 1810385"/>
              <a:gd name="T28" fmla="*/ 1416120 w 1451610"/>
              <a:gd name="T29" fmla="*/ 114539 h 1810385"/>
              <a:gd name="T30" fmla="*/ 1440046 w 1451610"/>
              <a:gd name="T31" fmla="*/ 165535 h 1810385"/>
              <a:gd name="T32" fmla="*/ 1449218 w 1451610"/>
              <a:gd name="T33" fmla="*/ 202782 h 1810385"/>
              <a:gd name="T34" fmla="*/ 1452386 w 1451610"/>
              <a:gd name="T35" fmla="*/ 242046 h 1810385"/>
              <a:gd name="T36" fmla="*/ 1452386 w 1451610"/>
              <a:gd name="T37" fmla="*/ 1569292 h 1810385"/>
              <a:gd name="T38" fmla="*/ 1449218 w 1451610"/>
              <a:gd name="T39" fmla="*/ 1608553 h 1810385"/>
              <a:gd name="T40" fmla="*/ 1440046 w 1451610"/>
              <a:gd name="T41" fmla="*/ 1645797 h 1810385"/>
              <a:gd name="T42" fmla="*/ 1416120 w 1451610"/>
              <a:gd name="T43" fmla="*/ 1696791 h 1810385"/>
              <a:gd name="T44" fmla="*/ 1381488 w 1451610"/>
              <a:gd name="T45" fmla="*/ 1740442 h 1810385"/>
              <a:gd name="T46" fmla="*/ 1337831 w 1451610"/>
              <a:gd name="T47" fmla="*/ 1775069 h 1810385"/>
              <a:gd name="T48" fmla="*/ 1286828 w 1451610"/>
              <a:gd name="T49" fmla="*/ 1798991 h 1810385"/>
              <a:gd name="T50" fmla="*/ 1249577 w 1451610"/>
              <a:gd name="T51" fmla="*/ 1808161 h 1810385"/>
              <a:gd name="T52" fmla="*/ 1210307 w 1451610"/>
              <a:gd name="T53" fmla="*/ 1811329 h 1810385"/>
              <a:gd name="T54" fmla="*/ 242069 w 1451610"/>
              <a:gd name="T55" fmla="*/ 1811329 h 1810385"/>
              <a:gd name="T56" fmla="*/ 202802 w 1451610"/>
              <a:gd name="T57" fmla="*/ 1808161 h 1810385"/>
              <a:gd name="T58" fmla="*/ 165553 w 1451610"/>
              <a:gd name="T59" fmla="*/ 1798991 h 1810385"/>
              <a:gd name="T60" fmla="*/ 114553 w 1451610"/>
              <a:gd name="T61" fmla="*/ 1775069 h 1810385"/>
              <a:gd name="T62" fmla="*/ 70897 w 1451610"/>
              <a:gd name="T63" fmla="*/ 1740442 h 1810385"/>
              <a:gd name="T64" fmla="*/ 36265 w 1451610"/>
              <a:gd name="T65" fmla="*/ 1696791 h 1810385"/>
              <a:gd name="T66" fmla="*/ 12339 w 1451610"/>
              <a:gd name="T67" fmla="*/ 1645797 h 1810385"/>
              <a:gd name="T68" fmla="*/ 3167 w 1451610"/>
              <a:gd name="T69" fmla="*/ 1608553 h 1810385"/>
              <a:gd name="T70" fmla="*/ 0 w 1451610"/>
              <a:gd name="T71" fmla="*/ 1569292 h 1810385"/>
              <a:gd name="T72" fmla="*/ 0 w 1451610"/>
              <a:gd name="T73" fmla="*/ 242046 h 181038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51610" h="1810385">
                <a:moveTo>
                  <a:pt x="0" y="241919"/>
                </a:moveTo>
                <a:lnTo>
                  <a:pt x="3165" y="202675"/>
                </a:lnTo>
                <a:lnTo>
                  <a:pt x="12331" y="165448"/>
                </a:lnTo>
                <a:lnTo>
                  <a:pt x="36241" y="114479"/>
                </a:lnTo>
                <a:lnTo>
                  <a:pt x="70850" y="70850"/>
                </a:lnTo>
                <a:lnTo>
                  <a:pt x="114478" y="36241"/>
                </a:lnTo>
                <a:lnTo>
                  <a:pt x="165444" y="12331"/>
                </a:lnTo>
                <a:lnTo>
                  <a:pt x="202669" y="3165"/>
                </a:lnTo>
                <a:lnTo>
                  <a:pt x="241910" y="0"/>
                </a:lnTo>
                <a:lnTo>
                  <a:pt x="1209513" y="0"/>
                </a:lnTo>
                <a:lnTo>
                  <a:pt x="1248757" y="3165"/>
                </a:lnTo>
                <a:lnTo>
                  <a:pt x="1285984" y="12331"/>
                </a:lnTo>
                <a:lnTo>
                  <a:pt x="1336953" y="36241"/>
                </a:lnTo>
                <a:lnTo>
                  <a:pt x="1380582" y="70850"/>
                </a:lnTo>
                <a:lnTo>
                  <a:pt x="1415191" y="114479"/>
                </a:lnTo>
                <a:lnTo>
                  <a:pt x="1439101" y="165448"/>
                </a:lnTo>
                <a:lnTo>
                  <a:pt x="1448267" y="202675"/>
                </a:lnTo>
                <a:lnTo>
                  <a:pt x="1451433" y="241919"/>
                </a:lnTo>
                <a:lnTo>
                  <a:pt x="1451433" y="1568467"/>
                </a:lnTo>
                <a:lnTo>
                  <a:pt x="1448267" y="1607708"/>
                </a:lnTo>
                <a:lnTo>
                  <a:pt x="1439101" y="1644932"/>
                </a:lnTo>
                <a:lnTo>
                  <a:pt x="1415191" y="1695899"/>
                </a:lnTo>
                <a:lnTo>
                  <a:pt x="1380582" y="1739527"/>
                </a:lnTo>
                <a:lnTo>
                  <a:pt x="1336953" y="1774136"/>
                </a:lnTo>
                <a:lnTo>
                  <a:pt x="1285984" y="1798045"/>
                </a:lnTo>
                <a:lnTo>
                  <a:pt x="1248757" y="1807211"/>
                </a:lnTo>
                <a:lnTo>
                  <a:pt x="1209513" y="1810377"/>
                </a:lnTo>
                <a:lnTo>
                  <a:pt x="241910" y="1810377"/>
                </a:lnTo>
                <a:lnTo>
                  <a:pt x="202669" y="1807211"/>
                </a:lnTo>
                <a:lnTo>
                  <a:pt x="165444" y="1798045"/>
                </a:lnTo>
                <a:lnTo>
                  <a:pt x="114478" y="1774136"/>
                </a:lnTo>
                <a:lnTo>
                  <a:pt x="70850" y="1739527"/>
                </a:lnTo>
                <a:lnTo>
                  <a:pt x="36241" y="1695899"/>
                </a:lnTo>
                <a:lnTo>
                  <a:pt x="12331" y="1644932"/>
                </a:lnTo>
                <a:lnTo>
                  <a:pt x="3165" y="1607708"/>
                </a:lnTo>
                <a:lnTo>
                  <a:pt x="0" y="1568467"/>
                </a:lnTo>
                <a:lnTo>
                  <a:pt x="0" y="241919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65" name="object 9"/>
          <p:cNvSpPr txBox="1">
            <a:spLocks noChangeArrowheads="1"/>
          </p:cNvSpPr>
          <p:nvPr/>
        </p:nvSpPr>
        <p:spPr bwMode="auto">
          <a:xfrm>
            <a:off x="2355850" y="3352800"/>
            <a:ext cx="10461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425"/>
              </a:lnSpc>
            </a:pPr>
            <a:r>
              <a:rPr lang="en-US" altLang="en-US" sz="2200" b="1">
                <a:solidFill>
                  <a:srgbClr val="FFFFFF"/>
                </a:solidFill>
              </a:rPr>
              <a:t>Perfectly</a:t>
            </a: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FFFF"/>
                </a:solidFill>
              </a:rPr>
              <a:t>Inelastic</a:t>
            </a:r>
            <a:endParaRPr lang="en-US" altLang="en-US" sz="2200"/>
          </a:p>
          <a:p>
            <a:pPr algn="ctr" eaLnBrk="1" hangingPunct="1">
              <a:spcBef>
                <a:spcPts val="663"/>
              </a:spcBef>
            </a:pPr>
            <a:r>
              <a:rPr lang="en-US" altLang="en-US" sz="2200" b="1">
                <a:solidFill>
                  <a:srgbClr val="FFFFFF"/>
                </a:solidFill>
              </a:rPr>
              <a:t>E</a:t>
            </a: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FFFF"/>
                </a:solidFill>
              </a:rPr>
              <a:t>=</a:t>
            </a: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FFFF"/>
                </a:solidFill>
              </a:rPr>
              <a:t>0</a:t>
            </a:r>
            <a:endParaRPr lang="en-US" altLang="en-US" sz="2200"/>
          </a:p>
        </p:txBody>
      </p:sp>
      <p:sp>
        <p:nvSpPr>
          <p:cNvPr id="70666" name="object 10"/>
          <p:cNvSpPr>
            <a:spLocks/>
          </p:cNvSpPr>
          <p:nvPr/>
        </p:nvSpPr>
        <p:spPr bwMode="auto">
          <a:xfrm>
            <a:off x="3846513" y="2957513"/>
            <a:ext cx="1450975" cy="1811337"/>
          </a:xfrm>
          <a:custGeom>
            <a:avLst/>
            <a:gdLst>
              <a:gd name="T0" fmla="*/ 1209008 w 1451610"/>
              <a:gd name="T1" fmla="*/ 0 h 1810385"/>
              <a:gd name="T2" fmla="*/ 241813 w 1451610"/>
              <a:gd name="T3" fmla="*/ 0 h 1810385"/>
              <a:gd name="T4" fmla="*/ 221983 w 1451610"/>
              <a:gd name="T5" fmla="*/ 801 h 1810385"/>
              <a:gd name="T6" fmla="*/ 183708 w 1451610"/>
              <a:gd name="T7" fmla="*/ 7033 h 1810385"/>
              <a:gd name="T8" fmla="*/ 130693 w 1451610"/>
              <a:gd name="T9" fmla="*/ 27013 h 1810385"/>
              <a:gd name="T10" fmla="*/ 84449 w 1451610"/>
              <a:gd name="T11" fmla="*/ 58260 h 1810385"/>
              <a:gd name="T12" fmla="*/ 46660 w 1451610"/>
              <a:gd name="T13" fmla="*/ 99090 h 1810385"/>
              <a:gd name="T14" fmla="*/ 19005 w 1451610"/>
              <a:gd name="T15" fmla="*/ 147825 h 1810385"/>
              <a:gd name="T16" fmla="*/ 3165 w 1451610"/>
              <a:gd name="T17" fmla="*/ 202782 h 1810385"/>
              <a:gd name="T18" fmla="*/ 0 w 1451610"/>
              <a:gd name="T19" fmla="*/ 242046 h 1810385"/>
              <a:gd name="T20" fmla="*/ 0 w 1451610"/>
              <a:gd name="T21" fmla="*/ 1569292 h 1810385"/>
              <a:gd name="T22" fmla="*/ 3165 w 1451610"/>
              <a:gd name="T23" fmla="*/ 1608553 h 1810385"/>
              <a:gd name="T24" fmla="*/ 12329 w 1451610"/>
              <a:gd name="T25" fmla="*/ 1645797 h 1810385"/>
              <a:gd name="T26" fmla="*/ 36232 w 1451610"/>
              <a:gd name="T27" fmla="*/ 1696791 h 1810385"/>
              <a:gd name="T28" fmla="*/ 70831 w 1451610"/>
              <a:gd name="T29" fmla="*/ 1740442 h 1810385"/>
              <a:gd name="T30" fmla="*/ 114443 w 1451610"/>
              <a:gd name="T31" fmla="*/ 1775069 h 1810385"/>
              <a:gd name="T32" fmla="*/ 165388 w 1451610"/>
              <a:gd name="T33" fmla="*/ 1798991 h 1810385"/>
              <a:gd name="T34" fmla="*/ 202593 w 1451610"/>
              <a:gd name="T35" fmla="*/ 1808161 h 1810385"/>
              <a:gd name="T36" fmla="*/ 241813 w 1451610"/>
              <a:gd name="T37" fmla="*/ 1811329 h 1810385"/>
              <a:gd name="T38" fmla="*/ 1209008 w 1451610"/>
              <a:gd name="T39" fmla="*/ 1811329 h 1810385"/>
              <a:gd name="T40" fmla="*/ 1248228 w 1451610"/>
              <a:gd name="T41" fmla="*/ 1808161 h 1810385"/>
              <a:gd name="T42" fmla="*/ 1285434 w 1451610"/>
              <a:gd name="T43" fmla="*/ 1798991 h 1810385"/>
              <a:gd name="T44" fmla="*/ 1336379 w 1451610"/>
              <a:gd name="T45" fmla="*/ 1775069 h 1810385"/>
              <a:gd name="T46" fmla="*/ 1379991 w 1451610"/>
              <a:gd name="T47" fmla="*/ 1740442 h 1810385"/>
              <a:gd name="T48" fmla="*/ 1414589 w 1451610"/>
              <a:gd name="T49" fmla="*/ 1696791 h 1810385"/>
              <a:gd name="T50" fmla="*/ 1438492 w 1451610"/>
              <a:gd name="T51" fmla="*/ 1645797 h 1810385"/>
              <a:gd name="T52" fmla="*/ 1447656 w 1451610"/>
              <a:gd name="T53" fmla="*/ 1608553 h 1810385"/>
              <a:gd name="T54" fmla="*/ 1450822 w 1451610"/>
              <a:gd name="T55" fmla="*/ 1569292 h 1810385"/>
              <a:gd name="T56" fmla="*/ 1450822 w 1451610"/>
              <a:gd name="T57" fmla="*/ 242046 h 1810385"/>
              <a:gd name="T58" fmla="*/ 1447656 w 1451610"/>
              <a:gd name="T59" fmla="*/ 202782 h 1810385"/>
              <a:gd name="T60" fmla="*/ 1438492 w 1451610"/>
              <a:gd name="T61" fmla="*/ 165535 h 1810385"/>
              <a:gd name="T62" fmla="*/ 1414589 w 1451610"/>
              <a:gd name="T63" fmla="*/ 114539 h 1810385"/>
              <a:gd name="T64" fmla="*/ 1379991 w 1451610"/>
              <a:gd name="T65" fmla="*/ 70887 h 1810385"/>
              <a:gd name="T66" fmla="*/ 1336379 w 1451610"/>
              <a:gd name="T67" fmla="*/ 36260 h 1810385"/>
              <a:gd name="T68" fmla="*/ 1285434 w 1451610"/>
              <a:gd name="T69" fmla="*/ 12337 h 1810385"/>
              <a:gd name="T70" fmla="*/ 1248228 w 1451610"/>
              <a:gd name="T71" fmla="*/ 3167 h 1810385"/>
              <a:gd name="T72" fmla="*/ 1209008 w 1451610"/>
              <a:gd name="T73" fmla="*/ 0 h 181038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51610" h="1810385">
                <a:moveTo>
                  <a:pt x="1209537" y="0"/>
                </a:moveTo>
                <a:lnTo>
                  <a:pt x="241919" y="0"/>
                </a:lnTo>
                <a:lnTo>
                  <a:pt x="222080" y="801"/>
                </a:lnTo>
                <a:lnTo>
                  <a:pt x="183788" y="7029"/>
                </a:lnTo>
                <a:lnTo>
                  <a:pt x="130750" y="26999"/>
                </a:lnTo>
                <a:lnTo>
                  <a:pt x="84486" y="58229"/>
                </a:lnTo>
                <a:lnTo>
                  <a:pt x="46680" y="99038"/>
                </a:lnTo>
                <a:lnTo>
                  <a:pt x="19013" y="147747"/>
                </a:lnTo>
                <a:lnTo>
                  <a:pt x="3166" y="202675"/>
                </a:lnTo>
                <a:lnTo>
                  <a:pt x="0" y="241919"/>
                </a:lnTo>
                <a:lnTo>
                  <a:pt x="0" y="1568467"/>
                </a:lnTo>
                <a:lnTo>
                  <a:pt x="3166" y="1607708"/>
                </a:lnTo>
                <a:lnTo>
                  <a:pt x="12334" y="1644932"/>
                </a:lnTo>
                <a:lnTo>
                  <a:pt x="36248" y="1695899"/>
                </a:lnTo>
                <a:lnTo>
                  <a:pt x="70862" y="1739527"/>
                </a:lnTo>
                <a:lnTo>
                  <a:pt x="114493" y="1774136"/>
                </a:lnTo>
                <a:lnTo>
                  <a:pt x="165460" y="1798045"/>
                </a:lnTo>
                <a:lnTo>
                  <a:pt x="202682" y="1807211"/>
                </a:lnTo>
                <a:lnTo>
                  <a:pt x="241919" y="1810377"/>
                </a:lnTo>
                <a:lnTo>
                  <a:pt x="1209537" y="1810377"/>
                </a:lnTo>
                <a:lnTo>
                  <a:pt x="1248774" y="1807211"/>
                </a:lnTo>
                <a:lnTo>
                  <a:pt x="1285997" y="1798045"/>
                </a:lnTo>
                <a:lnTo>
                  <a:pt x="1336964" y="1774136"/>
                </a:lnTo>
                <a:lnTo>
                  <a:pt x="1380595" y="1739527"/>
                </a:lnTo>
                <a:lnTo>
                  <a:pt x="1415208" y="1695899"/>
                </a:lnTo>
                <a:lnTo>
                  <a:pt x="1439122" y="1644932"/>
                </a:lnTo>
                <a:lnTo>
                  <a:pt x="1448290" y="1607708"/>
                </a:lnTo>
                <a:lnTo>
                  <a:pt x="1451457" y="1568467"/>
                </a:lnTo>
                <a:lnTo>
                  <a:pt x="1451457" y="241919"/>
                </a:lnTo>
                <a:lnTo>
                  <a:pt x="1448290" y="202675"/>
                </a:lnTo>
                <a:lnTo>
                  <a:pt x="1439122" y="165448"/>
                </a:lnTo>
                <a:lnTo>
                  <a:pt x="1415208" y="114479"/>
                </a:lnTo>
                <a:lnTo>
                  <a:pt x="1380595" y="70850"/>
                </a:lnTo>
                <a:lnTo>
                  <a:pt x="1336964" y="36241"/>
                </a:lnTo>
                <a:lnTo>
                  <a:pt x="1285997" y="12331"/>
                </a:lnTo>
                <a:lnTo>
                  <a:pt x="1248774" y="3165"/>
                </a:lnTo>
                <a:lnTo>
                  <a:pt x="1209537" y="0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67" name="object 11"/>
          <p:cNvSpPr>
            <a:spLocks/>
          </p:cNvSpPr>
          <p:nvPr/>
        </p:nvSpPr>
        <p:spPr bwMode="auto">
          <a:xfrm>
            <a:off x="3846513" y="2957513"/>
            <a:ext cx="1450975" cy="1811337"/>
          </a:xfrm>
          <a:custGeom>
            <a:avLst/>
            <a:gdLst>
              <a:gd name="T0" fmla="*/ 0 w 1451610"/>
              <a:gd name="T1" fmla="*/ 242046 h 1810385"/>
              <a:gd name="T2" fmla="*/ 3165 w 1451610"/>
              <a:gd name="T3" fmla="*/ 202782 h 1810385"/>
              <a:gd name="T4" fmla="*/ 12329 w 1451610"/>
              <a:gd name="T5" fmla="*/ 165535 h 1810385"/>
              <a:gd name="T6" fmla="*/ 36232 w 1451610"/>
              <a:gd name="T7" fmla="*/ 114539 h 1810385"/>
              <a:gd name="T8" fmla="*/ 70831 w 1451610"/>
              <a:gd name="T9" fmla="*/ 70887 h 1810385"/>
              <a:gd name="T10" fmla="*/ 114443 w 1451610"/>
              <a:gd name="T11" fmla="*/ 36260 h 1810385"/>
              <a:gd name="T12" fmla="*/ 165388 w 1451610"/>
              <a:gd name="T13" fmla="*/ 12337 h 1810385"/>
              <a:gd name="T14" fmla="*/ 202593 w 1451610"/>
              <a:gd name="T15" fmla="*/ 3167 h 1810385"/>
              <a:gd name="T16" fmla="*/ 241813 w 1451610"/>
              <a:gd name="T17" fmla="*/ 0 h 1810385"/>
              <a:gd name="T18" fmla="*/ 1209008 w 1451610"/>
              <a:gd name="T19" fmla="*/ 0 h 1810385"/>
              <a:gd name="T20" fmla="*/ 1248228 w 1451610"/>
              <a:gd name="T21" fmla="*/ 3167 h 1810385"/>
              <a:gd name="T22" fmla="*/ 1285434 w 1451610"/>
              <a:gd name="T23" fmla="*/ 12337 h 1810385"/>
              <a:gd name="T24" fmla="*/ 1336379 w 1451610"/>
              <a:gd name="T25" fmla="*/ 36260 h 1810385"/>
              <a:gd name="T26" fmla="*/ 1379991 w 1451610"/>
              <a:gd name="T27" fmla="*/ 70887 h 1810385"/>
              <a:gd name="T28" fmla="*/ 1414589 w 1451610"/>
              <a:gd name="T29" fmla="*/ 114539 h 1810385"/>
              <a:gd name="T30" fmla="*/ 1438492 w 1451610"/>
              <a:gd name="T31" fmla="*/ 165535 h 1810385"/>
              <a:gd name="T32" fmla="*/ 1447656 w 1451610"/>
              <a:gd name="T33" fmla="*/ 202782 h 1810385"/>
              <a:gd name="T34" fmla="*/ 1450822 w 1451610"/>
              <a:gd name="T35" fmla="*/ 242046 h 1810385"/>
              <a:gd name="T36" fmla="*/ 1450822 w 1451610"/>
              <a:gd name="T37" fmla="*/ 1569292 h 1810385"/>
              <a:gd name="T38" fmla="*/ 1447656 w 1451610"/>
              <a:gd name="T39" fmla="*/ 1608553 h 1810385"/>
              <a:gd name="T40" fmla="*/ 1438492 w 1451610"/>
              <a:gd name="T41" fmla="*/ 1645797 h 1810385"/>
              <a:gd name="T42" fmla="*/ 1414589 w 1451610"/>
              <a:gd name="T43" fmla="*/ 1696791 h 1810385"/>
              <a:gd name="T44" fmla="*/ 1379991 w 1451610"/>
              <a:gd name="T45" fmla="*/ 1740442 h 1810385"/>
              <a:gd name="T46" fmla="*/ 1336379 w 1451610"/>
              <a:gd name="T47" fmla="*/ 1775069 h 1810385"/>
              <a:gd name="T48" fmla="*/ 1285434 w 1451610"/>
              <a:gd name="T49" fmla="*/ 1798991 h 1810385"/>
              <a:gd name="T50" fmla="*/ 1248228 w 1451610"/>
              <a:gd name="T51" fmla="*/ 1808161 h 1810385"/>
              <a:gd name="T52" fmla="*/ 1209008 w 1451610"/>
              <a:gd name="T53" fmla="*/ 1811329 h 1810385"/>
              <a:gd name="T54" fmla="*/ 241813 w 1451610"/>
              <a:gd name="T55" fmla="*/ 1811329 h 1810385"/>
              <a:gd name="T56" fmla="*/ 202593 w 1451610"/>
              <a:gd name="T57" fmla="*/ 1808161 h 1810385"/>
              <a:gd name="T58" fmla="*/ 165388 w 1451610"/>
              <a:gd name="T59" fmla="*/ 1798991 h 1810385"/>
              <a:gd name="T60" fmla="*/ 114443 w 1451610"/>
              <a:gd name="T61" fmla="*/ 1775069 h 1810385"/>
              <a:gd name="T62" fmla="*/ 70831 w 1451610"/>
              <a:gd name="T63" fmla="*/ 1740442 h 1810385"/>
              <a:gd name="T64" fmla="*/ 36232 w 1451610"/>
              <a:gd name="T65" fmla="*/ 1696791 h 1810385"/>
              <a:gd name="T66" fmla="*/ 12329 w 1451610"/>
              <a:gd name="T67" fmla="*/ 1645797 h 1810385"/>
              <a:gd name="T68" fmla="*/ 3165 w 1451610"/>
              <a:gd name="T69" fmla="*/ 1608553 h 1810385"/>
              <a:gd name="T70" fmla="*/ 0 w 1451610"/>
              <a:gd name="T71" fmla="*/ 1569292 h 1810385"/>
              <a:gd name="T72" fmla="*/ 0 w 1451610"/>
              <a:gd name="T73" fmla="*/ 242046 h 181038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51610" h="1810385">
                <a:moveTo>
                  <a:pt x="0" y="241919"/>
                </a:moveTo>
                <a:lnTo>
                  <a:pt x="3166" y="202675"/>
                </a:lnTo>
                <a:lnTo>
                  <a:pt x="12334" y="165448"/>
                </a:lnTo>
                <a:lnTo>
                  <a:pt x="36248" y="114479"/>
                </a:lnTo>
                <a:lnTo>
                  <a:pt x="70862" y="70850"/>
                </a:lnTo>
                <a:lnTo>
                  <a:pt x="114493" y="36241"/>
                </a:lnTo>
                <a:lnTo>
                  <a:pt x="165460" y="12331"/>
                </a:lnTo>
                <a:lnTo>
                  <a:pt x="202682" y="3165"/>
                </a:lnTo>
                <a:lnTo>
                  <a:pt x="241919" y="0"/>
                </a:lnTo>
                <a:lnTo>
                  <a:pt x="1209537" y="0"/>
                </a:lnTo>
                <a:lnTo>
                  <a:pt x="1248774" y="3165"/>
                </a:lnTo>
                <a:lnTo>
                  <a:pt x="1285997" y="12331"/>
                </a:lnTo>
                <a:lnTo>
                  <a:pt x="1336964" y="36241"/>
                </a:lnTo>
                <a:lnTo>
                  <a:pt x="1380595" y="70850"/>
                </a:lnTo>
                <a:lnTo>
                  <a:pt x="1415208" y="114479"/>
                </a:lnTo>
                <a:lnTo>
                  <a:pt x="1439122" y="165448"/>
                </a:lnTo>
                <a:lnTo>
                  <a:pt x="1448290" y="202675"/>
                </a:lnTo>
                <a:lnTo>
                  <a:pt x="1451457" y="241919"/>
                </a:lnTo>
                <a:lnTo>
                  <a:pt x="1451457" y="1568467"/>
                </a:lnTo>
                <a:lnTo>
                  <a:pt x="1448290" y="1607708"/>
                </a:lnTo>
                <a:lnTo>
                  <a:pt x="1439122" y="1644932"/>
                </a:lnTo>
                <a:lnTo>
                  <a:pt x="1415208" y="1695899"/>
                </a:lnTo>
                <a:lnTo>
                  <a:pt x="1380595" y="1739527"/>
                </a:lnTo>
                <a:lnTo>
                  <a:pt x="1336964" y="1774136"/>
                </a:lnTo>
                <a:lnTo>
                  <a:pt x="1285997" y="1798045"/>
                </a:lnTo>
                <a:lnTo>
                  <a:pt x="1248774" y="1807211"/>
                </a:lnTo>
                <a:lnTo>
                  <a:pt x="1209537" y="1810377"/>
                </a:lnTo>
                <a:lnTo>
                  <a:pt x="241919" y="1810377"/>
                </a:lnTo>
                <a:lnTo>
                  <a:pt x="202682" y="1807211"/>
                </a:lnTo>
                <a:lnTo>
                  <a:pt x="165460" y="1798045"/>
                </a:lnTo>
                <a:lnTo>
                  <a:pt x="114493" y="1774136"/>
                </a:lnTo>
                <a:lnTo>
                  <a:pt x="70862" y="1739527"/>
                </a:lnTo>
                <a:lnTo>
                  <a:pt x="36248" y="1695899"/>
                </a:lnTo>
                <a:lnTo>
                  <a:pt x="12334" y="1644932"/>
                </a:lnTo>
                <a:lnTo>
                  <a:pt x="3166" y="1607708"/>
                </a:lnTo>
                <a:lnTo>
                  <a:pt x="0" y="1568467"/>
                </a:lnTo>
                <a:lnTo>
                  <a:pt x="0" y="241919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68" name="object 12"/>
          <p:cNvSpPr txBox="1">
            <a:spLocks noChangeArrowheads="1"/>
          </p:cNvSpPr>
          <p:nvPr/>
        </p:nvSpPr>
        <p:spPr bwMode="auto">
          <a:xfrm>
            <a:off x="4194175" y="3352800"/>
            <a:ext cx="7556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1158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425"/>
              </a:lnSpc>
            </a:pPr>
            <a:r>
              <a:rPr lang="en-US" altLang="en-US" sz="2200" b="1">
                <a:solidFill>
                  <a:srgbClr val="FFFFFF"/>
                </a:solidFill>
              </a:rPr>
              <a:t>Unit</a:t>
            </a: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FFFF"/>
                </a:solidFill>
              </a:rPr>
              <a:t>Elastic</a:t>
            </a:r>
            <a:endParaRPr lang="en-US" altLang="en-US" sz="2200"/>
          </a:p>
          <a:p>
            <a:pPr eaLnBrk="1" hangingPunct="1">
              <a:spcBef>
                <a:spcPts val="663"/>
              </a:spcBef>
            </a:pPr>
            <a:r>
              <a:rPr lang="en-US" altLang="en-US" sz="2200" b="1">
                <a:solidFill>
                  <a:srgbClr val="FFFFFF"/>
                </a:solidFill>
              </a:rPr>
              <a:t>E</a:t>
            </a: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FFFF"/>
                </a:solidFill>
              </a:rPr>
              <a:t>=</a:t>
            </a: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FFFF"/>
                </a:solidFill>
              </a:rPr>
              <a:t>1</a:t>
            </a:r>
            <a:endParaRPr lang="en-US" altLang="en-US" sz="2200"/>
          </a:p>
        </p:txBody>
      </p:sp>
      <p:sp>
        <p:nvSpPr>
          <p:cNvPr id="70669" name="object 13"/>
          <p:cNvSpPr>
            <a:spLocks/>
          </p:cNvSpPr>
          <p:nvPr/>
        </p:nvSpPr>
        <p:spPr bwMode="auto">
          <a:xfrm>
            <a:off x="5540375" y="2957513"/>
            <a:ext cx="1450975" cy="1811337"/>
          </a:xfrm>
          <a:custGeom>
            <a:avLst/>
            <a:gdLst>
              <a:gd name="T0" fmla="*/ 1209009 w 1451609"/>
              <a:gd name="T1" fmla="*/ 0 h 1810385"/>
              <a:gd name="T2" fmla="*/ 241813 w 1451609"/>
              <a:gd name="T3" fmla="*/ 0 h 1810385"/>
              <a:gd name="T4" fmla="*/ 221979 w 1451609"/>
              <a:gd name="T5" fmla="*/ 801 h 1810385"/>
              <a:gd name="T6" fmla="*/ 183698 w 1451609"/>
              <a:gd name="T7" fmla="*/ 7033 h 1810385"/>
              <a:gd name="T8" fmla="*/ 130679 w 1451609"/>
              <a:gd name="T9" fmla="*/ 27013 h 1810385"/>
              <a:gd name="T10" fmla="*/ 84437 w 1451609"/>
              <a:gd name="T11" fmla="*/ 58260 h 1810385"/>
              <a:gd name="T12" fmla="*/ 46651 w 1451609"/>
              <a:gd name="T13" fmla="*/ 99090 h 1810385"/>
              <a:gd name="T14" fmla="*/ 19001 w 1451609"/>
              <a:gd name="T15" fmla="*/ 147825 h 1810385"/>
              <a:gd name="T16" fmla="*/ 3164 w 1451609"/>
              <a:gd name="T17" fmla="*/ 202782 h 1810385"/>
              <a:gd name="T18" fmla="*/ 0 w 1451609"/>
              <a:gd name="T19" fmla="*/ 242046 h 1810385"/>
              <a:gd name="T20" fmla="*/ 0 w 1451609"/>
              <a:gd name="T21" fmla="*/ 1569292 h 1810385"/>
              <a:gd name="T22" fmla="*/ 3164 w 1451609"/>
              <a:gd name="T23" fmla="*/ 1608553 h 1810385"/>
              <a:gd name="T24" fmla="*/ 12326 w 1451609"/>
              <a:gd name="T25" fmla="*/ 1645797 h 1810385"/>
              <a:gd name="T26" fmla="*/ 36225 w 1451609"/>
              <a:gd name="T27" fmla="*/ 1696791 h 1810385"/>
              <a:gd name="T28" fmla="*/ 70819 w 1451609"/>
              <a:gd name="T29" fmla="*/ 1740442 h 1810385"/>
              <a:gd name="T30" fmla="*/ 114429 w 1451609"/>
              <a:gd name="T31" fmla="*/ 1775069 h 1810385"/>
              <a:gd name="T32" fmla="*/ 165376 w 1451609"/>
              <a:gd name="T33" fmla="*/ 1798991 h 1810385"/>
              <a:gd name="T34" fmla="*/ 202586 w 1451609"/>
              <a:gd name="T35" fmla="*/ 1808161 h 1810385"/>
              <a:gd name="T36" fmla="*/ 241813 w 1451609"/>
              <a:gd name="T37" fmla="*/ 1811329 h 1810385"/>
              <a:gd name="T38" fmla="*/ 1209009 w 1451609"/>
              <a:gd name="T39" fmla="*/ 1811329 h 1810385"/>
              <a:gd name="T40" fmla="*/ 1248229 w 1451609"/>
              <a:gd name="T41" fmla="*/ 1808161 h 1810385"/>
              <a:gd name="T42" fmla="*/ 1285432 w 1451609"/>
              <a:gd name="T43" fmla="*/ 1798991 h 1810385"/>
              <a:gd name="T44" fmla="*/ 1336371 w 1451609"/>
              <a:gd name="T45" fmla="*/ 1775069 h 1810385"/>
              <a:gd name="T46" fmla="*/ 1379977 w 1451609"/>
              <a:gd name="T47" fmla="*/ 1740442 h 1810385"/>
              <a:gd name="T48" fmla="*/ 1414569 w 1451609"/>
              <a:gd name="T49" fmla="*/ 1696791 h 1810385"/>
              <a:gd name="T50" fmla="*/ 1438466 w 1451609"/>
              <a:gd name="T51" fmla="*/ 1645797 h 1810385"/>
              <a:gd name="T52" fmla="*/ 1447628 w 1451609"/>
              <a:gd name="T53" fmla="*/ 1608553 h 1810385"/>
              <a:gd name="T54" fmla="*/ 1450793 w 1451609"/>
              <a:gd name="T55" fmla="*/ 1569292 h 1810385"/>
              <a:gd name="T56" fmla="*/ 1450793 w 1451609"/>
              <a:gd name="T57" fmla="*/ 242046 h 1810385"/>
              <a:gd name="T58" fmla="*/ 1447628 w 1451609"/>
              <a:gd name="T59" fmla="*/ 202782 h 1810385"/>
              <a:gd name="T60" fmla="*/ 1438466 w 1451609"/>
              <a:gd name="T61" fmla="*/ 165535 h 1810385"/>
              <a:gd name="T62" fmla="*/ 1414569 w 1451609"/>
              <a:gd name="T63" fmla="*/ 114539 h 1810385"/>
              <a:gd name="T64" fmla="*/ 1379977 w 1451609"/>
              <a:gd name="T65" fmla="*/ 70887 h 1810385"/>
              <a:gd name="T66" fmla="*/ 1336371 w 1451609"/>
              <a:gd name="T67" fmla="*/ 36260 h 1810385"/>
              <a:gd name="T68" fmla="*/ 1285432 w 1451609"/>
              <a:gd name="T69" fmla="*/ 12337 h 1810385"/>
              <a:gd name="T70" fmla="*/ 1248229 w 1451609"/>
              <a:gd name="T71" fmla="*/ 3167 h 1810385"/>
              <a:gd name="T72" fmla="*/ 1209009 w 1451609"/>
              <a:gd name="T73" fmla="*/ 0 h 181038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51609" h="1810385">
                <a:moveTo>
                  <a:pt x="1209537" y="0"/>
                </a:moveTo>
                <a:lnTo>
                  <a:pt x="241919" y="0"/>
                </a:lnTo>
                <a:lnTo>
                  <a:pt x="222076" y="801"/>
                </a:lnTo>
                <a:lnTo>
                  <a:pt x="183778" y="7029"/>
                </a:lnTo>
                <a:lnTo>
                  <a:pt x="130736" y="26999"/>
                </a:lnTo>
                <a:lnTo>
                  <a:pt x="84474" y="58229"/>
                </a:lnTo>
                <a:lnTo>
                  <a:pt x="46671" y="99038"/>
                </a:lnTo>
                <a:lnTo>
                  <a:pt x="19009" y="147747"/>
                </a:lnTo>
                <a:lnTo>
                  <a:pt x="3165" y="202675"/>
                </a:lnTo>
                <a:lnTo>
                  <a:pt x="0" y="241919"/>
                </a:lnTo>
                <a:lnTo>
                  <a:pt x="0" y="1568467"/>
                </a:lnTo>
                <a:lnTo>
                  <a:pt x="3165" y="1607708"/>
                </a:lnTo>
                <a:lnTo>
                  <a:pt x="12331" y="1644932"/>
                </a:lnTo>
                <a:lnTo>
                  <a:pt x="36241" y="1695899"/>
                </a:lnTo>
                <a:lnTo>
                  <a:pt x="70850" y="1739527"/>
                </a:lnTo>
                <a:lnTo>
                  <a:pt x="114479" y="1774136"/>
                </a:lnTo>
                <a:lnTo>
                  <a:pt x="165448" y="1798045"/>
                </a:lnTo>
                <a:lnTo>
                  <a:pt x="202675" y="1807211"/>
                </a:lnTo>
                <a:lnTo>
                  <a:pt x="241919" y="1810377"/>
                </a:lnTo>
                <a:lnTo>
                  <a:pt x="1209537" y="1810377"/>
                </a:lnTo>
                <a:lnTo>
                  <a:pt x="1248774" y="1807211"/>
                </a:lnTo>
                <a:lnTo>
                  <a:pt x="1285994" y="1798045"/>
                </a:lnTo>
                <a:lnTo>
                  <a:pt x="1336955" y="1774136"/>
                </a:lnTo>
                <a:lnTo>
                  <a:pt x="1380580" y="1739527"/>
                </a:lnTo>
                <a:lnTo>
                  <a:pt x="1415187" y="1695899"/>
                </a:lnTo>
                <a:lnTo>
                  <a:pt x="1439095" y="1644932"/>
                </a:lnTo>
                <a:lnTo>
                  <a:pt x="1448261" y="1607708"/>
                </a:lnTo>
                <a:lnTo>
                  <a:pt x="1451427" y="1568467"/>
                </a:lnTo>
                <a:lnTo>
                  <a:pt x="1451427" y="241919"/>
                </a:lnTo>
                <a:lnTo>
                  <a:pt x="1448261" y="202675"/>
                </a:lnTo>
                <a:lnTo>
                  <a:pt x="1439095" y="165448"/>
                </a:lnTo>
                <a:lnTo>
                  <a:pt x="1415187" y="114479"/>
                </a:lnTo>
                <a:lnTo>
                  <a:pt x="1380580" y="70850"/>
                </a:lnTo>
                <a:lnTo>
                  <a:pt x="1336955" y="36241"/>
                </a:lnTo>
                <a:lnTo>
                  <a:pt x="1285994" y="12331"/>
                </a:lnTo>
                <a:lnTo>
                  <a:pt x="1248774" y="3165"/>
                </a:lnTo>
                <a:lnTo>
                  <a:pt x="1209537" y="0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70" name="object 14"/>
          <p:cNvSpPr>
            <a:spLocks/>
          </p:cNvSpPr>
          <p:nvPr/>
        </p:nvSpPr>
        <p:spPr bwMode="auto">
          <a:xfrm>
            <a:off x="5540375" y="2957513"/>
            <a:ext cx="1450975" cy="1811337"/>
          </a:xfrm>
          <a:custGeom>
            <a:avLst/>
            <a:gdLst>
              <a:gd name="T0" fmla="*/ 0 w 1451609"/>
              <a:gd name="T1" fmla="*/ 242046 h 1810385"/>
              <a:gd name="T2" fmla="*/ 3164 w 1451609"/>
              <a:gd name="T3" fmla="*/ 202782 h 1810385"/>
              <a:gd name="T4" fmla="*/ 12326 w 1451609"/>
              <a:gd name="T5" fmla="*/ 165535 h 1810385"/>
              <a:gd name="T6" fmla="*/ 36225 w 1451609"/>
              <a:gd name="T7" fmla="*/ 114539 h 1810385"/>
              <a:gd name="T8" fmla="*/ 70819 w 1451609"/>
              <a:gd name="T9" fmla="*/ 70887 h 1810385"/>
              <a:gd name="T10" fmla="*/ 114429 w 1451609"/>
              <a:gd name="T11" fmla="*/ 36260 h 1810385"/>
              <a:gd name="T12" fmla="*/ 165376 w 1451609"/>
              <a:gd name="T13" fmla="*/ 12337 h 1810385"/>
              <a:gd name="T14" fmla="*/ 202586 w 1451609"/>
              <a:gd name="T15" fmla="*/ 3167 h 1810385"/>
              <a:gd name="T16" fmla="*/ 241813 w 1451609"/>
              <a:gd name="T17" fmla="*/ 0 h 1810385"/>
              <a:gd name="T18" fmla="*/ 1209009 w 1451609"/>
              <a:gd name="T19" fmla="*/ 0 h 1810385"/>
              <a:gd name="T20" fmla="*/ 1248229 w 1451609"/>
              <a:gd name="T21" fmla="*/ 3167 h 1810385"/>
              <a:gd name="T22" fmla="*/ 1285432 w 1451609"/>
              <a:gd name="T23" fmla="*/ 12337 h 1810385"/>
              <a:gd name="T24" fmla="*/ 1336371 w 1451609"/>
              <a:gd name="T25" fmla="*/ 36260 h 1810385"/>
              <a:gd name="T26" fmla="*/ 1379977 w 1451609"/>
              <a:gd name="T27" fmla="*/ 70887 h 1810385"/>
              <a:gd name="T28" fmla="*/ 1414569 w 1451609"/>
              <a:gd name="T29" fmla="*/ 114539 h 1810385"/>
              <a:gd name="T30" fmla="*/ 1438466 w 1451609"/>
              <a:gd name="T31" fmla="*/ 165535 h 1810385"/>
              <a:gd name="T32" fmla="*/ 1447628 w 1451609"/>
              <a:gd name="T33" fmla="*/ 202782 h 1810385"/>
              <a:gd name="T34" fmla="*/ 1450793 w 1451609"/>
              <a:gd name="T35" fmla="*/ 242046 h 1810385"/>
              <a:gd name="T36" fmla="*/ 1450793 w 1451609"/>
              <a:gd name="T37" fmla="*/ 1569292 h 1810385"/>
              <a:gd name="T38" fmla="*/ 1447628 w 1451609"/>
              <a:gd name="T39" fmla="*/ 1608553 h 1810385"/>
              <a:gd name="T40" fmla="*/ 1438466 w 1451609"/>
              <a:gd name="T41" fmla="*/ 1645797 h 1810385"/>
              <a:gd name="T42" fmla="*/ 1414569 w 1451609"/>
              <a:gd name="T43" fmla="*/ 1696791 h 1810385"/>
              <a:gd name="T44" fmla="*/ 1379977 w 1451609"/>
              <a:gd name="T45" fmla="*/ 1740442 h 1810385"/>
              <a:gd name="T46" fmla="*/ 1336371 w 1451609"/>
              <a:gd name="T47" fmla="*/ 1775069 h 1810385"/>
              <a:gd name="T48" fmla="*/ 1285432 w 1451609"/>
              <a:gd name="T49" fmla="*/ 1798991 h 1810385"/>
              <a:gd name="T50" fmla="*/ 1248229 w 1451609"/>
              <a:gd name="T51" fmla="*/ 1808161 h 1810385"/>
              <a:gd name="T52" fmla="*/ 1209009 w 1451609"/>
              <a:gd name="T53" fmla="*/ 1811329 h 1810385"/>
              <a:gd name="T54" fmla="*/ 241813 w 1451609"/>
              <a:gd name="T55" fmla="*/ 1811329 h 1810385"/>
              <a:gd name="T56" fmla="*/ 202586 w 1451609"/>
              <a:gd name="T57" fmla="*/ 1808161 h 1810385"/>
              <a:gd name="T58" fmla="*/ 165376 w 1451609"/>
              <a:gd name="T59" fmla="*/ 1798991 h 1810385"/>
              <a:gd name="T60" fmla="*/ 114429 w 1451609"/>
              <a:gd name="T61" fmla="*/ 1775069 h 1810385"/>
              <a:gd name="T62" fmla="*/ 70819 w 1451609"/>
              <a:gd name="T63" fmla="*/ 1740442 h 1810385"/>
              <a:gd name="T64" fmla="*/ 36225 w 1451609"/>
              <a:gd name="T65" fmla="*/ 1696791 h 1810385"/>
              <a:gd name="T66" fmla="*/ 12326 w 1451609"/>
              <a:gd name="T67" fmla="*/ 1645797 h 1810385"/>
              <a:gd name="T68" fmla="*/ 3164 w 1451609"/>
              <a:gd name="T69" fmla="*/ 1608553 h 1810385"/>
              <a:gd name="T70" fmla="*/ 0 w 1451609"/>
              <a:gd name="T71" fmla="*/ 1569292 h 1810385"/>
              <a:gd name="T72" fmla="*/ 0 w 1451609"/>
              <a:gd name="T73" fmla="*/ 242046 h 181038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51609" h="1810385">
                <a:moveTo>
                  <a:pt x="0" y="241919"/>
                </a:moveTo>
                <a:lnTo>
                  <a:pt x="3165" y="202675"/>
                </a:lnTo>
                <a:lnTo>
                  <a:pt x="12331" y="165448"/>
                </a:lnTo>
                <a:lnTo>
                  <a:pt x="36241" y="114479"/>
                </a:lnTo>
                <a:lnTo>
                  <a:pt x="70850" y="70850"/>
                </a:lnTo>
                <a:lnTo>
                  <a:pt x="114479" y="36241"/>
                </a:lnTo>
                <a:lnTo>
                  <a:pt x="165448" y="12331"/>
                </a:lnTo>
                <a:lnTo>
                  <a:pt x="202675" y="3165"/>
                </a:lnTo>
                <a:lnTo>
                  <a:pt x="241919" y="0"/>
                </a:lnTo>
                <a:lnTo>
                  <a:pt x="1209537" y="0"/>
                </a:lnTo>
                <a:lnTo>
                  <a:pt x="1248774" y="3165"/>
                </a:lnTo>
                <a:lnTo>
                  <a:pt x="1285994" y="12331"/>
                </a:lnTo>
                <a:lnTo>
                  <a:pt x="1336955" y="36241"/>
                </a:lnTo>
                <a:lnTo>
                  <a:pt x="1380580" y="70850"/>
                </a:lnTo>
                <a:lnTo>
                  <a:pt x="1415187" y="114479"/>
                </a:lnTo>
                <a:lnTo>
                  <a:pt x="1439095" y="165448"/>
                </a:lnTo>
                <a:lnTo>
                  <a:pt x="1448261" y="202675"/>
                </a:lnTo>
                <a:lnTo>
                  <a:pt x="1451427" y="241919"/>
                </a:lnTo>
                <a:lnTo>
                  <a:pt x="1451427" y="1568467"/>
                </a:lnTo>
                <a:lnTo>
                  <a:pt x="1448261" y="1607708"/>
                </a:lnTo>
                <a:lnTo>
                  <a:pt x="1439095" y="1644932"/>
                </a:lnTo>
                <a:lnTo>
                  <a:pt x="1415187" y="1695899"/>
                </a:lnTo>
                <a:lnTo>
                  <a:pt x="1380580" y="1739527"/>
                </a:lnTo>
                <a:lnTo>
                  <a:pt x="1336955" y="1774136"/>
                </a:lnTo>
                <a:lnTo>
                  <a:pt x="1285994" y="1798045"/>
                </a:lnTo>
                <a:lnTo>
                  <a:pt x="1248774" y="1807211"/>
                </a:lnTo>
                <a:lnTo>
                  <a:pt x="1209537" y="1810377"/>
                </a:lnTo>
                <a:lnTo>
                  <a:pt x="241919" y="1810377"/>
                </a:lnTo>
                <a:lnTo>
                  <a:pt x="202675" y="1807211"/>
                </a:lnTo>
                <a:lnTo>
                  <a:pt x="165448" y="1798045"/>
                </a:lnTo>
                <a:lnTo>
                  <a:pt x="114479" y="1774136"/>
                </a:lnTo>
                <a:lnTo>
                  <a:pt x="70850" y="1739527"/>
                </a:lnTo>
                <a:lnTo>
                  <a:pt x="36241" y="1695899"/>
                </a:lnTo>
                <a:lnTo>
                  <a:pt x="12331" y="1644932"/>
                </a:lnTo>
                <a:lnTo>
                  <a:pt x="3165" y="1607708"/>
                </a:lnTo>
                <a:lnTo>
                  <a:pt x="0" y="1568467"/>
                </a:lnTo>
                <a:lnTo>
                  <a:pt x="0" y="241919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71" name="object 15"/>
          <p:cNvSpPr txBox="1">
            <a:spLocks noChangeArrowheads="1"/>
          </p:cNvSpPr>
          <p:nvPr/>
        </p:nvSpPr>
        <p:spPr bwMode="auto">
          <a:xfrm>
            <a:off x="5705475" y="3046413"/>
            <a:ext cx="111918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-31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2000"/>
              </a:lnSpc>
            </a:pPr>
            <a:r>
              <a:rPr lang="en-US" altLang="en-US" sz="2200" b="1">
                <a:solidFill>
                  <a:srgbClr val="FFFFFF"/>
                </a:solidFill>
              </a:rPr>
              <a:t>More</a:t>
            </a: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FFFF"/>
                </a:solidFill>
              </a:rPr>
              <a:t>than</a:t>
            </a: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FFFF"/>
                </a:solidFill>
              </a:rPr>
              <a:t>Unit</a:t>
            </a: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FFFF"/>
                </a:solidFill>
              </a:rPr>
              <a:t>Elastic</a:t>
            </a: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FFFF"/>
                </a:solidFill>
              </a:rPr>
              <a:t>(Elastic)</a:t>
            </a:r>
            <a:endParaRPr lang="en-US" altLang="en-US" sz="2200"/>
          </a:p>
          <a:p>
            <a:pPr algn="ctr" eaLnBrk="1" hangingPunct="1">
              <a:spcBef>
                <a:spcPts val="725"/>
              </a:spcBef>
            </a:pPr>
            <a:r>
              <a:rPr lang="en-US" altLang="en-US" sz="2200" b="1">
                <a:solidFill>
                  <a:srgbClr val="FFFFFF"/>
                </a:solidFill>
              </a:rPr>
              <a:t>E</a:t>
            </a: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1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72" name="object 16"/>
          <p:cNvSpPr>
            <a:spLocks/>
          </p:cNvSpPr>
          <p:nvPr/>
        </p:nvSpPr>
        <p:spPr bwMode="auto">
          <a:xfrm>
            <a:off x="7232650" y="2957513"/>
            <a:ext cx="1452563" cy="1811337"/>
          </a:xfrm>
          <a:custGeom>
            <a:avLst/>
            <a:gdLst>
              <a:gd name="T0" fmla="*/ 1210302 w 1451609"/>
              <a:gd name="T1" fmla="*/ 0 h 1810385"/>
              <a:gd name="T2" fmla="*/ 242048 w 1451609"/>
              <a:gd name="T3" fmla="*/ 0 h 1810385"/>
              <a:gd name="T4" fmla="*/ 222196 w 1451609"/>
              <a:gd name="T5" fmla="*/ 801 h 1810385"/>
              <a:gd name="T6" fmla="*/ 183880 w 1451609"/>
              <a:gd name="T7" fmla="*/ 7033 h 1810385"/>
              <a:gd name="T8" fmla="*/ 130812 w 1451609"/>
              <a:gd name="T9" fmla="*/ 27013 h 1810385"/>
              <a:gd name="T10" fmla="*/ 84525 w 1451609"/>
              <a:gd name="T11" fmla="*/ 58260 h 1810385"/>
              <a:gd name="T12" fmla="*/ 46700 w 1451609"/>
              <a:gd name="T13" fmla="*/ 99090 h 1810385"/>
              <a:gd name="T14" fmla="*/ 19020 w 1451609"/>
              <a:gd name="T15" fmla="*/ 147825 h 1810385"/>
              <a:gd name="T16" fmla="*/ 3167 w 1451609"/>
              <a:gd name="T17" fmla="*/ 202782 h 1810385"/>
              <a:gd name="T18" fmla="*/ 0 w 1451609"/>
              <a:gd name="T19" fmla="*/ 242046 h 1810385"/>
              <a:gd name="T20" fmla="*/ 0 w 1451609"/>
              <a:gd name="T21" fmla="*/ 1569292 h 1810385"/>
              <a:gd name="T22" fmla="*/ 3167 w 1451609"/>
              <a:gd name="T23" fmla="*/ 1608553 h 1810385"/>
              <a:gd name="T24" fmla="*/ 12339 w 1451609"/>
              <a:gd name="T25" fmla="*/ 1645797 h 1810385"/>
              <a:gd name="T26" fmla="*/ 36264 w 1451609"/>
              <a:gd name="T27" fmla="*/ 1696791 h 1810385"/>
              <a:gd name="T28" fmla="*/ 70893 w 1451609"/>
              <a:gd name="T29" fmla="*/ 1740442 h 1810385"/>
              <a:gd name="T30" fmla="*/ 114546 w 1451609"/>
              <a:gd name="T31" fmla="*/ 1775069 h 1810385"/>
              <a:gd name="T32" fmla="*/ 165541 w 1451609"/>
              <a:gd name="T33" fmla="*/ 1798991 h 1810385"/>
              <a:gd name="T34" fmla="*/ 202786 w 1451609"/>
              <a:gd name="T35" fmla="*/ 1808161 h 1810385"/>
              <a:gd name="T36" fmla="*/ 242048 w 1451609"/>
              <a:gd name="T37" fmla="*/ 1811329 h 1810385"/>
              <a:gd name="T38" fmla="*/ 1210302 w 1451609"/>
              <a:gd name="T39" fmla="*/ 1811329 h 1810385"/>
              <a:gd name="T40" fmla="*/ 1249572 w 1451609"/>
              <a:gd name="T41" fmla="*/ 1808161 h 1810385"/>
              <a:gd name="T42" fmla="*/ 1286823 w 1451609"/>
              <a:gd name="T43" fmla="*/ 1798991 h 1810385"/>
              <a:gd name="T44" fmla="*/ 1337826 w 1451609"/>
              <a:gd name="T45" fmla="*/ 1775069 h 1810385"/>
              <a:gd name="T46" fmla="*/ 1381483 w 1451609"/>
              <a:gd name="T47" fmla="*/ 1740442 h 1810385"/>
              <a:gd name="T48" fmla="*/ 1416115 w 1451609"/>
              <a:gd name="T49" fmla="*/ 1696791 h 1810385"/>
              <a:gd name="T50" fmla="*/ 1440041 w 1451609"/>
              <a:gd name="T51" fmla="*/ 1645797 h 1810385"/>
              <a:gd name="T52" fmla="*/ 1449213 w 1451609"/>
              <a:gd name="T53" fmla="*/ 1608553 h 1810385"/>
              <a:gd name="T54" fmla="*/ 1452381 w 1451609"/>
              <a:gd name="T55" fmla="*/ 1569292 h 1810385"/>
              <a:gd name="T56" fmla="*/ 1452381 w 1451609"/>
              <a:gd name="T57" fmla="*/ 242046 h 1810385"/>
              <a:gd name="T58" fmla="*/ 1449213 w 1451609"/>
              <a:gd name="T59" fmla="*/ 202782 h 1810385"/>
              <a:gd name="T60" fmla="*/ 1440041 w 1451609"/>
              <a:gd name="T61" fmla="*/ 165535 h 1810385"/>
              <a:gd name="T62" fmla="*/ 1416115 w 1451609"/>
              <a:gd name="T63" fmla="*/ 114539 h 1810385"/>
              <a:gd name="T64" fmla="*/ 1381483 w 1451609"/>
              <a:gd name="T65" fmla="*/ 70887 h 1810385"/>
              <a:gd name="T66" fmla="*/ 1337826 w 1451609"/>
              <a:gd name="T67" fmla="*/ 36260 h 1810385"/>
              <a:gd name="T68" fmla="*/ 1286823 w 1451609"/>
              <a:gd name="T69" fmla="*/ 12337 h 1810385"/>
              <a:gd name="T70" fmla="*/ 1249572 w 1451609"/>
              <a:gd name="T71" fmla="*/ 3167 h 1810385"/>
              <a:gd name="T72" fmla="*/ 1210302 w 1451609"/>
              <a:gd name="T73" fmla="*/ 0 h 181038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51609" h="1810385">
                <a:moveTo>
                  <a:pt x="1209507" y="0"/>
                </a:moveTo>
                <a:lnTo>
                  <a:pt x="241889" y="0"/>
                </a:lnTo>
                <a:lnTo>
                  <a:pt x="222050" y="801"/>
                </a:lnTo>
                <a:lnTo>
                  <a:pt x="183759" y="7029"/>
                </a:lnTo>
                <a:lnTo>
                  <a:pt x="130726" y="26999"/>
                </a:lnTo>
                <a:lnTo>
                  <a:pt x="84469" y="58229"/>
                </a:lnTo>
                <a:lnTo>
                  <a:pt x="46669" y="99038"/>
                </a:lnTo>
                <a:lnTo>
                  <a:pt x="19008" y="147747"/>
                </a:lnTo>
                <a:lnTo>
                  <a:pt x="3165" y="202675"/>
                </a:lnTo>
                <a:lnTo>
                  <a:pt x="0" y="241919"/>
                </a:lnTo>
                <a:lnTo>
                  <a:pt x="0" y="1568467"/>
                </a:lnTo>
                <a:lnTo>
                  <a:pt x="3165" y="1607708"/>
                </a:lnTo>
                <a:lnTo>
                  <a:pt x="12331" y="1644932"/>
                </a:lnTo>
                <a:lnTo>
                  <a:pt x="36240" y="1695899"/>
                </a:lnTo>
                <a:lnTo>
                  <a:pt x="70846" y="1739527"/>
                </a:lnTo>
                <a:lnTo>
                  <a:pt x="114471" y="1774136"/>
                </a:lnTo>
                <a:lnTo>
                  <a:pt x="165432" y="1798045"/>
                </a:lnTo>
                <a:lnTo>
                  <a:pt x="202653" y="1807211"/>
                </a:lnTo>
                <a:lnTo>
                  <a:pt x="241889" y="1810377"/>
                </a:lnTo>
                <a:lnTo>
                  <a:pt x="1209507" y="1810377"/>
                </a:lnTo>
                <a:lnTo>
                  <a:pt x="1248751" y="1807211"/>
                </a:lnTo>
                <a:lnTo>
                  <a:pt x="1285978" y="1798045"/>
                </a:lnTo>
                <a:lnTo>
                  <a:pt x="1336947" y="1774136"/>
                </a:lnTo>
                <a:lnTo>
                  <a:pt x="1380576" y="1739527"/>
                </a:lnTo>
                <a:lnTo>
                  <a:pt x="1415185" y="1695899"/>
                </a:lnTo>
                <a:lnTo>
                  <a:pt x="1439095" y="1644932"/>
                </a:lnTo>
                <a:lnTo>
                  <a:pt x="1448261" y="1607708"/>
                </a:lnTo>
                <a:lnTo>
                  <a:pt x="1451427" y="1568467"/>
                </a:lnTo>
                <a:lnTo>
                  <a:pt x="1451427" y="241919"/>
                </a:lnTo>
                <a:lnTo>
                  <a:pt x="1448261" y="202675"/>
                </a:lnTo>
                <a:lnTo>
                  <a:pt x="1439095" y="165448"/>
                </a:lnTo>
                <a:lnTo>
                  <a:pt x="1415185" y="114479"/>
                </a:lnTo>
                <a:lnTo>
                  <a:pt x="1380576" y="70850"/>
                </a:lnTo>
                <a:lnTo>
                  <a:pt x="1336947" y="36241"/>
                </a:lnTo>
                <a:lnTo>
                  <a:pt x="1285978" y="12331"/>
                </a:lnTo>
                <a:lnTo>
                  <a:pt x="1248751" y="3165"/>
                </a:lnTo>
                <a:lnTo>
                  <a:pt x="1209507" y="0"/>
                </a:lnTo>
                <a:close/>
              </a:path>
            </a:pathLst>
          </a:custGeom>
          <a:solidFill>
            <a:srgbClr val="F7964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73" name="object 17"/>
          <p:cNvSpPr>
            <a:spLocks/>
          </p:cNvSpPr>
          <p:nvPr/>
        </p:nvSpPr>
        <p:spPr bwMode="auto">
          <a:xfrm>
            <a:off x="7232650" y="2957513"/>
            <a:ext cx="1452563" cy="1811337"/>
          </a:xfrm>
          <a:custGeom>
            <a:avLst/>
            <a:gdLst>
              <a:gd name="T0" fmla="*/ 0 w 1451609"/>
              <a:gd name="T1" fmla="*/ 242046 h 1810385"/>
              <a:gd name="T2" fmla="*/ 3167 w 1451609"/>
              <a:gd name="T3" fmla="*/ 202782 h 1810385"/>
              <a:gd name="T4" fmla="*/ 12339 w 1451609"/>
              <a:gd name="T5" fmla="*/ 165535 h 1810385"/>
              <a:gd name="T6" fmla="*/ 36264 w 1451609"/>
              <a:gd name="T7" fmla="*/ 114539 h 1810385"/>
              <a:gd name="T8" fmla="*/ 70893 w 1451609"/>
              <a:gd name="T9" fmla="*/ 70887 h 1810385"/>
              <a:gd name="T10" fmla="*/ 114546 w 1451609"/>
              <a:gd name="T11" fmla="*/ 36260 h 1810385"/>
              <a:gd name="T12" fmla="*/ 165541 w 1451609"/>
              <a:gd name="T13" fmla="*/ 12337 h 1810385"/>
              <a:gd name="T14" fmla="*/ 202786 w 1451609"/>
              <a:gd name="T15" fmla="*/ 3167 h 1810385"/>
              <a:gd name="T16" fmla="*/ 242048 w 1451609"/>
              <a:gd name="T17" fmla="*/ 0 h 1810385"/>
              <a:gd name="T18" fmla="*/ 1210302 w 1451609"/>
              <a:gd name="T19" fmla="*/ 0 h 1810385"/>
              <a:gd name="T20" fmla="*/ 1249572 w 1451609"/>
              <a:gd name="T21" fmla="*/ 3167 h 1810385"/>
              <a:gd name="T22" fmla="*/ 1286823 w 1451609"/>
              <a:gd name="T23" fmla="*/ 12337 h 1810385"/>
              <a:gd name="T24" fmla="*/ 1337826 w 1451609"/>
              <a:gd name="T25" fmla="*/ 36260 h 1810385"/>
              <a:gd name="T26" fmla="*/ 1381483 w 1451609"/>
              <a:gd name="T27" fmla="*/ 70887 h 1810385"/>
              <a:gd name="T28" fmla="*/ 1416115 w 1451609"/>
              <a:gd name="T29" fmla="*/ 114539 h 1810385"/>
              <a:gd name="T30" fmla="*/ 1440041 w 1451609"/>
              <a:gd name="T31" fmla="*/ 165535 h 1810385"/>
              <a:gd name="T32" fmla="*/ 1449213 w 1451609"/>
              <a:gd name="T33" fmla="*/ 202782 h 1810385"/>
              <a:gd name="T34" fmla="*/ 1452381 w 1451609"/>
              <a:gd name="T35" fmla="*/ 242046 h 1810385"/>
              <a:gd name="T36" fmla="*/ 1452381 w 1451609"/>
              <a:gd name="T37" fmla="*/ 1569292 h 1810385"/>
              <a:gd name="T38" fmla="*/ 1449213 w 1451609"/>
              <a:gd name="T39" fmla="*/ 1608553 h 1810385"/>
              <a:gd name="T40" fmla="*/ 1440041 w 1451609"/>
              <a:gd name="T41" fmla="*/ 1645797 h 1810385"/>
              <a:gd name="T42" fmla="*/ 1416115 w 1451609"/>
              <a:gd name="T43" fmla="*/ 1696791 h 1810385"/>
              <a:gd name="T44" fmla="*/ 1381483 w 1451609"/>
              <a:gd name="T45" fmla="*/ 1740442 h 1810385"/>
              <a:gd name="T46" fmla="*/ 1337826 w 1451609"/>
              <a:gd name="T47" fmla="*/ 1775069 h 1810385"/>
              <a:gd name="T48" fmla="*/ 1286823 w 1451609"/>
              <a:gd name="T49" fmla="*/ 1798991 h 1810385"/>
              <a:gd name="T50" fmla="*/ 1249572 w 1451609"/>
              <a:gd name="T51" fmla="*/ 1808161 h 1810385"/>
              <a:gd name="T52" fmla="*/ 1210302 w 1451609"/>
              <a:gd name="T53" fmla="*/ 1811329 h 1810385"/>
              <a:gd name="T54" fmla="*/ 242048 w 1451609"/>
              <a:gd name="T55" fmla="*/ 1811329 h 1810385"/>
              <a:gd name="T56" fmla="*/ 202786 w 1451609"/>
              <a:gd name="T57" fmla="*/ 1808161 h 1810385"/>
              <a:gd name="T58" fmla="*/ 165541 w 1451609"/>
              <a:gd name="T59" fmla="*/ 1798991 h 1810385"/>
              <a:gd name="T60" fmla="*/ 114546 w 1451609"/>
              <a:gd name="T61" fmla="*/ 1775069 h 1810385"/>
              <a:gd name="T62" fmla="*/ 70893 w 1451609"/>
              <a:gd name="T63" fmla="*/ 1740442 h 1810385"/>
              <a:gd name="T64" fmla="*/ 36264 w 1451609"/>
              <a:gd name="T65" fmla="*/ 1696791 h 1810385"/>
              <a:gd name="T66" fmla="*/ 12339 w 1451609"/>
              <a:gd name="T67" fmla="*/ 1645797 h 1810385"/>
              <a:gd name="T68" fmla="*/ 3167 w 1451609"/>
              <a:gd name="T69" fmla="*/ 1608553 h 1810385"/>
              <a:gd name="T70" fmla="*/ 0 w 1451609"/>
              <a:gd name="T71" fmla="*/ 1569292 h 1810385"/>
              <a:gd name="T72" fmla="*/ 0 w 1451609"/>
              <a:gd name="T73" fmla="*/ 242046 h 181038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51609" h="1810385">
                <a:moveTo>
                  <a:pt x="0" y="241919"/>
                </a:moveTo>
                <a:lnTo>
                  <a:pt x="3165" y="202675"/>
                </a:lnTo>
                <a:lnTo>
                  <a:pt x="12331" y="165448"/>
                </a:lnTo>
                <a:lnTo>
                  <a:pt x="36240" y="114479"/>
                </a:lnTo>
                <a:lnTo>
                  <a:pt x="70846" y="70850"/>
                </a:lnTo>
                <a:lnTo>
                  <a:pt x="114471" y="36241"/>
                </a:lnTo>
                <a:lnTo>
                  <a:pt x="165432" y="12331"/>
                </a:lnTo>
                <a:lnTo>
                  <a:pt x="202653" y="3165"/>
                </a:lnTo>
                <a:lnTo>
                  <a:pt x="241889" y="0"/>
                </a:lnTo>
                <a:lnTo>
                  <a:pt x="1209507" y="0"/>
                </a:lnTo>
                <a:lnTo>
                  <a:pt x="1248751" y="3165"/>
                </a:lnTo>
                <a:lnTo>
                  <a:pt x="1285978" y="12331"/>
                </a:lnTo>
                <a:lnTo>
                  <a:pt x="1336947" y="36241"/>
                </a:lnTo>
                <a:lnTo>
                  <a:pt x="1380576" y="70850"/>
                </a:lnTo>
                <a:lnTo>
                  <a:pt x="1415185" y="114479"/>
                </a:lnTo>
                <a:lnTo>
                  <a:pt x="1439095" y="165448"/>
                </a:lnTo>
                <a:lnTo>
                  <a:pt x="1448261" y="202675"/>
                </a:lnTo>
                <a:lnTo>
                  <a:pt x="1451427" y="241919"/>
                </a:lnTo>
                <a:lnTo>
                  <a:pt x="1451427" y="1568467"/>
                </a:lnTo>
                <a:lnTo>
                  <a:pt x="1448261" y="1607708"/>
                </a:lnTo>
                <a:lnTo>
                  <a:pt x="1439095" y="1644932"/>
                </a:lnTo>
                <a:lnTo>
                  <a:pt x="1415185" y="1695899"/>
                </a:lnTo>
                <a:lnTo>
                  <a:pt x="1380576" y="1739527"/>
                </a:lnTo>
                <a:lnTo>
                  <a:pt x="1336947" y="1774136"/>
                </a:lnTo>
                <a:lnTo>
                  <a:pt x="1285978" y="1798045"/>
                </a:lnTo>
                <a:lnTo>
                  <a:pt x="1248751" y="1807211"/>
                </a:lnTo>
                <a:lnTo>
                  <a:pt x="1209507" y="1810377"/>
                </a:lnTo>
                <a:lnTo>
                  <a:pt x="241889" y="1810377"/>
                </a:lnTo>
                <a:lnTo>
                  <a:pt x="202653" y="1807211"/>
                </a:lnTo>
                <a:lnTo>
                  <a:pt x="165432" y="1798045"/>
                </a:lnTo>
                <a:lnTo>
                  <a:pt x="114471" y="1774136"/>
                </a:lnTo>
                <a:lnTo>
                  <a:pt x="70846" y="1739527"/>
                </a:lnTo>
                <a:lnTo>
                  <a:pt x="36240" y="1695899"/>
                </a:lnTo>
                <a:lnTo>
                  <a:pt x="12331" y="1644932"/>
                </a:lnTo>
                <a:lnTo>
                  <a:pt x="3165" y="1607708"/>
                </a:lnTo>
                <a:lnTo>
                  <a:pt x="0" y="1568467"/>
                </a:lnTo>
                <a:lnTo>
                  <a:pt x="0" y="241919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74" name="object 18"/>
          <p:cNvSpPr txBox="1">
            <a:spLocks noChangeArrowheads="1"/>
          </p:cNvSpPr>
          <p:nvPr/>
        </p:nvSpPr>
        <p:spPr bwMode="auto">
          <a:xfrm>
            <a:off x="7380288" y="3046413"/>
            <a:ext cx="11588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-15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2000"/>
              </a:lnSpc>
            </a:pPr>
            <a:r>
              <a:rPr lang="en-US" altLang="en-US" sz="2200" b="1">
                <a:solidFill>
                  <a:srgbClr val="FFFFFF"/>
                </a:solidFill>
              </a:rPr>
              <a:t>Less</a:t>
            </a: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FFFF"/>
                </a:solidFill>
              </a:rPr>
              <a:t>than</a:t>
            </a: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FFFF"/>
                </a:solidFill>
              </a:rPr>
              <a:t>Unit</a:t>
            </a: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FFFF"/>
                </a:solidFill>
              </a:rPr>
              <a:t>Elastic</a:t>
            </a: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FFFF"/>
                </a:solidFill>
              </a:rPr>
              <a:t>(Inelastic)</a:t>
            </a:r>
            <a:endParaRPr lang="en-US" altLang="en-US" sz="2200"/>
          </a:p>
          <a:p>
            <a:pPr algn="ctr" eaLnBrk="1" hangingPunct="1">
              <a:spcBef>
                <a:spcPts val="725"/>
              </a:spcBef>
            </a:pPr>
            <a:r>
              <a:rPr lang="en-US" altLang="en-US" sz="2200" b="1">
                <a:solidFill>
                  <a:srgbClr val="FFFFFF"/>
                </a:solidFill>
              </a:rPr>
              <a:t>E</a:t>
            </a: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1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76" name="object 2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F3FC1F8-E907-45EA-BC9C-63DB8C7122AD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34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144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382943" rtlCol="0">
            <a:normAutofit fontScale="90000"/>
          </a:bodyPr>
          <a:lstStyle/>
          <a:p>
            <a:pPr marL="8077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spc="-80" dirty="0"/>
              <a:t>P</a:t>
            </a:r>
            <a:r>
              <a:rPr sz="5400" dirty="0"/>
              <a:t>e</a:t>
            </a:r>
            <a:r>
              <a:rPr sz="5400" spc="-5" dirty="0"/>
              <a:t>r</a:t>
            </a:r>
            <a:r>
              <a:rPr sz="5400" spc="-95" dirty="0"/>
              <a:t>f</a:t>
            </a:r>
            <a:r>
              <a:rPr sz="5400" dirty="0"/>
              <a:t>e</a:t>
            </a:r>
            <a:r>
              <a:rPr sz="5400" spc="-5" dirty="0"/>
              <a:t>c</a:t>
            </a:r>
            <a:r>
              <a:rPr sz="5400" spc="-20" dirty="0"/>
              <a:t>t</a:t>
            </a:r>
            <a:r>
              <a:rPr sz="5400" spc="-10" dirty="0"/>
              <a:t>l</a:t>
            </a:r>
            <a:r>
              <a:rPr sz="5400" spc="-30" dirty="0"/>
              <a:t>y</a:t>
            </a:r>
            <a:r>
              <a:rPr sz="5400" spc="-145" dirty="0">
                <a:latin typeface="Times New Roman"/>
                <a:cs typeface="Times New Roman"/>
              </a:rPr>
              <a:t> </a:t>
            </a:r>
            <a:r>
              <a:rPr sz="5400" spc="-15" dirty="0"/>
              <a:t>El</a:t>
            </a:r>
            <a:r>
              <a:rPr sz="5400" spc="-35" dirty="0"/>
              <a:t>a</a:t>
            </a:r>
            <a:r>
              <a:rPr sz="5400" spc="-80" dirty="0"/>
              <a:t>s</a:t>
            </a:r>
            <a:r>
              <a:rPr sz="5400" spc="-20" dirty="0"/>
              <a:t>t</a:t>
            </a:r>
            <a:r>
              <a:rPr sz="5400" spc="5" dirty="0"/>
              <a:t>i</a:t>
            </a:r>
            <a:r>
              <a:rPr sz="5400" dirty="0"/>
              <a:t>c</a:t>
            </a:r>
            <a:r>
              <a:rPr sz="5400" spc="-145" dirty="0">
                <a:latin typeface="Times New Roman"/>
                <a:cs typeface="Times New Roman"/>
              </a:rPr>
              <a:t> </a:t>
            </a:r>
            <a:r>
              <a:rPr sz="5400" dirty="0"/>
              <a:t>De</a:t>
            </a:r>
            <a:r>
              <a:rPr sz="5400" spc="-5" dirty="0"/>
              <a:t>m</a:t>
            </a:r>
            <a:r>
              <a:rPr sz="5400" spc="-35" dirty="0"/>
              <a:t>an</a:t>
            </a:r>
            <a:r>
              <a:rPr sz="5400" spc="-30" dirty="0"/>
              <a:t>d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3672" y="1513384"/>
            <a:ext cx="4567238" cy="415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/>
              <a:buChar char="•"/>
              <a:tabLst>
                <a:tab pos="356235" algn="l"/>
              </a:tabLst>
              <a:defRPr/>
            </a:pPr>
            <a:r>
              <a:rPr sz="2900" b="1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900" b="1" spc="23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900" b="1" spc="-50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2900" b="1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900" b="1" spc="-1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900" b="1" spc="-45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900" b="1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900" b="1" spc="-2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900" b="1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900" b="1" spc="-15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900" b="1" dirty="0">
                <a:solidFill>
                  <a:srgbClr val="0070C0"/>
                </a:solidFill>
                <a:latin typeface="Calibri"/>
                <a:cs typeface="Calibri"/>
              </a:rPr>
              <a:t>y</a:t>
            </a:r>
            <a:r>
              <a:rPr sz="2900" b="1" spc="24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900" b="1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900" b="1" spc="-5" dirty="0">
                <a:solidFill>
                  <a:srgbClr val="0070C0"/>
                </a:solidFill>
                <a:latin typeface="Calibri"/>
                <a:cs typeface="Calibri"/>
              </a:rPr>
              <a:t>la</a:t>
            </a:r>
            <a:r>
              <a:rPr sz="2900" b="1" spc="-35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900" b="1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900" b="1" spc="-5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900" b="1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900" b="1" spc="22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900" b="1" dirty="0">
                <a:solidFill>
                  <a:srgbClr val="0070C0"/>
                </a:solidFill>
                <a:latin typeface="Calibri"/>
                <a:cs typeface="Calibri"/>
              </a:rPr>
              <a:t>Dem</a:t>
            </a:r>
            <a:r>
              <a:rPr sz="2900" b="1" spc="-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900" b="1" spc="-15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900" b="1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38160" y="1866900"/>
            <a:ext cx="4222750" cy="3952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495300" algn="l"/>
                <a:tab pos="1323340" algn="l"/>
                <a:tab pos="1854835" algn="l"/>
                <a:tab pos="3011170" algn="l"/>
                <a:tab pos="3437890" algn="l"/>
              </a:tabLst>
              <a:defRPr/>
            </a:pPr>
            <a:r>
              <a:rPr sz="2900" b="1" spc="-5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900" b="1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9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2900" b="1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900" b="1" dirty="0">
                <a:solidFill>
                  <a:srgbClr val="0070C0"/>
                </a:solidFill>
                <a:latin typeface="Calibri"/>
                <a:cs typeface="Calibri"/>
              </a:rPr>
              <a:t>ne</a:t>
            </a:r>
            <a:r>
              <a:rPr sz="29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2900" b="1" spc="-2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900" b="1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9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2900" b="1" spc="-15" dirty="0">
                <a:solidFill>
                  <a:srgbClr val="0070C0"/>
                </a:solidFill>
                <a:latin typeface="Calibri"/>
                <a:cs typeface="Calibri"/>
              </a:rPr>
              <a:t>w</a:t>
            </a:r>
            <a:r>
              <a:rPr sz="2900" b="1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2900" b="1" spc="-15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900" b="1" spc="-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900" b="1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29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2900" b="1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9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2900" b="1" spc="-10" dirty="0">
                <a:solidFill>
                  <a:srgbClr val="0070C0"/>
                </a:solidFill>
                <a:latin typeface="Calibri"/>
                <a:cs typeface="Calibri"/>
              </a:rPr>
              <a:t>Li</a:t>
            </a:r>
            <a:r>
              <a:rPr sz="2900" b="1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900" b="1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900" b="1" spc="-5" dirty="0">
                <a:solidFill>
                  <a:srgbClr val="0070C0"/>
                </a:solidFill>
                <a:latin typeface="Calibri"/>
                <a:cs typeface="Calibri"/>
              </a:rPr>
              <a:t>le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72709" name="object 5"/>
          <p:cNvSpPr txBox="1">
            <a:spLocks noChangeArrowheads="1"/>
          </p:cNvSpPr>
          <p:nvPr/>
        </p:nvSpPr>
        <p:spPr bwMode="auto">
          <a:xfrm>
            <a:off x="3810001" y="2224088"/>
            <a:ext cx="5029200" cy="375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4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125"/>
              </a:lnSpc>
            </a:pPr>
            <a:r>
              <a:rPr lang="en-US" altLang="en-US" sz="2900" b="1" dirty="0">
                <a:solidFill>
                  <a:srgbClr val="0070C0"/>
                </a:solidFill>
              </a:rPr>
              <a:t>Change</a:t>
            </a:r>
            <a:r>
              <a:rPr lang="en-US" altLang="en-US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900" b="1" dirty="0">
                <a:solidFill>
                  <a:srgbClr val="0070C0"/>
                </a:solidFill>
              </a:rPr>
              <a:t>in</a:t>
            </a:r>
            <a:r>
              <a:rPr lang="en-US" altLang="en-US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900" b="1" dirty="0">
                <a:solidFill>
                  <a:srgbClr val="0070C0"/>
                </a:solidFill>
              </a:rPr>
              <a:t>Price</a:t>
            </a:r>
            <a:r>
              <a:rPr lang="en-US" altLang="en-US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900" b="1" dirty="0">
                <a:solidFill>
                  <a:srgbClr val="0070C0"/>
                </a:solidFill>
              </a:rPr>
              <a:t>will</a:t>
            </a:r>
            <a:r>
              <a:rPr lang="en-US" altLang="en-US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900" b="1" dirty="0">
                <a:solidFill>
                  <a:srgbClr val="0070C0"/>
                </a:solidFill>
              </a:rPr>
              <a:t>Cause</a:t>
            </a:r>
            <a:r>
              <a:rPr lang="en-US" altLang="en-US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smtClean="0">
                <a:solidFill>
                  <a:srgbClr val="0070C0"/>
                </a:solidFill>
              </a:rPr>
              <a:t>an</a:t>
            </a:r>
            <a:r>
              <a:rPr lang="en-US" altLang="en-US" sz="2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smtClean="0">
                <a:solidFill>
                  <a:srgbClr val="0070C0"/>
                </a:solidFill>
              </a:rPr>
              <a:t>Infinite</a:t>
            </a:r>
            <a:r>
              <a:rPr lang="en-US" altLang="en-US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smtClean="0">
                <a:solidFill>
                  <a:srgbClr val="0070C0"/>
                </a:solidFill>
              </a:rPr>
              <a:t>Change in</a:t>
            </a:r>
            <a:r>
              <a:rPr lang="en-US" altLang="en-US" sz="2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0070C0"/>
                </a:solidFill>
              </a:rPr>
              <a:t>Demand.</a:t>
            </a:r>
            <a:endParaRPr lang="en-US" altLang="en-US" sz="2900" dirty="0"/>
          </a:p>
          <a:p>
            <a:pPr algn="just" eaLnBrk="1" hangingPunct="1">
              <a:lnSpc>
                <a:spcPts val="3125"/>
              </a:lnSpc>
              <a:spcBef>
                <a:spcPts val="700"/>
              </a:spcBef>
              <a:buClr>
                <a:srgbClr val="E46C0A"/>
              </a:buClr>
              <a:buFont typeface="Arial" panose="020B0604020202020204" pitchFamily="34" charset="0"/>
              <a:buChar char="•"/>
            </a:pPr>
            <a:r>
              <a:rPr lang="en-US" altLang="en-US" sz="2900" b="1" dirty="0">
                <a:solidFill>
                  <a:srgbClr val="E46C0A"/>
                </a:solidFill>
              </a:rPr>
              <a:t>A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900" b="1" dirty="0">
                <a:solidFill>
                  <a:srgbClr val="E46C0A"/>
                </a:solidFill>
              </a:rPr>
              <a:t>very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900" b="1" dirty="0">
                <a:solidFill>
                  <a:srgbClr val="E46C0A"/>
                </a:solidFill>
              </a:rPr>
              <a:t>little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900" b="1" dirty="0">
                <a:solidFill>
                  <a:srgbClr val="E46C0A"/>
                </a:solidFill>
              </a:rPr>
              <a:t>Rise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900" b="1" dirty="0">
                <a:solidFill>
                  <a:srgbClr val="E46C0A"/>
                </a:solidFill>
              </a:rPr>
              <a:t>in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900" b="1" dirty="0">
                <a:solidFill>
                  <a:srgbClr val="E46C0A"/>
                </a:solidFill>
              </a:rPr>
              <a:t>Price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E46C0A"/>
                </a:solidFill>
              </a:rPr>
              <a:t>causes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E46C0A"/>
                </a:solidFill>
              </a:rPr>
              <a:t>the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E46C0A"/>
                </a:solidFill>
              </a:rPr>
              <a:t>Demand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E46C0A"/>
                </a:solidFill>
              </a:rPr>
              <a:t>to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E46C0A"/>
                </a:solidFill>
              </a:rPr>
              <a:t>Fall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E46C0A"/>
                </a:solidFill>
              </a:rPr>
              <a:t>to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E46C0A"/>
                </a:solidFill>
              </a:rPr>
              <a:t>Zero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E46C0A"/>
                </a:solidFill>
              </a:rPr>
              <a:t>and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E46C0A"/>
                </a:solidFill>
              </a:rPr>
              <a:t>a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E46C0A"/>
                </a:solidFill>
              </a:rPr>
              <a:t>very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E46C0A"/>
                </a:solidFill>
              </a:rPr>
              <a:t>little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E46C0A"/>
                </a:solidFill>
              </a:rPr>
              <a:t>Fall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E46C0A"/>
                </a:solidFill>
              </a:rPr>
              <a:t>in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E46C0A"/>
                </a:solidFill>
              </a:rPr>
              <a:t>Price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E46C0A"/>
                </a:solidFill>
              </a:rPr>
              <a:t>causes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E46C0A"/>
                </a:solidFill>
              </a:rPr>
              <a:t>Demand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E46C0A"/>
                </a:solidFill>
              </a:rPr>
              <a:t>to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E46C0A"/>
                </a:solidFill>
              </a:rPr>
              <a:t>Extend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E46C0A"/>
                </a:solidFill>
              </a:rPr>
              <a:t>to</a:t>
            </a:r>
            <a:r>
              <a:rPr lang="en-US" altLang="en-US" sz="29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E46C0A"/>
                </a:solidFill>
              </a:rPr>
              <a:t>Infinity.</a:t>
            </a:r>
            <a:endParaRPr lang="en-US" altLang="en-US" sz="2900" dirty="0"/>
          </a:p>
          <a:p>
            <a:pPr algn="just" eaLnBrk="1" hangingPunct="1">
              <a:lnSpc>
                <a:spcPts val="3125"/>
              </a:lnSpc>
              <a:spcBef>
                <a:spcPts val="700"/>
              </a:spcBef>
              <a:buClr>
                <a:srgbClr val="E46C0A"/>
              </a:buClr>
              <a:buFont typeface="Arial" panose="020B0604020202020204" pitchFamily="34" charset="0"/>
              <a:buChar char="•"/>
            </a:pPr>
            <a:r>
              <a:rPr lang="en-US" altLang="en-US" sz="2900" b="1" dirty="0" smtClean="0">
                <a:solidFill>
                  <a:srgbClr val="00B050"/>
                </a:solidFill>
              </a:rPr>
              <a:t>Under Perfect Competition</a:t>
            </a:r>
            <a:r>
              <a:rPr lang="en-US" altLang="en-US" sz="2900" b="1" dirty="0">
                <a:solidFill>
                  <a:srgbClr val="00B050"/>
                </a:solidFill>
              </a:rPr>
              <a:t>,</a:t>
            </a:r>
            <a:r>
              <a:rPr lang="en-US" altLang="en-US" sz="2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00B050"/>
                </a:solidFill>
              </a:rPr>
              <a:t>Demand</a:t>
            </a:r>
            <a:r>
              <a:rPr lang="en-US" altLang="en-US" sz="2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00B050"/>
                </a:solidFill>
              </a:rPr>
              <a:t>Curve</a:t>
            </a:r>
            <a:r>
              <a:rPr lang="en-US" altLang="en-US" sz="2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00B050"/>
                </a:solidFill>
              </a:rPr>
              <a:t>of</a:t>
            </a:r>
            <a:r>
              <a:rPr lang="en-US" altLang="en-US" sz="2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00B050"/>
                </a:solidFill>
              </a:rPr>
              <a:t>a</a:t>
            </a:r>
            <a:r>
              <a:rPr lang="en-US" altLang="en-US" sz="2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00B050"/>
                </a:solidFill>
              </a:rPr>
              <a:t>Firm</a:t>
            </a:r>
            <a:r>
              <a:rPr lang="en-US" altLang="en-US" sz="2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00B050"/>
                </a:solidFill>
              </a:rPr>
              <a:t>is</a:t>
            </a:r>
            <a:endParaRPr lang="en-US" altLang="en-US" sz="2900" dirty="0"/>
          </a:p>
        </p:txBody>
      </p:sp>
      <p:sp>
        <p:nvSpPr>
          <p:cNvPr id="72710" name="object 6"/>
          <p:cNvSpPr>
            <a:spLocks/>
          </p:cNvSpPr>
          <p:nvPr/>
        </p:nvSpPr>
        <p:spPr bwMode="auto">
          <a:xfrm>
            <a:off x="3124200" y="5219700"/>
            <a:ext cx="76200" cy="76200"/>
          </a:xfrm>
          <a:custGeom>
            <a:avLst/>
            <a:gdLst>
              <a:gd name="T0" fmla="*/ 0 w 76200"/>
              <a:gd name="T1" fmla="*/ 0 h 76200"/>
              <a:gd name="T2" fmla="*/ 0 w 76200"/>
              <a:gd name="T3" fmla="*/ 76199 h 76200"/>
              <a:gd name="T4" fmla="*/ 76199 w 76200"/>
              <a:gd name="T5" fmla="*/ 38099 h 76200"/>
              <a:gd name="T6" fmla="*/ 0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199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1" name="object 7"/>
          <p:cNvSpPr>
            <a:spLocks/>
          </p:cNvSpPr>
          <p:nvPr/>
        </p:nvSpPr>
        <p:spPr bwMode="auto">
          <a:xfrm>
            <a:off x="952500" y="1828800"/>
            <a:ext cx="76200" cy="76200"/>
          </a:xfrm>
          <a:custGeom>
            <a:avLst/>
            <a:gdLst>
              <a:gd name="T0" fmla="*/ 38099 w 76200"/>
              <a:gd name="T1" fmla="*/ 0 h 76200"/>
              <a:gd name="T2" fmla="*/ 0 w 76200"/>
              <a:gd name="T3" fmla="*/ 76199 h 76200"/>
              <a:gd name="T4" fmla="*/ 76199 w 76200"/>
              <a:gd name="T5" fmla="*/ 76199 h 76200"/>
              <a:gd name="T6" fmla="*/ 38099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38099" y="0"/>
                </a:moveTo>
                <a:lnTo>
                  <a:pt x="0" y="76199"/>
                </a:lnTo>
                <a:lnTo>
                  <a:pt x="76199" y="76199"/>
                </a:lnTo>
                <a:lnTo>
                  <a:pt x="380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15"/>
          <p:cNvSpPr txBox="1"/>
          <p:nvPr/>
        </p:nvSpPr>
        <p:spPr>
          <a:xfrm>
            <a:off x="4200623" y="6297613"/>
            <a:ext cx="2519362" cy="393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900" b="1" spc="-50" dirty="0">
                <a:solidFill>
                  <a:srgbClr val="00B050"/>
                </a:solidFill>
                <a:latin typeface="Calibri"/>
                <a:cs typeface="Calibri"/>
              </a:rPr>
              <a:t>P</a:t>
            </a:r>
            <a:r>
              <a:rPr sz="2900" b="1" dirty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sz="2900" b="1" spc="-5" dirty="0">
                <a:solidFill>
                  <a:srgbClr val="00B050"/>
                </a:solidFill>
                <a:latin typeface="Calibri"/>
                <a:cs typeface="Calibri"/>
              </a:rPr>
              <a:t>r</a:t>
            </a:r>
            <a:r>
              <a:rPr sz="2900" b="1" spc="-45" dirty="0">
                <a:solidFill>
                  <a:srgbClr val="00B050"/>
                </a:solidFill>
                <a:latin typeface="Calibri"/>
                <a:cs typeface="Calibri"/>
              </a:rPr>
              <a:t>f</a:t>
            </a:r>
            <a:r>
              <a:rPr sz="2900" b="1" dirty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sz="2900" b="1" spc="-5" dirty="0">
                <a:solidFill>
                  <a:srgbClr val="00B050"/>
                </a:solidFill>
                <a:latin typeface="Calibri"/>
                <a:cs typeface="Calibri"/>
              </a:rPr>
              <a:t>c</a:t>
            </a:r>
            <a:r>
              <a:rPr sz="2900" b="1" dirty="0">
                <a:solidFill>
                  <a:srgbClr val="00B050"/>
                </a:solidFill>
                <a:latin typeface="Calibri"/>
                <a:cs typeface="Calibri"/>
              </a:rPr>
              <a:t>t</a:t>
            </a:r>
            <a:r>
              <a:rPr sz="2900" b="1" spc="-20" dirty="0">
                <a:solidFill>
                  <a:srgbClr val="00B050"/>
                </a:solidFill>
                <a:latin typeface="Calibri"/>
                <a:cs typeface="Calibri"/>
              </a:rPr>
              <a:t>l</a:t>
            </a:r>
            <a:r>
              <a:rPr sz="2900" b="1" dirty="0">
                <a:solidFill>
                  <a:srgbClr val="00B050"/>
                </a:solidFill>
                <a:latin typeface="Calibri"/>
                <a:cs typeface="Calibri"/>
              </a:rPr>
              <a:t>y</a:t>
            </a:r>
            <a:r>
              <a:rPr sz="2900" b="1" spc="-11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900" b="1" dirty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sz="2900" b="1" spc="-5" dirty="0">
                <a:solidFill>
                  <a:srgbClr val="00B050"/>
                </a:solidFill>
                <a:latin typeface="Calibri"/>
                <a:cs typeface="Calibri"/>
              </a:rPr>
              <a:t>la</a:t>
            </a:r>
            <a:r>
              <a:rPr sz="2900" b="1" spc="-35" dirty="0">
                <a:solidFill>
                  <a:srgbClr val="00B050"/>
                </a:solidFill>
                <a:latin typeface="Calibri"/>
                <a:cs typeface="Calibri"/>
              </a:rPr>
              <a:t>s</a:t>
            </a:r>
            <a:r>
              <a:rPr sz="2900" b="1" dirty="0">
                <a:solidFill>
                  <a:srgbClr val="00B050"/>
                </a:solidFill>
                <a:latin typeface="Calibri"/>
                <a:cs typeface="Calibri"/>
              </a:rPr>
              <a:t>t</a:t>
            </a:r>
            <a:r>
              <a:rPr sz="2900" b="1" spc="-5" dirty="0">
                <a:solidFill>
                  <a:srgbClr val="00B050"/>
                </a:solidFill>
                <a:latin typeface="Calibri"/>
                <a:cs typeface="Calibri"/>
              </a:rPr>
              <a:t>ic</a:t>
            </a:r>
            <a:r>
              <a:rPr sz="2900" b="1" dirty="0">
                <a:solidFill>
                  <a:srgbClr val="00B050"/>
                </a:solidFill>
                <a:latin typeface="Calibri"/>
                <a:cs typeface="Calibri"/>
              </a:rPr>
              <a:t>.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37563" y="6405563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34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4100" y="1571625"/>
            <a:ext cx="14446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FF0066"/>
                </a:solidFill>
                <a:latin typeface="Calibri"/>
                <a:cs typeface="Calibri"/>
              </a:rPr>
              <a:t>Y</a:t>
            </a:r>
            <a:endParaRPr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40100" y="5381625"/>
            <a:ext cx="15081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FF0066"/>
                </a:solidFill>
                <a:latin typeface="Calibri"/>
                <a:cs typeface="Calibri"/>
              </a:rPr>
              <a:t>X</a:t>
            </a:r>
            <a:endParaRPr>
              <a:latin typeface="Calibri"/>
              <a:cs typeface="Calibri"/>
            </a:endParaRPr>
          </a:p>
        </p:txBody>
      </p:sp>
      <p:sp>
        <p:nvSpPr>
          <p:cNvPr id="72718" name="object 11"/>
          <p:cNvSpPr txBox="1">
            <a:spLocks noChangeArrowheads="1"/>
          </p:cNvSpPr>
          <p:nvPr/>
        </p:nvSpPr>
        <p:spPr bwMode="auto">
          <a:xfrm>
            <a:off x="3278188" y="2894013"/>
            <a:ext cx="1698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D</a:t>
            </a:r>
            <a:endParaRPr lang="en-US" altLang="en-US"/>
          </a:p>
        </p:txBody>
      </p:sp>
      <p:sp>
        <p:nvSpPr>
          <p:cNvPr id="12" name="object 12"/>
          <p:cNvSpPr txBox="1"/>
          <p:nvPr/>
        </p:nvSpPr>
        <p:spPr>
          <a:xfrm>
            <a:off x="1420813" y="5800725"/>
            <a:ext cx="1042987" cy="30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15" dirty="0">
                <a:solidFill>
                  <a:srgbClr val="FF0066"/>
                </a:solidFill>
                <a:latin typeface="Calibri"/>
                <a:cs typeface="Calibri"/>
              </a:rPr>
              <a:t>Q</a:t>
            </a:r>
            <a:r>
              <a:rPr sz="2200" b="1" spc="-20" dirty="0">
                <a:solidFill>
                  <a:srgbClr val="FF0066"/>
                </a:solidFill>
                <a:latin typeface="Calibri"/>
                <a:cs typeface="Calibri"/>
              </a:rPr>
              <a:t>ua</a:t>
            </a:r>
            <a:r>
              <a:rPr sz="2200" b="1" spc="-45" dirty="0">
                <a:solidFill>
                  <a:srgbClr val="FF0066"/>
                </a:solidFill>
                <a:latin typeface="Calibri"/>
                <a:cs typeface="Calibri"/>
              </a:rPr>
              <a:t>n</a:t>
            </a:r>
            <a:r>
              <a:rPr sz="2200" b="1" spc="-20" dirty="0">
                <a:solidFill>
                  <a:srgbClr val="FF0066"/>
                </a:solidFill>
                <a:latin typeface="Calibri"/>
                <a:cs typeface="Calibri"/>
              </a:rPr>
              <a:t>t</a:t>
            </a:r>
            <a:r>
              <a:rPr sz="2200" b="1" spc="-10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2200" b="1" spc="-20" dirty="0">
                <a:solidFill>
                  <a:srgbClr val="FF0066"/>
                </a:solidFill>
                <a:latin typeface="Calibri"/>
                <a:cs typeface="Calibri"/>
              </a:rPr>
              <a:t>t</a:t>
            </a:r>
            <a:r>
              <a:rPr sz="2200" b="1" spc="-15" dirty="0">
                <a:solidFill>
                  <a:srgbClr val="FF0066"/>
                </a:solidFill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446" y="3181256"/>
            <a:ext cx="338554" cy="1390744"/>
          </a:xfrm>
          <a:prstGeom prst="rect">
            <a:avLst/>
          </a:prstGeom>
        </p:spPr>
        <p:txBody>
          <a:bodyPr vert="vert270" wrap="square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5" dirty="0">
                <a:solidFill>
                  <a:srgbClr val="FF0066"/>
                </a:solidFill>
                <a:latin typeface="Calibri"/>
                <a:cs typeface="Calibri"/>
              </a:rPr>
              <a:t>Pri</a:t>
            </a:r>
            <a:r>
              <a:rPr sz="2200" b="1" spc="5" dirty="0">
                <a:solidFill>
                  <a:srgbClr val="FF0066"/>
                </a:solidFill>
                <a:latin typeface="Calibri"/>
                <a:cs typeface="Calibri"/>
              </a:rPr>
              <a:t>c</a:t>
            </a:r>
            <a:r>
              <a:rPr sz="2200" b="1" dirty="0">
                <a:solidFill>
                  <a:srgbClr val="FF0066"/>
                </a:solidFill>
                <a:latin typeface="Calibri"/>
                <a:cs typeface="Calibri"/>
              </a:rPr>
              <a:t>e</a:t>
            </a:r>
            <a:r>
              <a:rPr sz="2200" b="1" spc="-2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 smtClean="0">
                <a:solidFill>
                  <a:srgbClr val="FF0066"/>
                </a:solidFill>
                <a:latin typeface="Calibri"/>
                <a:cs typeface="Calibri"/>
              </a:rPr>
              <a:t>(</a:t>
            </a:r>
            <a:r>
              <a:rPr lang="en-US" sz="2200" b="1" spc="-5" dirty="0" smtClean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lang="en-US" sz="2200" b="1" dirty="0" smtClean="0">
                <a:solidFill>
                  <a:srgbClr val="FF0066"/>
                </a:solidFill>
                <a:latin typeface="Calibri"/>
                <a:cs typeface="Calibri"/>
              </a:rPr>
              <a:t>QD</a:t>
            </a:r>
            <a:r>
              <a:rPr sz="2200" b="1" dirty="0" smtClean="0">
                <a:solidFill>
                  <a:srgbClr val="FF0066"/>
                </a:solidFill>
                <a:latin typeface="Calibri"/>
                <a:cs typeface="Calibri"/>
              </a:rPr>
              <a:t>.)</a:t>
            </a:r>
            <a:endParaRPr sz="2200" dirty="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3385258"/>
              </p:ext>
            </p:extLst>
          </p:nvPr>
        </p:nvGraphicFramePr>
        <p:xfrm>
          <a:off x="762000" y="1892300"/>
          <a:ext cx="2374900" cy="3670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3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4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081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800" b="1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tabLst>
                          <a:tab pos="541655" algn="l"/>
                        </a:tabLst>
                      </a:pPr>
                      <a:endParaRPr lang="en-US" sz="2700" b="1" baseline="-30864" dirty="0" smtClean="0">
                        <a:solidFill>
                          <a:srgbClr val="FF0066"/>
                        </a:solidFill>
                        <a:latin typeface="Calibri"/>
                        <a:cs typeface="Calibri"/>
                      </a:endParaRPr>
                    </a:p>
                    <a:p>
                      <a:pPr marL="8255">
                        <a:lnSpc>
                          <a:spcPct val="100000"/>
                        </a:lnSpc>
                        <a:tabLst>
                          <a:tab pos="541655" algn="l"/>
                        </a:tabLst>
                      </a:pPr>
                      <a:endParaRPr lang="en-US" sz="2700" b="1" baseline="-30864" dirty="0" smtClean="0">
                        <a:solidFill>
                          <a:srgbClr val="FF0066"/>
                        </a:solidFill>
                        <a:latin typeface="Calibri"/>
                        <a:cs typeface="Calibri"/>
                      </a:endParaRPr>
                    </a:p>
                    <a:p>
                      <a:pPr marL="8255">
                        <a:lnSpc>
                          <a:spcPct val="100000"/>
                        </a:lnSpc>
                        <a:tabLst>
                          <a:tab pos="541655" algn="l"/>
                        </a:tabLst>
                      </a:pPr>
                      <a:endParaRPr lang="en-US" sz="2700" b="1" baseline="-30864" dirty="0" smtClean="0">
                        <a:solidFill>
                          <a:srgbClr val="FF0066"/>
                        </a:solidFill>
                        <a:latin typeface="Calibri"/>
                        <a:cs typeface="Calibri"/>
                      </a:endParaRPr>
                    </a:p>
                    <a:p>
                      <a:pPr marL="8255">
                        <a:lnSpc>
                          <a:spcPct val="100000"/>
                        </a:lnSpc>
                        <a:tabLst>
                          <a:tab pos="541655" algn="l"/>
                        </a:tabLst>
                      </a:pPr>
                      <a:r>
                        <a:rPr sz="2700" b="1" baseline="-30864" dirty="0" smtClean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lang="en-US" sz="2700" b="1" baseline="-30864" dirty="0" smtClean="0">
                          <a:solidFill>
                            <a:srgbClr val="FF006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700" b="1" baseline="0" dirty="0" smtClean="0">
                          <a:solidFill>
                            <a:srgbClr val="FF0066"/>
                          </a:solid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2000" b="1" dirty="0" smtClean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50" dirty="0" smtClean="0">
                          <a:solidFill>
                            <a:srgbClr val="FF006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2000" b="1" spc="-50" dirty="0">
                          <a:solidFill>
                            <a:srgbClr val="FF006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b="1" spc="-10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b="1" spc="-5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b="1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spc="-5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b="1" spc="-25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9524">
                      <a:solidFill>
                        <a:srgbClr val="0020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73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2060"/>
                      </a:solidFill>
                      <a:prstDash val="solid"/>
                    </a:lnR>
                    <a:lnT w="9524">
                      <a:solidFill>
                        <a:srgbClr val="00206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4">
                      <a:solidFill>
                        <a:srgbClr val="002060"/>
                      </a:solidFill>
                      <a:prstDash val="solid"/>
                    </a:lnL>
                    <a:lnR w="9524">
                      <a:solidFill>
                        <a:srgbClr val="002060"/>
                      </a:solidFill>
                      <a:prstDash val="solid"/>
                    </a:lnR>
                    <a:lnT w="9524">
                      <a:solidFill>
                        <a:srgbClr val="00206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4">
                      <a:solidFill>
                        <a:srgbClr val="002060"/>
                      </a:solidFill>
                      <a:prstDash val="solid"/>
                    </a:lnL>
                    <a:lnT w="9524">
                      <a:solidFill>
                        <a:srgbClr val="00206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798">
                <a:tc>
                  <a:txBody>
                    <a:bodyPr/>
                    <a:lstStyle/>
                    <a:p>
                      <a:pPr>
                        <a:lnSpc>
                          <a:spcPts val="1775"/>
                        </a:lnSpc>
                      </a:pPr>
                      <a:r>
                        <a:rPr sz="1800" b="1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374015">
                        <a:lnSpc>
                          <a:spcPts val="1775"/>
                        </a:lnSpc>
                        <a:tabLst>
                          <a:tab pos="830580" algn="l"/>
                          <a:tab pos="1363980" algn="l"/>
                        </a:tabLst>
                      </a:pPr>
                      <a:r>
                        <a:rPr sz="1800" b="1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800" b="1" dirty="0">
                          <a:solidFill>
                            <a:srgbClr val="FF0066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="1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800" b="1" dirty="0">
                          <a:solidFill>
                            <a:srgbClr val="FF0066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="1" dirty="0">
                          <a:solidFill>
                            <a:srgbClr val="FF0066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7688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7563" y="6405563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35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tIns="382943" rtlCol="0">
            <a:normAutofit fontScale="90000"/>
          </a:bodyPr>
          <a:lstStyle/>
          <a:p>
            <a:pPr marL="5270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spc="-80" dirty="0"/>
              <a:t>P</a:t>
            </a:r>
            <a:r>
              <a:rPr sz="5400" dirty="0"/>
              <a:t>er</a:t>
            </a:r>
            <a:r>
              <a:rPr sz="5400" spc="-100" dirty="0"/>
              <a:t>f</a:t>
            </a:r>
            <a:r>
              <a:rPr sz="5400" dirty="0"/>
              <a:t>e</a:t>
            </a:r>
            <a:r>
              <a:rPr sz="5400" spc="-30" dirty="0"/>
              <a:t>ct</a:t>
            </a:r>
            <a:r>
              <a:rPr sz="5400" spc="-5" dirty="0"/>
              <a:t>l</a:t>
            </a:r>
            <a:r>
              <a:rPr sz="5400" spc="-30" dirty="0"/>
              <a:t>y</a:t>
            </a:r>
            <a:r>
              <a:rPr sz="5400" spc="-145" dirty="0">
                <a:latin typeface="Times New Roman"/>
                <a:cs typeface="Times New Roman"/>
              </a:rPr>
              <a:t> </a:t>
            </a:r>
            <a:r>
              <a:rPr sz="5400" spc="-15" dirty="0"/>
              <a:t>I</a:t>
            </a:r>
            <a:r>
              <a:rPr sz="5400" spc="-40" dirty="0"/>
              <a:t>n</a:t>
            </a:r>
            <a:r>
              <a:rPr sz="5400" dirty="0"/>
              <a:t>e</a:t>
            </a:r>
            <a:r>
              <a:rPr sz="5400" spc="-10" dirty="0"/>
              <a:t>l</a:t>
            </a:r>
            <a:r>
              <a:rPr sz="5400" spc="-35" dirty="0"/>
              <a:t>a</a:t>
            </a:r>
            <a:r>
              <a:rPr sz="5400" spc="-80" dirty="0"/>
              <a:t>s</a:t>
            </a:r>
            <a:r>
              <a:rPr sz="5400" spc="-20" dirty="0"/>
              <a:t>t</a:t>
            </a:r>
            <a:r>
              <a:rPr sz="5400" spc="-10" dirty="0"/>
              <a:t>i</a:t>
            </a:r>
            <a:r>
              <a:rPr sz="5400" dirty="0"/>
              <a:t>c</a:t>
            </a:r>
            <a:r>
              <a:rPr sz="5400" spc="-145" dirty="0">
                <a:latin typeface="Times New Roman"/>
                <a:cs typeface="Times New Roman"/>
              </a:rPr>
              <a:t> </a:t>
            </a:r>
            <a:r>
              <a:rPr sz="5400" dirty="0"/>
              <a:t>De</a:t>
            </a:r>
            <a:r>
              <a:rPr sz="5400" spc="-5" dirty="0"/>
              <a:t>ma</a:t>
            </a:r>
            <a:r>
              <a:rPr sz="5400" spc="-35" dirty="0"/>
              <a:t>n</a:t>
            </a:r>
            <a:r>
              <a:rPr sz="5400" spc="-30" dirty="0"/>
              <a:t>d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74757" name="object 5"/>
          <p:cNvSpPr txBox="1">
            <a:spLocks noChangeArrowheads="1"/>
          </p:cNvSpPr>
          <p:nvPr/>
        </p:nvSpPr>
        <p:spPr bwMode="auto">
          <a:xfrm>
            <a:off x="4498975" y="1608138"/>
            <a:ext cx="18573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FF0066"/>
                </a:solidFill>
              </a:rPr>
              <a:t>Perfectly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</a:rPr>
              <a:t>Demand</a:t>
            </a:r>
            <a:endParaRPr lang="en-US" altLang="en-US"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6545247" y="1669143"/>
            <a:ext cx="1425575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15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ne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la</a:t>
            </a:r>
            <a:r>
              <a:rPr sz="3200" b="1" spc="-35" dirty="0">
                <a:solidFill>
                  <a:srgbClr val="FF0066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t</a:t>
            </a:r>
            <a:r>
              <a:rPr sz="3200" b="1" spc="-20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c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4759" name="object 7"/>
          <p:cNvSpPr txBox="1">
            <a:spLocks noChangeArrowheads="1"/>
          </p:cNvSpPr>
          <p:nvPr/>
        </p:nvSpPr>
        <p:spPr bwMode="auto">
          <a:xfrm>
            <a:off x="6173788" y="2120900"/>
            <a:ext cx="243363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457200">
              <a:tabLst>
                <a:tab pos="534988" algn="l"/>
                <a:tab pos="1096963" algn="l"/>
                <a:tab pos="2101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534988" algn="l"/>
                <a:tab pos="1096963" algn="l"/>
                <a:tab pos="2101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534988" algn="l"/>
                <a:tab pos="1096963" algn="l"/>
                <a:tab pos="2101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534988" algn="l"/>
                <a:tab pos="1096963" algn="l"/>
                <a:tab pos="2101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534988" algn="l"/>
                <a:tab pos="1096963" algn="l"/>
                <a:tab pos="2101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096963" algn="l"/>
                <a:tab pos="2101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096963" algn="l"/>
                <a:tab pos="2101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096963" algn="l"/>
                <a:tab pos="2101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096963" algn="l"/>
                <a:tab pos="2101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200" b="1">
                <a:solidFill>
                  <a:srgbClr val="FF0066"/>
                </a:solidFill>
              </a:rPr>
              <a:t>is</a:t>
            </a: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>
                <a:solidFill>
                  <a:srgbClr val="FF0066"/>
                </a:solidFill>
              </a:rPr>
              <a:t>one</a:t>
            </a: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>
                <a:solidFill>
                  <a:srgbClr val="FF0066"/>
                </a:solidFill>
              </a:rPr>
              <a:t>in</a:t>
            </a: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0066"/>
                </a:solidFill>
              </a:rPr>
              <a:t>a</a:t>
            </a: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>
                <a:solidFill>
                  <a:srgbClr val="FF0066"/>
                </a:solidFill>
              </a:rPr>
              <a:t>Change</a:t>
            </a: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>
                <a:solidFill>
                  <a:srgbClr val="FF0066"/>
                </a:solidFill>
              </a:rPr>
              <a:t>in</a:t>
            </a:r>
            <a:endParaRPr lang="en-US" altLang="en-US" sz="3200"/>
          </a:p>
          <a:p>
            <a:pPr algn="r" eaLnBrk="1" hangingPunct="1"/>
            <a:r>
              <a:rPr lang="en-US" altLang="en-US" sz="3200" b="1">
                <a:solidFill>
                  <a:srgbClr val="FF0066"/>
                </a:solidFill>
              </a:rPr>
              <a:t>No</a:t>
            </a: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0066"/>
                </a:solidFill>
              </a:rPr>
              <a:t>the</a:t>
            </a:r>
            <a:endParaRPr lang="en-US" altLang="en-US" sz="3200"/>
          </a:p>
        </p:txBody>
      </p:sp>
      <p:sp>
        <p:nvSpPr>
          <p:cNvPr id="74760" name="object 8"/>
          <p:cNvSpPr txBox="1">
            <a:spLocks noChangeArrowheads="1"/>
          </p:cNvSpPr>
          <p:nvPr/>
        </p:nvSpPr>
        <p:spPr bwMode="auto">
          <a:xfrm>
            <a:off x="4841875" y="2608263"/>
            <a:ext cx="12700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66"/>
                </a:solidFill>
              </a:rPr>
              <a:t>which</a:t>
            </a: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0066"/>
                </a:solidFill>
              </a:rPr>
              <a:t>Price</a:t>
            </a: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0066"/>
                </a:solidFill>
              </a:rPr>
              <a:t>Change</a:t>
            </a:r>
            <a:endParaRPr lang="en-US" altLang="en-US" sz="3200"/>
          </a:p>
        </p:txBody>
      </p:sp>
      <p:sp>
        <p:nvSpPr>
          <p:cNvPr id="9" name="object 9"/>
          <p:cNvSpPr txBox="1"/>
          <p:nvPr/>
        </p:nvSpPr>
        <p:spPr>
          <a:xfrm>
            <a:off x="6113463" y="3095625"/>
            <a:ext cx="1571625" cy="920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15" dirty="0">
                <a:solidFill>
                  <a:srgbClr val="FF0066"/>
                </a:solidFill>
                <a:latin typeface="Calibri"/>
                <a:cs typeface="Calibri"/>
              </a:rPr>
              <a:t>P</a:t>
            </a:r>
            <a:r>
              <a:rPr sz="3200" b="1" spc="-35" dirty="0">
                <a:solidFill>
                  <a:srgbClr val="FF0066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o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d</a:t>
            </a:r>
            <a:r>
              <a:rPr sz="3200" b="1" spc="-15" dirty="0">
                <a:solidFill>
                  <a:srgbClr val="FF0066"/>
                </a:solidFill>
                <a:latin typeface="Calibri"/>
                <a:cs typeface="Calibri"/>
              </a:rPr>
              <a:t>u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c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7912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4762" name="object 10"/>
          <p:cNvSpPr txBox="1">
            <a:spLocks noChangeArrowheads="1"/>
          </p:cNvSpPr>
          <p:nvPr/>
        </p:nvSpPr>
        <p:spPr bwMode="auto">
          <a:xfrm>
            <a:off x="4498975" y="4070350"/>
            <a:ext cx="411003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66"/>
                </a:solidFill>
              </a:rPr>
              <a:t>Quantity</a:t>
            </a: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0066"/>
                </a:solidFill>
              </a:rPr>
              <a:t>Demanded.</a:t>
            </a:r>
            <a:endParaRPr lang="en-US" altLang="en-US" sz="3200"/>
          </a:p>
          <a:p>
            <a:pPr eaLnBrk="1" hangingPunct="1">
              <a:spcBef>
                <a:spcPts val="763"/>
              </a:spcBef>
              <a:buFont typeface="Arial" panose="020B0604020202020204" pitchFamily="34" charset="0"/>
              <a:buChar char="•"/>
            </a:pPr>
            <a:r>
              <a:rPr lang="en-US" altLang="en-US" sz="3200" b="1"/>
              <a:t>In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/>
              <a:t>this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/>
              <a:t>case,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/>
              <a:t>Elasticity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/>
              <a:t>of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/>
              <a:t>Demand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/>
              <a:t>is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/>
              <a:t>Zero.</a:t>
            </a:r>
            <a:endParaRPr lang="en-US" altLang="en-US" sz="3200"/>
          </a:p>
        </p:txBody>
      </p:sp>
      <p:sp>
        <p:nvSpPr>
          <p:cNvPr id="74763" name="object 11"/>
          <p:cNvSpPr>
            <a:spLocks/>
          </p:cNvSpPr>
          <p:nvPr/>
        </p:nvSpPr>
        <p:spPr bwMode="auto">
          <a:xfrm>
            <a:off x="3505200" y="5448300"/>
            <a:ext cx="76200" cy="76200"/>
          </a:xfrm>
          <a:custGeom>
            <a:avLst/>
            <a:gdLst>
              <a:gd name="T0" fmla="*/ 0 w 76200"/>
              <a:gd name="T1" fmla="*/ 0 h 76200"/>
              <a:gd name="T2" fmla="*/ 0 w 76200"/>
              <a:gd name="T3" fmla="*/ 76199 h 76200"/>
              <a:gd name="T4" fmla="*/ 76199 w 76200"/>
              <a:gd name="T5" fmla="*/ 38099 h 76200"/>
              <a:gd name="T6" fmla="*/ 0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199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64" name="object 12"/>
          <p:cNvSpPr>
            <a:spLocks/>
          </p:cNvSpPr>
          <p:nvPr/>
        </p:nvSpPr>
        <p:spPr bwMode="auto">
          <a:xfrm>
            <a:off x="876300" y="2057400"/>
            <a:ext cx="76200" cy="76200"/>
          </a:xfrm>
          <a:custGeom>
            <a:avLst/>
            <a:gdLst>
              <a:gd name="T0" fmla="*/ 38099 w 76200"/>
              <a:gd name="T1" fmla="*/ 0 h 76200"/>
              <a:gd name="T2" fmla="*/ 0 w 76200"/>
              <a:gd name="T3" fmla="*/ 76199 h 76200"/>
              <a:gd name="T4" fmla="*/ 76199 w 76200"/>
              <a:gd name="T5" fmla="*/ 76199 h 76200"/>
              <a:gd name="T6" fmla="*/ 38099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38099" y="0"/>
                </a:moveTo>
                <a:lnTo>
                  <a:pt x="0" y="76199"/>
                </a:lnTo>
                <a:lnTo>
                  <a:pt x="76199" y="76199"/>
                </a:lnTo>
                <a:lnTo>
                  <a:pt x="380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object 14"/>
          <p:cNvSpPr txBox="1"/>
          <p:nvPr/>
        </p:nvSpPr>
        <p:spPr>
          <a:xfrm>
            <a:off x="673100" y="1800225"/>
            <a:ext cx="14446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00B050"/>
                </a:solidFill>
                <a:latin typeface="Calibri"/>
                <a:cs typeface="Calibri"/>
              </a:rPr>
              <a:t>Y</a:t>
            </a:r>
            <a:endParaRPr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16300" y="5762625"/>
            <a:ext cx="15081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00B050"/>
                </a:solidFill>
                <a:latin typeface="Calibri"/>
                <a:cs typeface="Calibri"/>
              </a:rPr>
              <a:t>X</a:t>
            </a:r>
            <a:endParaRPr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100" y="5610225"/>
            <a:ext cx="141288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00B050"/>
                </a:solidFill>
                <a:latin typeface="Calibri"/>
                <a:cs typeface="Calibri"/>
              </a:rPr>
              <a:t>0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49500" y="5610225"/>
            <a:ext cx="141288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00B050"/>
                </a:solidFill>
                <a:latin typeface="Calibri"/>
                <a:cs typeface="Calibri"/>
              </a:rPr>
              <a:t>4</a:t>
            </a:r>
            <a:endParaRPr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39900" y="5610225"/>
            <a:ext cx="141288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endParaRPr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11500" y="5610225"/>
            <a:ext cx="141288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00B050"/>
                </a:solidFill>
                <a:latin typeface="Calibri"/>
                <a:cs typeface="Calibri"/>
              </a:rPr>
              <a:t>6</a:t>
            </a:r>
            <a:endParaRPr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1513" y="4848225"/>
            <a:ext cx="14287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endParaRPr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1513" y="3933825"/>
            <a:ext cx="14287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00B050"/>
                </a:solidFill>
                <a:latin typeface="Calibri"/>
                <a:cs typeface="Calibri"/>
              </a:rPr>
              <a:t>4</a:t>
            </a:r>
            <a:endParaRPr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1513" y="2943225"/>
            <a:ext cx="14287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00B050"/>
                </a:solidFill>
                <a:latin typeface="Calibri"/>
                <a:cs typeface="Calibri"/>
              </a:rPr>
              <a:t>6</a:t>
            </a:r>
            <a:endParaRPr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63713" y="6257925"/>
            <a:ext cx="1042987" cy="30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15" dirty="0">
                <a:solidFill>
                  <a:srgbClr val="00B050"/>
                </a:solidFill>
                <a:latin typeface="Calibri"/>
                <a:cs typeface="Calibri"/>
              </a:rPr>
              <a:t>Q</a:t>
            </a:r>
            <a:r>
              <a:rPr sz="2200" b="1" spc="-20" dirty="0">
                <a:solidFill>
                  <a:srgbClr val="00B050"/>
                </a:solidFill>
                <a:latin typeface="Calibri"/>
                <a:cs typeface="Calibri"/>
              </a:rPr>
              <a:t>ua</a:t>
            </a:r>
            <a:r>
              <a:rPr sz="2200" b="1" spc="-45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sz="2200" b="1" spc="-20" dirty="0">
                <a:solidFill>
                  <a:srgbClr val="00B050"/>
                </a:solidFill>
                <a:latin typeface="Calibri"/>
                <a:cs typeface="Calibri"/>
              </a:rPr>
              <a:t>t</a:t>
            </a:r>
            <a:r>
              <a:rPr sz="2200" b="1" spc="-10" dirty="0">
                <a:solidFill>
                  <a:srgbClr val="00B050"/>
                </a:solidFill>
                <a:latin typeface="Calibri"/>
                <a:cs typeface="Calibri"/>
              </a:rPr>
              <a:t>i</a:t>
            </a:r>
            <a:r>
              <a:rPr sz="2200" b="1" spc="-20" dirty="0">
                <a:solidFill>
                  <a:srgbClr val="00B050"/>
                </a:solidFill>
                <a:latin typeface="Calibri"/>
                <a:cs typeface="Calibri"/>
              </a:rPr>
              <a:t>t</a:t>
            </a:r>
            <a:r>
              <a:rPr sz="2200" b="1" spc="-15" dirty="0">
                <a:solidFill>
                  <a:srgbClr val="00B050"/>
                </a:solidFill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1937" y="3197225"/>
            <a:ext cx="338554" cy="1292799"/>
          </a:xfrm>
          <a:prstGeom prst="rect">
            <a:avLst/>
          </a:prstGeom>
        </p:spPr>
        <p:txBody>
          <a:bodyPr vert="vert270" wrap="square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5" dirty="0">
                <a:solidFill>
                  <a:srgbClr val="00B050"/>
                </a:solidFill>
                <a:latin typeface="Calibri"/>
                <a:cs typeface="Calibri"/>
              </a:rPr>
              <a:t>Pri</a:t>
            </a:r>
            <a:r>
              <a:rPr sz="2200" b="1" spc="5" dirty="0">
                <a:solidFill>
                  <a:srgbClr val="00B050"/>
                </a:solidFill>
                <a:latin typeface="Calibri"/>
                <a:cs typeface="Calibri"/>
              </a:rPr>
              <a:t>c</a:t>
            </a:r>
            <a:r>
              <a:rPr sz="2200" b="1" dirty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sz="2200" b="1" spc="-2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 smtClean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sz="2200" b="1" dirty="0" smtClean="0">
                <a:solidFill>
                  <a:srgbClr val="00B050"/>
                </a:solidFill>
                <a:latin typeface="Calibri"/>
                <a:cs typeface="Calibri"/>
              </a:rPr>
              <a:t>IQD</a:t>
            </a:r>
            <a:r>
              <a:rPr sz="2200" b="1" dirty="0" smtClean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sz="2200" dirty="0">
              <a:latin typeface="Calibri"/>
              <a:cs typeface="Calibr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8639307"/>
              </p:ext>
            </p:extLst>
          </p:nvPr>
        </p:nvGraphicFramePr>
        <p:xfrm>
          <a:off x="908050" y="1905000"/>
          <a:ext cx="260350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3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9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7680">
                <a:tc gridSpan="2">
                  <a:txBody>
                    <a:bodyPr/>
                    <a:lstStyle/>
                    <a:p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481965">
                        <a:lnSpc>
                          <a:spcPct val="100000"/>
                        </a:lnSpc>
                      </a:pPr>
                      <a:r>
                        <a:rPr sz="2200" b="1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-55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2200" b="1" spc="-4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E46C0A"/>
                      </a:solidFill>
                      <a:prstDash val="solid"/>
                    </a:lnR>
                    <a:lnB w="25399">
                      <a:solidFill>
                        <a:srgbClr val="E46C0A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800" b="1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399">
                      <a:solidFill>
                        <a:srgbClr val="E46C0A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E46C0A"/>
                      </a:solidFill>
                      <a:prstDash val="solid"/>
                    </a:lnR>
                    <a:lnT w="25399">
                      <a:solidFill>
                        <a:srgbClr val="E46C0A"/>
                      </a:solidFill>
                      <a:prstDash val="solid"/>
                    </a:lnT>
                    <a:lnB w="25399">
                      <a:solidFill>
                        <a:srgbClr val="E46C0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E46C0A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E46C0A"/>
                      </a:solidFill>
                      <a:prstDash val="solid"/>
                    </a:lnR>
                    <a:lnT w="25399">
                      <a:solidFill>
                        <a:srgbClr val="E46C0A"/>
                      </a:solidFill>
                      <a:prstDash val="solid"/>
                    </a:lnT>
                    <a:lnB w="25399">
                      <a:solidFill>
                        <a:srgbClr val="E46C0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E46C0A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E46C0A"/>
                      </a:solidFill>
                      <a:prstDash val="solid"/>
                    </a:lnR>
                    <a:lnT w="25399">
                      <a:solidFill>
                        <a:srgbClr val="E46C0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E46C0A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07802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359918" rtlCol="0">
            <a:normAutofit fontScale="90000"/>
          </a:bodyPr>
          <a:lstStyle/>
          <a:p>
            <a:pPr marL="9994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spc="-40" dirty="0"/>
              <a:t>U</a:t>
            </a:r>
            <a:r>
              <a:rPr sz="5400" spc="-35" dirty="0"/>
              <a:t>n</a:t>
            </a:r>
            <a:r>
              <a:rPr sz="5400" spc="-10" dirty="0"/>
              <a:t>i</a:t>
            </a:r>
            <a:r>
              <a:rPr sz="5400" spc="-70" dirty="0"/>
              <a:t>t</a:t>
            </a:r>
            <a:r>
              <a:rPr sz="5400" spc="-35" dirty="0"/>
              <a:t>a</a:t>
            </a:r>
            <a:r>
              <a:rPr sz="5400" spc="20" dirty="0"/>
              <a:t>r</a:t>
            </a:r>
            <a:r>
              <a:rPr sz="5400" spc="-30" dirty="0"/>
              <a:t>y</a:t>
            </a:r>
            <a:r>
              <a:rPr sz="5400" spc="-120" dirty="0">
                <a:latin typeface="Times New Roman"/>
                <a:cs typeface="Times New Roman"/>
              </a:rPr>
              <a:t> </a:t>
            </a:r>
            <a:r>
              <a:rPr sz="5400" spc="-15" dirty="0"/>
              <a:t>El</a:t>
            </a:r>
            <a:r>
              <a:rPr sz="5400" spc="-35" dirty="0"/>
              <a:t>a</a:t>
            </a:r>
            <a:r>
              <a:rPr sz="5400" spc="-80" dirty="0"/>
              <a:t>s</a:t>
            </a:r>
            <a:r>
              <a:rPr sz="5400" spc="-20" dirty="0"/>
              <a:t>t</a:t>
            </a:r>
            <a:r>
              <a:rPr sz="5400" spc="5" dirty="0"/>
              <a:t>i</a:t>
            </a:r>
            <a:r>
              <a:rPr sz="5400" dirty="0"/>
              <a:t>c</a:t>
            </a:r>
            <a:r>
              <a:rPr sz="5400" spc="-155" dirty="0">
                <a:latin typeface="Times New Roman"/>
                <a:cs typeface="Times New Roman"/>
              </a:rPr>
              <a:t> </a:t>
            </a:r>
            <a:r>
              <a:rPr sz="5400" dirty="0"/>
              <a:t>De</a:t>
            </a:r>
            <a:r>
              <a:rPr sz="5400" spc="-5" dirty="0"/>
              <a:t>m</a:t>
            </a:r>
            <a:r>
              <a:rPr sz="5400" spc="-35" dirty="0"/>
              <a:t>a</a:t>
            </a:r>
            <a:r>
              <a:rPr sz="5400" spc="-40" dirty="0"/>
              <a:t>n</a:t>
            </a:r>
            <a:r>
              <a:rPr sz="5400" spc="-30" dirty="0"/>
              <a:t>d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86300" y="1416083"/>
            <a:ext cx="1628775" cy="457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/>
              <a:buChar char="•"/>
              <a:tabLst>
                <a:tab pos="356235" algn="l"/>
              </a:tabLst>
              <a:defRPr/>
            </a:pPr>
            <a:r>
              <a:rPr sz="3200" b="1" spc="-5" dirty="0">
                <a:solidFill>
                  <a:srgbClr val="002060"/>
                </a:solidFill>
                <a:latin typeface="Calibri"/>
                <a:cs typeface="Calibri"/>
              </a:rPr>
              <a:t>Un</a:t>
            </a:r>
            <a:r>
              <a:rPr sz="3200" b="1" spc="5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3200" b="1" spc="-3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3200" b="1" spc="10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5075" y="1462071"/>
            <a:ext cx="1092200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1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3200" b="1" spc="-10" dirty="0">
                <a:solidFill>
                  <a:srgbClr val="002060"/>
                </a:solidFill>
                <a:latin typeface="Calibri"/>
                <a:cs typeface="Calibri"/>
              </a:rPr>
              <a:t>la</a:t>
            </a:r>
            <a:r>
              <a:rPr sz="3200" b="1" spc="-35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3200" b="1" spc="-10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3200" b="1" spc="-20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4912" y="1873849"/>
            <a:ext cx="3613150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5" dirty="0">
                <a:solidFill>
                  <a:srgbClr val="002060"/>
                </a:solidFill>
                <a:latin typeface="Calibri"/>
                <a:cs typeface="Calibri"/>
              </a:rPr>
              <a:t>wh</a:t>
            </a:r>
            <a:r>
              <a:rPr sz="3200" b="1" spc="-10" dirty="0">
                <a:solidFill>
                  <a:srgbClr val="002060"/>
                </a:solidFill>
                <a:latin typeface="Calibri"/>
                <a:cs typeface="Calibri"/>
              </a:rPr>
              <a:t>ic</a:t>
            </a:r>
            <a:r>
              <a:rPr sz="3200" b="1" dirty="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sz="3200" b="1" spc="2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3200" b="1" spc="2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Calibri"/>
                <a:cs typeface="Calibri"/>
              </a:rPr>
              <a:t>%</a:t>
            </a:r>
            <a:r>
              <a:rPr sz="3200" b="1" spc="2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2060"/>
                </a:solidFill>
                <a:latin typeface="Calibri"/>
                <a:cs typeface="Calibri"/>
              </a:rPr>
              <a:t>Ch</a:t>
            </a:r>
            <a:r>
              <a:rPr sz="3200" b="1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sz="3200" b="1" spc="-45" dirty="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sz="3200" b="1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3200" b="1" spc="2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6806" name="object 6"/>
          <p:cNvSpPr txBox="1">
            <a:spLocks noChangeArrowheads="1"/>
          </p:cNvSpPr>
          <p:nvPr/>
        </p:nvSpPr>
        <p:spPr bwMode="auto">
          <a:xfrm>
            <a:off x="5048024" y="2266577"/>
            <a:ext cx="36131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tabLst>
                <a:tab pos="1208088" algn="l"/>
                <a:tab pos="1770063" algn="l"/>
                <a:tab pos="3179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208088" algn="l"/>
                <a:tab pos="1770063" algn="l"/>
                <a:tab pos="3179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208088" algn="l"/>
                <a:tab pos="1770063" algn="l"/>
                <a:tab pos="3179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208088" algn="l"/>
                <a:tab pos="1770063" algn="l"/>
                <a:tab pos="3179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208088" algn="l"/>
                <a:tab pos="1770063" algn="l"/>
                <a:tab pos="3179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8088" algn="l"/>
                <a:tab pos="1770063" algn="l"/>
                <a:tab pos="3179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8088" algn="l"/>
                <a:tab pos="1770063" algn="l"/>
                <a:tab pos="3179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8088" algn="l"/>
                <a:tab pos="1770063" algn="l"/>
                <a:tab pos="3179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8088" algn="l"/>
                <a:tab pos="1770063" algn="l"/>
                <a:tab pos="3179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</a:rPr>
              <a:t>Price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3200" b="1" dirty="0">
                <a:solidFill>
                  <a:srgbClr val="002060"/>
                </a:solidFill>
              </a:rPr>
              <a:t>Produces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>
                <a:solidFill>
                  <a:srgbClr val="002060"/>
                </a:solidFill>
              </a:rPr>
              <a:t>an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</a:rPr>
              <a:t>Equal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>
                <a:solidFill>
                  <a:srgbClr val="002060"/>
                </a:solidFill>
              </a:rPr>
              <a:t>%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>
                <a:solidFill>
                  <a:srgbClr val="002060"/>
                </a:solidFill>
              </a:rPr>
              <a:t>Change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3200" b="1" dirty="0">
                <a:solidFill>
                  <a:srgbClr val="002060"/>
                </a:solidFill>
              </a:rPr>
              <a:t>in</a:t>
            </a:r>
            <a:endParaRPr lang="en-US" altLang="en-US" sz="3200" dirty="0"/>
          </a:p>
        </p:txBody>
      </p:sp>
      <p:sp>
        <p:nvSpPr>
          <p:cNvPr id="76807" name="object 7"/>
          <p:cNvSpPr txBox="1">
            <a:spLocks noChangeArrowheads="1"/>
          </p:cNvSpPr>
          <p:nvPr/>
        </p:nvSpPr>
        <p:spPr bwMode="auto">
          <a:xfrm>
            <a:off x="4754011" y="3321930"/>
            <a:ext cx="4340225" cy="207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5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</a:rPr>
              <a:t>Demand.</a:t>
            </a:r>
            <a:endParaRPr lang="en-US" altLang="en-US" sz="3200" dirty="0"/>
          </a:p>
          <a:p>
            <a:pPr eaLnBrk="1" hangingPunct="1">
              <a:spcBef>
                <a:spcPts val="763"/>
              </a:spcBef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3300"/>
                </a:solidFill>
              </a:rPr>
              <a:t>This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3300"/>
                </a:solidFill>
              </a:rPr>
              <a:t>type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3300"/>
                </a:solidFill>
              </a:rPr>
              <a:t>of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dirty="0" smtClean="0">
                <a:solidFill>
                  <a:srgbClr val="003300"/>
                </a:solidFill>
              </a:rPr>
              <a:t>emand</a:t>
            </a:r>
            <a:r>
              <a:rPr lang="en-US" alt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3300"/>
                </a:solidFill>
              </a:rPr>
              <a:t>Curve is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 smtClean="0">
                <a:solidFill>
                  <a:srgbClr val="003300"/>
                </a:solidFill>
              </a:rPr>
              <a:t>called Hyperbola</a:t>
            </a:r>
            <a:r>
              <a:rPr lang="en-US" altLang="en-US" sz="3200" b="1" dirty="0">
                <a:solidFill>
                  <a:srgbClr val="003300"/>
                </a:solidFill>
              </a:rPr>
              <a:t>.</a:t>
            </a:r>
            <a:endParaRPr lang="en-US" altLang="en-US" sz="3200" dirty="0"/>
          </a:p>
        </p:txBody>
      </p:sp>
      <p:sp>
        <p:nvSpPr>
          <p:cNvPr id="76808" name="object 8"/>
          <p:cNvSpPr>
            <a:spLocks/>
          </p:cNvSpPr>
          <p:nvPr/>
        </p:nvSpPr>
        <p:spPr bwMode="auto">
          <a:xfrm>
            <a:off x="914400" y="5486400"/>
            <a:ext cx="2679700" cy="0"/>
          </a:xfrm>
          <a:custGeom>
            <a:avLst/>
            <a:gdLst>
              <a:gd name="T0" fmla="*/ 0 w 2679700"/>
              <a:gd name="T1" fmla="*/ 2679710 w 26797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679700">
                <a:moveTo>
                  <a:pt x="0" y="0"/>
                </a:moveTo>
                <a:lnTo>
                  <a:pt x="267971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09" name="object 9"/>
          <p:cNvSpPr>
            <a:spLocks/>
          </p:cNvSpPr>
          <p:nvPr/>
        </p:nvSpPr>
        <p:spPr bwMode="auto">
          <a:xfrm>
            <a:off x="3581400" y="5448300"/>
            <a:ext cx="76200" cy="76200"/>
          </a:xfrm>
          <a:custGeom>
            <a:avLst/>
            <a:gdLst>
              <a:gd name="T0" fmla="*/ 0 w 76200"/>
              <a:gd name="T1" fmla="*/ 0 h 76200"/>
              <a:gd name="T2" fmla="*/ 0 w 76200"/>
              <a:gd name="T3" fmla="*/ 76199 h 76200"/>
              <a:gd name="T4" fmla="*/ 76199 w 76200"/>
              <a:gd name="T5" fmla="*/ 38099 h 76200"/>
              <a:gd name="T6" fmla="*/ 0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199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0" name="object 10"/>
          <p:cNvSpPr>
            <a:spLocks/>
          </p:cNvSpPr>
          <p:nvPr/>
        </p:nvSpPr>
        <p:spPr bwMode="auto">
          <a:xfrm>
            <a:off x="1066800" y="2120900"/>
            <a:ext cx="0" cy="3746500"/>
          </a:xfrm>
          <a:custGeom>
            <a:avLst/>
            <a:gdLst>
              <a:gd name="T0" fmla="*/ 3746510 h 3746500"/>
              <a:gd name="T1" fmla="*/ 0 h 37465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746500">
                <a:moveTo>
                  <a:pt x="0" y="374651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1" name="object 11"/>
          <p:cNvSpPr>
            <a:spLocks/>
          </p:cNvSpPr>
          <p:nvPr/>
        </p:nvSpPr>
        <p:spPr bwMode="auto">
          <a:xfrm>
            <a:off x="1028700" y="2057400"/>
            <a:ext cx="76200" cy="76200"/>
          </a:xfrm>
          <a:custGeom>
            <a:avLst/>
            <a:gdLst>
              <a:gd name="T0" fmla="*/ 38099 w 76200"/>
              <a:gd name="T1" fmla="*/ 0 h 76200"/>
              <a:gd name="T2" fmla="*/ 0 w 76200"/>
              <a:gd name="T3" fmla="*/ 76199 h 76200"/>
              <a:gd name="T4" fmla="*/ 76199 w 76200"/>
              <a:gd name="T5" fmla="*/ 76199 h 76200"/>
              <a:gd name="T6" fmla="*/ 38099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38099" y="0"/>
                </a:moveTo>
                <a:lnTo>
                  <a:pt x="0" y="76199"/>
                </a:lnTo>
                <a:lnTo>
                  <a:pt x="76199" y="76199"/>
                </a:lnTo>
                <a:lnTo>
                  <a:pt x="380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2" name="object 12"/>
          <p:cNvSpPr>
            <a:spLocks/>
          </p:cNvSpPr>
          <p:nvPr/>
        </p:nvSpPr>
        <p:spPr bwMode="auto">
          <a:xfrm>
            <a:off x="1617663" y="2536825"/>
            <a:ext cx="1658937" cy="2193925"/>
          </a:xfrm>
          <a:custGeom>
            <a:avLst/>
            <a:gdLst>
              <a:gd name="T0" fmla="*/ 1658415 w 1659889"/>
              <a:gd name="T1" fmla="*/ 2187711 h 2193925"/>
              <a:gd name="T2" fmla="*/ 1544422 w 1659889"/>
              <a:gd name="T3" fmla="*/ 2193382 h 2193925"/>
              <a:gd name="T4" fmla="*/ 1431138 w 1659889"/>
              <a:gd name="T5" fmla="*/ 2183565 h 2193925"/>
              <a:gd name="T6" fmla="*/ 1318991 w 1659889"/>
              <a:gd name="T7" fmla="*/ 2158823 h 2193925"/>
              <a:gd name="T8" fmla="*/ 1208409 w 1659889"/>
              <a:gd name="T9" fmla="*/ 2119717 h 2193925"/>
              <a:gd name="T10" fmla="*/ 1099816 w 1659889"/>
              <a:gd name="T11" fmla="*/ 2066812 h 2193925"/>
              <a:gd name="T12" fmla="*/ 993640 w 1659889"/>
              <a:gd name="T13" fmla="*/ 2000669 h 2193925"/>
              <a:gd name="T14" fmla="*/ 890309 w 1659889"/>
              <a:gd name="T15" fmla="*/ 1921853 h 2193925"/>
              <a:gd name="T16" fmla="*/ 790249 w 1659889"/>
              <a:gd name="T17" fmla="*/ 1830925 h 2193925"/>
              <a:gd name="T18" fmla="*/ 693885 w 1659889"/>
              <a:gd name="T19" fmla="*/ 1728448 h 2193925"/>
              <a:gd name="T20" fmla="*/ 601647 w 1659889"/>
              <a:gd name="T21" fmla="*/ 1614986 h 2193925"/>
              <a:gd name="T22" fmla="*/ 513959 w 1659889"/>
              <a:gd name="T23" fmla="*/ 1491102 h 2193925"/>
              <a:gd name="T24" fmla="*/ 431251 w 1659889"/>
              <a:gd name="T25" fmla="*/ 1357358 h 2193925"/>
              <a:gd name="T26" fmla="*/ 353946 w 1659889"/>
              <a:gd name="T27" fmla="*/ 1214317 h 2193925"/>
              <a:gd name="T28" fmla="*/ 282473 w 1659889"/>
              <a:gd name="T29" fmla="*/ 1062542 h 2193925"/>
              <a:gd name="T30" fmla="*/ 217258 w 1659889"/>
              <a:gd name="T31" fmla="*/ 902596 h 2193925"/>
              <a:gd name="T32" fmla="*/ 158729 w 1659889"/>
              <a:gd name="T33" fmla="*/ 735041 h 2193925"/>
              <a:gd name="T34" fmla="*/ 107311 w 1659889"/>
              <a:gd name="T35" fmla="*/ 560442 h 2193925"/>
              <a:gd name="T36" fmla="*/ 63434 w 1659889"/>
              <a:gd name="T37" fmla="*/ 379359 h 2193925"/>
              <a:gd name="T38" fmla="*/ 27520 w 1659889"/>
              <a:gd name="T39" fmla="*/ 192358 h 2193925"/>
              <a:gd name="T40" fmla="*/ 0 w 1659889"/>
              <a:gd name="T41" fmla="*/ 0 h 21939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659889" h="2193925">
                <a:moveTo>
                  <a:pt x="1659367" y="2187711"/>
                </a:moveTo>
                <a:lnTo>
                  <a:pt x="1545308" y="2193382"/>
                </a:lnTo>
                <a:lnTo>
                  <a:pt x="1431959" y="2183565"/>
                </a:lnTo>
                <a:lnTo>
                  <a:pt x="1319748" y="2158823"/>
                </a:lnTo>
                <a:lnTo>
                  <a:pt x="1209102" y="2119717"/>
                </a:lnTo>
                <a:lnTo>
                  <a:pt x="1100447" y="2066812"/>
                </a:lnTo>
                <a:lnTo>
                  <a:pt x="994210" y="2000669"/>
                </a:lnTo>
                <a:lnTo>
                  <a:pt x="890820" y="1921853"/>
                </a:lnTo>
                <a:lnTo>
                  <a:pt x="790702" y="1830925"/>
                </a:lnTo>
                <a:lnTo>
                  <a:pt x="694283" y="1728448"/>
                </a:lnTo>
                <a:lnTo>
                  <a:pt x="601992" y="1614986"/>
                </a:lnTo>
                <a:lnTo>
                  <a:pt x="514254" y="1491102"/>
                </a:lnTo>
                <a:lnTo>
                  <a:pt x="431498" y="1357358"/>
                </a:lnTo>
                <a:lnTo>
                  <a:pt x="354149" y="1214317"/>
                </a:lnTo>
                <a:lnTo>
                  <a:pt x="282635" y="1062542"/>
                </a:lnTo>
                <a:lnTo>
                  <a:pt x="217383" y="902596"/>
                </a:lnTo>
                <a:lnTo>
                  <a:pt x="158820" y="735041"/>
                </a:lnTo>
                <a:lnTo>
                  <a:pt x="107373" y="560442"/>
                </a:lnTo>
                <a:lnTo>
                  <a:pt x="63470" y="379359"/>
                </a:lnTo>
                <a:lnTo>
                  <a:pt x="27536" y="192358"/>
                </a:lnTo>
                <a:lnTo>
                  <a:pt x="0" y="0"/>
                </a:lnTo>
              </a:path>
            </a:pathLst>
          </a:custGeom>
          <a:noFill/>
          <a:ln w="38099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3" name="object 13"/>
          <p:cNvSpPr>
            <a:spLocks/>
          </p:cNvSpPr>
          <p:nvPr/>
        </p:nvSpPr>
        <p:spPr bwMode="auto">
          <a:xfrm>
            <a:off x="1676400" y="2971800"/>
            <a:ext cx="0" cy="2514600"/>
          </a:xfrm>
          <a:custGeom>
            <a:avLst/>
            <a:gdLst>
              <a:gd name="T0" fmla="*/ 0 h 2514600"/>
              <a:gd name="T1" fmla="*/ 2514599 h 25146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514600">
                <a:moveTo>
                  <a:pt x="0" y="0"/>
                </a:moveTo>
                <a:lnTo>
                  <a:pt x="0" y="2514599"/>
                </a:lnTo>
              </a:path>
            </a:pathLst>
          </a:custGeom>
          <a:noFill/>
          <a:ln w="25399">
            <a:solidFill>
              <a:srgbClr val="F796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4" name="object 14"/>
          <p:cNvSpPr>
            <a:spLocks/>
          </p:cNvSpPr>
          <p:nvPr/>
        </p:nvSpPr>
        <p:spPr bwMode="auto">
          <a:xfrm>
            <a:off x="1066800" y="2971800"/>
            <a:ext cx="609600" cy="0"/>
          </a:xfrm>
          <a:custGeom>
            <a:avLst/>
            <a:gdLst>
              <a:gd name="T0" fmla="*/ 609599 w 609600"/>
              <a:gd name="T1" fmla="*/ 0 w 6096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09600">
                <a:moveTo>
                  <a:pt x="609599" y="0"/>
                </a:moveTo>
                <a:lnTo>
                  <a:pt x="0" y="0"/>
                </a:lnTo>
              </a:path>
            </a:pathLst>
          </a:custGeom>
          <a:noFill/>
          <a:ln w="25399">
            <a:solidFill>
              <a:srgbClr val="F796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5" name="object 15"/>
          <p:cNvSpPr>
            <a:spLocks/>
          </p:cNvSpPr>
          <p:nvPr/>
        </p:nvSpPr>
        <p:spPr bwMode="auto">
          <a:xfrm>
            <a:off x="1371600" y="3200400"/>
            <a:ext cx="0" cy="895350"/>
          </a:xfrm>
          <a:custGeom>
            <a:avLst/>
            <a:gdLst>
              <a:gd name="T0" fmla="*/ 0 h 895350"/>
              <a:gd name="T1" fmla="*/ 895349 h 895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95350">
                <a:moveTo>
                  <a:pt x="0" y="0"/>
                </a:moveTo>
                <a:lnTo>
                  <a:pt x="0" y="895349"/>
                </a:lnTo>
              </a:path>
            </a:pathLst>
          </a:custGeom>
          <a:noFill/>
          <a:ln w="38099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6" name="object 16"/>
          <p:cNvSpPr>
            <a:spLocks/>
          </p:cNvSpPr>
          <p:nvPr/>
        </p:nvSpPr>
        <p:spPr bwMode="auto">
          <a:xfrm>
            <a:off x="1314450" y="4076700"/>
            <a:ext cx="114300" cy="114300"/>
          </a:xfrm>
          <a:custGeom>
            <a:avLst/>
            <a:gdLst>
              <a:gd name="T0" fmla="*/ 114299 w 114300"/>
              <a:gd name="T1" fmla="*/ 0 h 114300"/>
              <a:gd name="T2" fmla="*/ 0 w 114300"/>
              <a:gd name="T3" fmla="*/ 0 h 114300"/>
              <a:gd name="T4" fmla="*/ 57149 w 114300"/>
              <a:gd name="T5" fmla="*/ 114299 h 114300"/>
              <a:gd name="T6" fmla="*/ 114299 w 114300"/>
              <a:gd name="T7" fmla="*/ 0 h 114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300" h="114300">
                <a:moveTo>
                  <a:pt x="114299" y="0"/>
                </a:moveTo>
                <a:lnTo>
                  <a:pt x="0" y="0"/>
                </a:lnTo>
                <a:lnTo>
                  <a:pt x="57149" y="114299"/>
                </a:lnTo>
                <a:lnTo>
                  <a:pt x="114299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7" name="object 17"/>
          <p:cNvSpPr>
            <a:spLocks/>
          </p:cNvSpPr>
          <p:nvPr/>
        </p:nvSpPr>
        <p:spPr bwMode="auto">
          <a:xfrm>
            <a:off x="1066800" y="4724400"/>
            <a:ext cx="1905000" cy="0"/>
          </a:xfrm>
          <a:custGeom>
            <a:avLst/>
            <a:gdLst>
              <a:gd name="T0" fmla="*/ 1904999 w 1905000"/>
              <a:gd name="T1" fmla="*/ 0 w 1905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00">
                <a:moveTo>
                  <a:pt x="1904999" y="0"/>
                </a:moveTo>
                <a:lnTo>
                  <a:pt x="0" y="0"/>
                </a:lnTo>
              </a:path>
            </a:pathLst>
          </a:custGeom>
          <a:noFill/>
          <a:ln w="25399">
            <a:solidFill>
              <a:srgbClr val="F796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8" name="object 18"/>
          <p:cNvSpPr>
            <a:spLocks/>
          </p:cNvSpPr>
          <p:nvPr/>
        </p:nvSpPr>
        <p:spPr bwMode="auto">
          <a:xfrm>
            <a:off x="2971800" y="4724400"/>
            <a:ext cx="0" cy="762000"/>
          </a:xfrm>
          <a:custGeom>
            <a:avLst/>
            <a:gdLst>
              <a:gd name="T0" fmla="*/ 0 h 762000"/>
              <a:gd name="T1" fmla="*/ 761999 h 7620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noFill/>
          <a:ln w="25399">
            <a:solidFill>
              <a:srgbClr val="F796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9" name="object 19"/>
          <p:cNvSpPr>
            <a:spLocks/>
          </p:cNvSpPr>
          <p:nvPr/>
        </p:nvSpPr>
        <p:spPr bwMode="auto">
          <a:xfrm>
            <a:off x="1828800" y="5105400"/>
            <a:ext cx="895350" cy="0"/>
          </a:xfrm>
          <a:custGeom>
            <a:avLst/>
            <a:gdLst>
              <a:gd name="T0" fmla="*/ 0 w 895350"/>
              <a:gd name="T1" fmla="*/ 895349 w 8953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95350">
                <a:moveTo>
                  <a:pt x="0" y="0"/>
                </a:moveTo>
                <a:lnTo>
                  <a:pt x="895349" y="0"/>
                </a:lnTo>
              </a:path>
            </a:pathLst>
          </a:custGeom>
          <a:noFill/>
          <a:ln w="38099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0" name="object 20"/>
          <p:cNvSpPr>
            <a:spLocks/>
          </p:cNvSpPr>
          <p:nvPr/>
        </p:nvSpPr>
        <p:spPr bwMode="auto">
          <a:xfrm>
            <a:off x="2705100" y="5048250"/>
            <a:ext cx="114300" cy="114300"/>
          </a:xfrm>
          <a:custGeom>
            <a:avLst/>
            <a:gdLst>
              <a:gd name="T0" fmla="*/ 0 w 114300"/>
              <a:gd name="T1" fmla="*/ 0 h 114300"/>
              <a:gd name="T2" fmla="*/ 0 w 114300"/>
              <a:gd name="T3" fmla="*/ 114299 h 114300"/>
              <a:gd name="T4" fmla="*/ 114299 w 114300"/>
              <a:gd name="T5" fmla="*/ 57149 h 114300"/>
              <a:gd name="T6" fmla="*/ 0 w 114300"/>
              <a:gd name="T7" fmla="*/ 0 h 114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300" h="114300">
                <a:moveTo>
                  <a:pt x="0" y="0"/>
                </a:moveTo>
                <a:lnTo>
                  <a:pt x="0" y="114299"/>
                </a:lnTo>
                <a:lnTo>
                  <a:pt x="114299" y="57149"/>
                </a:ln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1" name="object 21"/>
          <p:cNvSpPr txBox="1">
            <a:spLocks noChangeArrowheads="1"/>
          </p:cNvSpPr>
          <p:nvPr/>
        </p:nvSpPr>
        <p:spPr bwMode="auto">
          <a:xfrm>
            <a:off x="1511300" y="5686425"/>
            <a:ext cx="2254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9900CC"/>
                </a:solidFill>
              </a:rPr>
              <a:t>M</a:t>
            </a:r>
            <a:endParaRPr lang="en-US" altLang="en-US"/>
          </a:p>
        </p:txBody>
      </p:sp>
      <p:sp>
        <p:nvSpPr>
          <p:cNvPr id="32" name="object 32"/>
          <p:cNvSpPr txBox="1"/>
          <p:nvPr/>
        </p:nvSpPr>
        <p:spPr>
          <a:xfrm>
            <a:off x="1545059" y="6048375"/>
            <a:ext cx="3943350" cy="35926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300" b="1" spc="-22" baseline="7575" dirty="0">
                <a:solidFill>
                  <a:srgbClr val="9900CC"/>
                </a:solidFill>
                <a:latin typeface="Calibri"/>
                <a:cs typeface="Calibri"/>
              </a:rPr>
              <a:t>Q</a:t>
            </a:r>
            <a:r>
              <a:rPr sz="3300" b="1" spc="-30" baseline="7575" dirty="0">
                <a:solidFill>
                  <a:srgbClr val="9900CC"/>
                </a:solidFill>
                <a:latin typeface="Calibri"/>
                <a:cs typeface="Calibri"/>
              </a:rPr>
              <a:t>ua</a:t>
            </a:r>
            <a:r>
              <a:rPr sz="3300" b="1" spc="-67" baseline="7575" dirty="0">
                <a:solidFill>
                  <a:srgbClr val="9900CC"/>
                </a:solidFill>
                <a:latin typeface="Calibri"/>
                <a:cs typeface="Calibri"/>
              </a:rPr>
              <a:t>n</a:t>
            </a:r>
            <a:r>
              <a:rPr sz="3300" b="1" spc="-30" baseline="7575" dirty="0">
                <a:solidFill>
                  <a:srgbClr val="9900CC"/>
                </a:solidFill>
                <a:latin typeface="Calibri"/>
                <a:cs typeface="Calibri"/>
              </a:rPr>
              <a:t>t</a:t>
            </a:r>
            <a:r>
              <a:rPr sz="3300" b="1" spc="-15" baseline="7575" dirty="0">
                <a:solidFill>
                  <a:srgbClr val="9900CC"/>
                </a:solidFill>
                <a:latin typeface="Calibri"/>
                <a:cs typeface="Calibri"/>
              </a:rPr>
              <a:t>i</a:t>
            </a:r>
            <a:r>
              <a:rPr sz="3300" b="1" spc="-30" baseline="7575" dirty="0">
                <a:solidFill>
                  <a:srgbClr val="9900CC"/>
                </a:solidFill>
                <a:latin typeface="Calibri"/>
                <a:cs typeface="Calibri"/>
              </a:rPr>
              <a:t>t</a:t>
            </a:r>
            <a:r>
              <a:rPr sz="3300" b="1" spc="-22" baseline="7575" dirty="0">
                <a:solidFill>
                  <a:srgbClr val="9900CC"/>
                </a:solidFill>
                <a:latin typeface="Calibri"/>
                <a:cs typeface="Calibri"/>
              </a:rPr>
              <a:t>y</a:t>
            </a:r>
            <a:r>
              <a:rPr sz="3300" b="1" spc="-52" baseline="7575" dirty="0">
                <a:solidFill>
                  <a:srgbClr val="9900CC"/>
                </a:solidFill>
                <a:latin typeface="Times New Roman"/>
                <a:cs typeface="Times New Roman"/>
              </a:rPr>
              <a:t> </a:t>
            </a:r>
            <a:r>
              <a:rPr sz="3300" b="1" spc="-30" baseline="7575" dirty="0" smtClean="0">
                <a:solidFill>
                  <a:srgbClr val="9900CC"/>
                </a:solidFill>
                <a:latin typeface="Calibri"/>
                <a:cs typeface="Calibri"/>
              </a:rPr>
              <a:t>(%</a:t>
            </a:r>
            <a:r>
              <a:rPr sz="3300" b="1" spc="-367" baseline="7575" dirty="0" smtClean="0">
                <a:solidFill>
                  <a:srgbClr val="9900CC"/>
                </a:solidFill>
                <a:latin typeface="Calibri"/>
                <a:cs typeface="Calibri"/>
              </a:rPr>
              <a:t>)</a:t>
            </a:r>
            <a:endParaRPr sz="1200" dirty="0">
              <a:latin typeface="Garamond"/>
              <a:cs typeface="Garamon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37563" y="6405563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36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59100" y="5686425"/>
            <a:ext cx="17621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9900CC"/>
                </a:solidFill>
                <a:latin typeface="Calibri"/>
                <a:cs typeface="Calibri"/>
              </a:rPr>
              <a:t>N</a:t>
            </a:r>
            <a:endParaRPr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76450" y="3514725"/>
            <a:ext cx="569913" cy="30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15" dirty="0">
                <a:solidFill>
                  <a:srgbClr val="9900CC"/>
                </a:solidFill>
                <a:latin typeface="Calibri"/>
                <a:cs typeface="Calibri"/>
              </a:rPr>
              <a:t>E</a:t>
            </a:r>
            <a:r>
              <a:rPr sz="2200" b="1" spc="-55" dirty="0">
                <a:solidFill>
                  <a:srgbClr val="9900CC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9900CC"/>
                </a:solidFill>
                <a:latin typeface="Calibri"/>
                <a:cs typeface="Calibri"/>
              </a:rPr>
              <a:t>=</a:t>
            </a:r>
            <a:r>
              <a:rPr sz="2200" b="1" spc="-40" dirty="0">
                <a:solidFill>
                  <a:srgbClr val="9900CC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9900CC"/>
                </a:solidFill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6826" name="object 24"/>
          <p:cNvSpPr txBox="1">
            <a:spLocks noChangeArrowheads="1"/>
          </p:cNvSpPr>
          <p:nvPr/>
        </p:nvSpPr>
        <p:spPr bwMode="auto">
          <a:xfrm>
            <a:off x="3279775" y="4581525"/>
            <a:ext cx="1682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9900CC"/>
                </a:solidFill>
              </a:rPr>
              <a:t>D</a:t>
            </a:r>
            <a:endParaRPr lang="en-US" altLang="en-US"/>
          </a:p>
        </p:txBody>
      </p:sp>
      <p:sp>
        <p:nvSpPr>
          <p:cNvPr id="76827" name="object 25"/>
          <p:cNvSpPr txBox="1">
            <a:spLocks noChangeArrowheads="1"/>
          </p:cNvSpPr>
          <p:nvPr/>
        </p:nvSpPr>
        <p:spPr bwMode="auto">
          <a:xfrm>
            <a:off x="1527175" y="2219325"/>
            <a:ext cx="1682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9900CC"/>
                </a:solidFill>
              </a:rPr>
              <a:t>D</a:t>
            </a:r>
            <a:endParaRPr lang="en-US" altLang="en-US"/>
          </a:p>
        </p:txBody>
      </p:sp>
      <p:sp>
        <p:nvSpPr>
          <p:cNvPr id="76828" name="object 26"/>
          <p:cNvSpPr txBox="1">
            <a:spLocks noChangeArrowheads="1"/>
          </p:cNvSpPr>
          <p:nvPr/>
        </p:nvSpPr>
        <p:spPr bwMode="auto">
          <a:xfrm>
            <a:off x="823913" y="2943225"/>
            <a:ext cx="1476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9900CC"/>
                </a:solidFill>
              </a:rPr>
              <a:t>P</a:t>
            </a:r>
            <a:endParaRPr lang="en-US" altLang="en-US"/>
          </a:p>
        </p:txBody>
      </p:sp>
      <p:sp>
        <p:nvSpPr>
          <p:cNvPr id="76829" name="object 27"/>
          <p:cNvSpPr txBox="1">
            <a:spLocks noChangeArrowheads="1"/>
          </p:cNvSpPr>
          <p:nvPr/>
        </p:nvSpPr>
        <p:spPr bwMode="auto">
          <a:xfrm>
            <a:off x="823913" y="4619625"/>
            <a:ext cx="139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9900CC"/>
                </a:solidFill>
              </a:rPr>
              <a:t>T</a:t>
            </a:r>
            <a:endParaRPr lang="en-US" altLang="en-US"/>
          </a:p>
        </p:txBody>
      </p:sp>
      <p:sp>
        <p:nvSpPr>
          <p:cNvPr id="76830" name="object 28"/>
          <p:cNvSpPr txBox="1">
            <a:spLocks noChangeArrowheads="1"/>
          </p:cNvSpPr>
          <p:nvPr/>
        </p:nvSpPr>
        <p:spPr bwMode="auto">
          <a:xfrm>
            <a:off x="747713" y="5686425"/>
            <a:ext cx="1809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9900CC"/>
                </a:solidFill>
              </a:rPr>
              <a:t>O</a:t>
            </a:r>
            <a:endParaRPr lang="en-US" altLang="en-US"/>
          </a:p>
        </p:txBody>
      </p:sp>
      <p:sp>
        <p:nvSpPr>
          <p:cNvPr id="29" name="object 29"/>
          <p:cNvSpPr txBox="1"/>
          <p:nvPr/>
        </p:nvSpPr>
        <p:spPr>
          <a:xfrm>
            <a:off x="900113" y="1647825"/>
            <a:ext cx="144462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9900CC"/>
                </a:solidFill>
                <a:latin typeface="Calibri"/>
                <a:cs typeface="Calibri"/>
              </a:rPr>
              <a:t>Y</a:t>
            </a:r>
            <a:endParaRPr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71913" y="5610225"/>
            <a:ext cx="15240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9900CC"/>
                </a:solidFill>
                <a:latin typeface="Calibri"/>
                <a:cs typeface="Calibri"/>
              </a:rPr>
              <a:t>X</a:t>
            </a:r>
            <a:endParaRPr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0779" y="3076127"/>
            <a:ext cx="304800" cy="162242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5" dirty="0">
                <a:solidFill>
                  <a:srgbClr val="9900CC"/>
                </a:solidFill>
                <a:latin typeface="Calibri"/>
                <a:cs typeface="Calibri"/>
              </a:rPr>
              <a:t>Pri</a:t>
            </a:r>
            <a:r>
              <a:rPr sz="2200" b="1" spc="5" dirty="0">
                <a:solidFill>
                  <a:srgbClr val="9900CC"/>
                </a:solidFill>
                <a:latin typeface="Calibri"/>
                <a:cs typeface="Calibri"/>
              </a:rPr>
              <a:t>c</a:t>
            </a:r>
            <a:r>
              <a:rPr sz="2200" b="1" dirty="0">
                <a:solidFill>
                  <a:srgbClr val="9900CC"/>
                </a:solidFill>
                <a:latin typeface="Calibri"/>
                <a:cs typeface="Calibri"/>
              </a:rPr>
              <a:t>e</a:t>
            </a:r>
            <a:r>
              <a:rPr sz="2200" b="1" spc="-25" dirty="0">
                <a:solidFill>
                  <a:srgbClr val="9900CC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9900CC"/>
                </a:solidFill>
                <a:latin typeface="Calibri"/>
                <a:cs typeface="Calibri"/>
              </a:rPr>
              <a:t>(</a:t>
            </a:r>
            <a:r>
              <a:rPr sz="2200" b="1" dirty="0">
                <a:solidFill>
                  <a:srgbClr val="9900CC"/>
                </a:solidFill>
                <a:latin typeface="Calibri"/>
                <a:cs typeface="Calibri"/>
              </a:rPr>
              <a:t>Rs.)</a:t>
            </a:r>
            <a:r>
              <a:rPr sz="2200" b="1" spc="-50" dirty="0">
                <a:solidFill>
                  <a:srgbClr val="9900CC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9900CC"/>
                </a:solidFill>
                <a:latin typeface="Calibri"/>
                <a:cs typeface="Calibri"/>
              </a:rPr>
              <a:t>(%</a:t>
            </a:r>
            <a:r>
              <a:rPr sz="2200" b="1" dirty="0">
                <a:solidFill>
                  <a:srgbClr val="9900CC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861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7275" y="115888"/>
            <a:ext cx="7023100" cy="635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b="1" spc="-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48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800" b="1" spc="-6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800" b="1" spc="-8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800" b="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8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0" b="1" spc="-25" dirty="0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sz="4800" b="1" spc="-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800" b="1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8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0" b="1" spc="-4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4800" b="1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800" b="1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800" b="1" spc="-7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800" b="1" spc="-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800" b="1" spc="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800" b="1" spc="-2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48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800" b="1" spc="-2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800" b="1" spc="-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800" b="1" spc="-6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800" b="1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800" b="1" spc="-5" dirty="0">
                <a:solidFill>
                  <a:srgbClr val="FF0000"/>
                </a:solidFill>
                <a:latin typeface="Calibri"/>
                <a:cs typeface="Calibri"/>
              </a:rPr>
              <a:t>ic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78858" name="object 10"/>
          <p:cNvSpPr>
            <a:spLocks/>
          </p:cNvSpPr>
          <p:nvPr/>
        </p:nvSpPr>
        <p:spPr bwMode="auto">
          <a:xfrm>
            <a:off x="990600" y="1739900"/>
            <a:ext cx="0" cy="4127500"/>
          </a:xfrm>
          <a:custGeom>
            <a:avLst/>
            <a:gdLst>
              <a:gd name="T0" fmla="*/ 4127510 h 4127500"/>
              <a:gd name="T1" fmla="*/ 0 h 41275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127500">
                <a:moveTo>
                  <a:pt x="0" y="412751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859" name="object 11"/>
          <p:cNvSpPr>
            <a:spLocks/>
          </p:cNvSpPr>
          <p:nvPr/>
        </p:nvSpPr>
        <p:spPr bwMode="auto">
          <a:xfrm>
            <a:off x="952500" y="1676400"/>
            <a:ext cx="76200" cy="76200"/>
          </a:xfrm>
          <a:custGeom>
            <a:avLst/>
            <a:gdLst>
              <a:gd name="T0" fmla="*/ 38099 w 76200"/>
              <a:gd name="T1" fmla="*/ 0 h 76200"/>
              <a:gd name="T2" fmla="*/ 0 w 76200"/>
              <a:gd name="T3" fmla="*/ 76199 h 76200"/>
              <a:gd name="T4" fmla="*/ 76199 w 76200"/>
              <a:gd name="T5" fmla="*/ 76199 h 76200"/>
              <a:gd name="T6" fmla="*/ 38099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38099" y="0"/>
                </a:moveTo>
                <a:lnTo>
                  <a:pt x="0" y="76199"/>
                </a:lnTo>
                <a:lnTo>
                  <a:pt x="76199" y="76199"/>
                </a:lnTo>
                <a:lnTo>
                  <a:pt x="380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860" name="object 12"/>
          <p:cNvSpPr>
            <a:spLocks/>
          </p:cNvSpPr>
          <p:nvPr/>
        </p:nvSpPr>
        <p:spPr bwMode="auto">
          <a:xfrm>
            <a:off x="457200" y="5638800"/>
            <a:ext cx="2832100" cy="0"/>
          </a:xfrm>
          <a:custGeom>
            <a:avLst/>
            <a:gdLst>
              <a:gd name="T0" fmla="*/ 0 w 2832100"/>
              <a:gd name="T1" fmla="*/ 2832110 w 2832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832100">
                <a:moveTo>
                  <a:pt x="0" y="0"/>
                </a:moveTo>
                <a:lnTo>
                  <a:pt x="283211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861" name="object 13"/>
          <p:cNvSpPr>
            <a:spLocks/>
          </p:cNvSpPr>
          <p:nvPr/>
        </p:nvSpPr>
        <p:spPr bwMode="auto">
          <a:xfrm>
            <a:off x="3276600" y="5600700"/>
            <a:ext cx="76200" cy="76200"/>
          </a:xfrm>
          <a:custGeom>
            <a:avLst/>
            <a:gdLst>
              <a:gd name="T0" fmla="*/ 0 w 76200"/>
              <a:gd name="T1" fmla="*/ 0 h 76200"/>
              <a:gd name="T2" fmla="*/ 0 w 76200"/>
              <a:gd name="T3" fmla="*/ 76199 h 76200"/>
              <a:gd name="T4" fmla="*/ 76199 w 76200"/>
              <a:gd name="T5" fmla="*/ 38099 h 76200"/>
              <a:gd name="T6" fmla="*/ 0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199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862" name="object 14"/>
          <p:cNvSpPr>
            <a:spLocks/>
          </p:cNvSpPr>
          <p:nvPr/>
        </p:nvSpPr>
        <p:spPr bwMode="auto">
          <a:xfrm>
            <a:off x="1371600" y="2209800"/>
            <a:ext cx="1524000" cy="1524000"/>
          </a:xfrm>
          <a:custGeom>
            <a:avLst/>
            <a:gdLst>
              <a:gd name="T0" fmla="*/ 0 w 1524000"/>
              <a:gd name="T1" fmla="*/ 0 h 1524000"/>
              <a:gd name="T2" fmla="*/ 1523999 w 1524000"/>
              <a:gd name="T3" fmla="*/ 1523999 h 15240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24000" h="1524000">
                <a:moveTo>
                  <a:pt x="0" y="0"/>
                </a:moveTo>
                <a:lnTo>
                  <a:pt x="1523999" y="1523999"/>
                </a:lnTo>
              </a:path>
            </a:pathLst>
          </a:custGeom>
          <a:noFill/>
          <a:ln w="508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863" name="object 15"/>
          <p:cNvSpPr>
            <a:spLocks/>
          </p:cNvSpPr>
          <p:nvPr/>
        </p:nvSpPr>
        <p:spPr bwMode="auto">
          <a:xfrm>
            <a:off x="1676400" y="2514600"/>
            <a:ext cx="0" cy="3124200"/>
          </a:xfrm>
          <a:custGeom>
            <a:avLst/>
            <a:gdLst>
              <a:gd name="T0" fmla="*/ 0 h 3124200"/>
              <a:gd name="T1" fmla="*/ 3124199 h 31242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124200">
                <a:moveTo>
                  <a:pt x="0" y="0"/>
                </a:moveTo>
                <a:lnTo>
                  <a:pt x="0" y="3124199"/>
                </a:lnTo>
              </a:path>
            </a:pathLst>
          </a:custGeom>
          <a:noFill/>
          <a:ln w="25399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864" name="object 16"/>
          <p:cNvSpPr>
            <a:spLocks/>
          </p:cNvSpPr>
          <p:nvPr/>
        </p:nvSpPr>
        <p:spPr bwMode="auto">
          <a:xfrm>
            <a:off x="2743200" y="3581400"/>
            <a:ext cx="0" cy="2057400"/>
          </a:xfrm>
          <a:custGeom>
            <a:avLst/>
            <a:gdLst>
              <a:gd name="T0" fmla="*/ 0 h 2057400"/>
              <a:gd name="T1" fmla="*/ 2057399 h 20574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57400">
                <a:moveTo>
                  <a:pt x="0" y="0"/>
                </a:moveTo>
                <a:lnTo>
                  <a:pt x="0" y="2057399"/>
                </a:lnTo>
              </a:path>
            </a:pathLst>
          </a:custGeom>
          <a:noFill/>
          <a:ln w="25399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865" name="object 17"/>
          <p:cNvSpPr>
            <a:spLocks/>
          </p:cNvSpPr>
          <p:nvPr/>
        </p:nvSpPr>
        <p:spPr bwMode="auto">
          <a:xfrm>
            <a:off x="990600" y="3581400"/>
            <a:ext cx="1752600" cy="0"/>
          </a:xfrm>
          <a:custGeom>
            <a:avLst/>
            <a:gdLst>
              <a:gd name="T0" fmla="*/ 1752599 w 1752600"/>
              <a:gd name="T1" fmla="*/ 0 w 17526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52600">
                <a:moveTo>
                  <a:pt x="1752599" y="0"/>
                </a:moveTo>
                <a:lnTo>
                  <a:pt x="0" y="0"/>
                </a:lnTo>
              </a:path>
            </a:pathLst>
          </a:custGeom>
          <a:noFill/>
          <a:ln w="25399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866" name="object 18"/>
          <p:cNvSpPr>
            <a:spLocks/>
          </p:cNvSpPr>
          <p:nvPr/>
        </p:nvSpPr>
        <p:spPr bwMode="auto">
          <a:xfrm>
            <a:off x="990600" y="2514600"/>
            <a:ext cx="685800" cy="0"/>
          </a:xfrm>
          <a:custGeom>
            <a:avLst/>
            <a:gdLst>
              <a:gd name="T0" fmla="*/ 685799 w 685800"/>
              <a:gd name="T1" fmla="*/ 0 w 6858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85800">
                <a:moveTo>
                  <a:pt x="685799" y="0"/>
                </a:moveTo>
                <a:lnTo>
                  <a:pt x="0" y="0"/>
                </a:lnTo>
              </a:path>
            </a:pathLst>
          </a:custGeom>
          <a:noFill/>
          <a:ln w="25399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867" name="object 19"/>
          <p:cNvSpPr>
            <a:spLocks/>
          </p:cNvSpPr>
          <p:nvPr/>
        </p:nvSpPr>
        <p:spPr bwMode="auto">
          <a:xfrm>
            <a:off x="1295400" y="2667000"/>
            <a:ext cx="0" cy="666750"/>
          </a:xfrm>
          <a:custGeom>
            <a:avLst/>
            <a:gdLst>
              <a:gd name="T0" fmla="*/ 0 h 666750"/>
              <a:gd name="T1" fmla="*/ 666749 h 6667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66750">
                <a:moveTo>
                  <a:pt x="0" y="0"/>
                </a:moveTo>
                <a:lnTo>
                  <a:pt x="0" y="666749"/>
                </a:lnTo>
              </a:path>
            </a:pathLst>
          </a:custGeom>
          <a:noFill/>
          <a:ln w="38099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868" name="object 20"/>
          <p:cNvSpPr>
            <a:spLocks/>
          </p:cNvSpPr>
          <p:nvPr/>
        </p:nvSpPr>
        <p:spPr bwMode="auto">
          <a:xfrm>
            <a:off x="1238250" y="3314700"/>
            <a:ext cx="114300" cy="114300"/>
          </a:xfrm>
          <a:custGeom>
            <a:avLst/>
            <a:gdLst>
              <a:gd name="T0" fmla="*/ 114299 w 114300"/>
              <a:gd name="T1" fmla="*/ 0 h 114300"/>
              <a:gd name="T2" fmla="*/ 0 w 114300"/>
              <a:gd name="T3" fmla="*/ 0 h 114300"/>
              <a:gd name="T4" fmla="*/ 57149 w 114300"/>
              <a:gd name="T5" fmla="*/ 114299 h 114300"/>
              <a:gd name="T6" fmla="*/ 114299 w 114300"/>
              <a:gd name="T7" fmla="*/ 0 h 114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300" h="114300">
                <a:moveTo>
                  <a:pt x="114299" y="0"/>
                </a:moveTo>
                <a:lnTo>
                  <a:pt x="0" y="0"/>
                </a:lnTo>
                <a:lnTo>
                  <a:pt x="57149" y="114299"/>
                </a:lnTo>
                <a:lnTo>
                  <a:pt x="114299" y="0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869" name="object 21"/>
          <p:cNvSpPr>
            <a:spLocks/>
          </p:cNvSpPr>
          <p:nvPr/>
        </p:nvSpPr>
        <p:spPr bwMode="auto">
          <a:xfrm>
            <a:off x="1828800" y="4114800"/>
            <a:ext cx="666750" cy="0"/>
          </a:xfrm>
          <a:custGeom>
            <a:avLst/>
            <a:gdLst>
              <a:gd name="T0" fmla="*/ 0 w 666750"/>
              <a:gd name="T1" fmla="*/ 666749 w 6667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66750">
                <a:moveTo>
                  <a:pt x="0" y="0"/>
                </a:moveTo>
                <a:lnTo>
                  <a:pt x="666749" y="0"/>
                </a:lnTo>
              </a:path>
            </a:pathLst>
          </a:custGeom>
          <a:noFill/>
          <a:ln w="38099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870" name="object 22"/>
          <p:cNvSpPr>
            <a:spLocks/>
          </p:cNvSpPr>
          <p:nvPr/>
        </p:nvSpPr>
        <p:spPr bwMode="auto">
          <a:xfrm>
            <a:off x="2476500" y="4057650"/>
            <a:ext cx="114300" cy="114300"/>
          </a:xfrm>
          <a:custGeom>
            <a:avLst/>
            <a:gdLst>
              <a:gd name="T0" fmla="*/ 0 w 114300"/>
              <a:gd name="T1" fmla="*/ 0 h 114300"/>
              <a:gd name="T2" fmla="*/ 0 w 114300"/>
              <a:gd name="T3" fmla="*/ 114299 h 114300"/>
              <a:gd name="T4" fmla="*/ 114299 w 114300"/>
              <a:gd name="T5" fmla="*/ 57149 h 114300"/>
              <a:gd name="T6" fmla="*/ 0 w 114300"/>
              <a:gd name="T7" fmla="*/ 0 h 114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300" h="114300">
                <a:moveTo>
                  <a:pt x="0" y="0"/>
                </a:moveTo>
                <a:lnTo>
                  <a:pt x="0" y="114299"/>
                </a:lnTo>
                <a:lnTo>
                  <a:pt x="114299" y="57149"/>
                </a:lnTo>
                <a:lnTo>
                  <a:pt x="0" y="0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871" name="object 23"/>
          <p:cNvSpPr txBox="1">
            <a:spLocks noChangeArrowheads="1"/>
          </p:cNvSpPr>
          <p:nvPr/>
        </p:nvSpPr>
        <p:spPr bwMode="auto">
          <a:xfrm>
            <a:off x="1587500" y="5637213"/>
            <a:ext cx="2254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M</a:t>
            </a:r>
            <a:endParaRPr lang="en-US" altLang="en-US"/>
          </a:p>
        </p:txBody>
      </p:sp>
      <p:sp>
        <p:nvSpPr>
          <p:cNvPr id="34" name="object 34"/>
          <p:cNvSpPr txBox="1"/>
          <p:nvPr/>
        </p:nvSpPr>
        <p:spPr>
          <a:xfrm>
            <a:off x="1222375" y="6257925"/>
            <a:ext cx="1484313" cy="30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ua</a:t>
            </a:r>
            <a:r>
              <a:rPr sz="2200" b="1" spc="-4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(%)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37563" y="6405563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37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70175" y="5637213"/>
            <a:ext cx="17621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endParaRPr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16300" y="5495925"/>
            <a:ext cx="15081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endParaRPr>
              <a:latin typeface="Calibri"/>
              <a:cs typeface="Calibri"/>
            </a:endParaRPr>
          </a:p>
        </p:txBody>
      </p:sp>
      <p:sp>
        <p:nvSpPr>
          <p:cNvPr id="78877" name="object 26"/>
          <p:cNvSpPr txBox="1">
            <a:spLocks noChangeArrowheads="1"/>
          </p:cNvSpPr>
          <p:nvPr/>
        </p:nvSpPr>
        <p:spPr bwMode="auto">
          <a:xfrm>
            <a:off x="806450" y="5637213"/>
            <a:ext cx="1793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O</a:t>
            </a:r>
            <a:endParaRPr lang="en-US" altLang="en-US"/>
          </a:p>
        </p:txBody>
      </p:sp>
      <p:sp>
        <p:nvSpPr>
          <p:cNvPr id="27" name="object 27"/>
          <p:cNvSpPr txBox="1"/>
          <p:nvPr/>
        </p:nvSpPr>
        <p:spPr>
          <a:xfrm>
            <a:off x="917575" y="1457325"/>
            <a:ext cx="14446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endParaRPr>
              <a:latin typeface="Calibri"/>
              <a:cs typeface="Calibri"/>
            </a:endParaRPr>
          </a:p>
        </p:txBody>
      </p:sp>
      <p:sp>
        <p:nvSpPr>
          <p:cNvPr id="78879" name="object 28"/>
          <p:cNvSpPr txBox="1">
            <a:spLocks noChangeArrowheads="1"/>
          </p:cNvSpPr>
          <p:nvPr/>
        </p:nvSpPr>
        <p:spPr bwMode="auto">
          <a:xfrm>
            <a:off x="838200" y="2371725"/>
            <a:ext cx="1460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P</a:t>
            </a:r>
            <a:endParaRPr lang="en-US" altLang="en-US"/>
          </a:p>
        </p:txBody>
      </p:sp>
      <p:sp>
        <p:nvSpPr>
          <p:cNvPr id="78880" name="object 29"/>
          <p:cNvSpPr txBox="1">
            <a:spLocks noChangeArrowheads="1"/>
          </p:cNvSpPr>
          <p:nvPr/>
        </p:nvSpPr>
        <p:spPr bwMode="auto">
          <a:xfrm>
            <a:off x="771525" y="3427413"/>
            <a:ext cx="1381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T</a:t>
            </a:r>
            <a:endParaRPr lang="en-US" altLang="en-US"/>
          </a:p>
        </p:txBody>
      </p:sp>
      <p:sp>
        <p:nvSpPr>
          <p:cNvPr id="30" name="object 30"/>
          <p:cNvSpPr txBox="1"/>
          <p:nvPr/>
        </p:nvSpPr>
        <p:spPr>
          <a:xfrm>
            <a:off x="2370138" y="2676525"/>
            <a:ext cx="439737" cy="30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E&gt;1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8882" name="object 31"/>
          <p:cNvSpPr txBox="1">
            <a:spLocks noChangeArrowheads="1"/>
          </p:cNvSpPr>
          <p:nvPr/>
        </p:nvSpPr>
        <p:spPr bwMode="auto">
          <a:xfrm>
            <a:off x="1222375" y="1990725"/>
            <a:ext cx="1682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D</a:t>
            </a:r>
            <a:endParaRPr lang="en-US" altLang="en-US"/>
          </a:p>
        </p:txBody>
      </p:sp>
      <p:sp>
        <p:nvSpPr>
          <p:cNvPr id="78883" name="object 32"/>
          <p:cNvSpPr txBox="1">
            <a:spLocks noChangeArrowheads="1"/>
          </p:cNvSpPr>
          <p:nvPr/>
        </p:nvSpPr>
        <p:spPr bwMode="auto">
          <a:xfrm>
            <a:off x="2949575" y="3579813"/>
            <a:ext cx="1682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D</a:t>
            </a:r>
            <a:endParaRPr lang="en-US" altLang="en-US"/>
          </a:p>
        </p:txBody>
      </p:sp>
      <p:sp>
        <p:nvSpPr>
          <p:cNvPr id="33" name="object 33"/>
          <p:cNvSpPr txBox="1"/>
          <p:nvPr/>
        </p:nvSpPr>
        <p:spPr>
          <a:xfrm>
            <a:off x="192337" y="2847527"/>
            <a:ext cx="304800" cy="162242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Pri</a:t>
            </a:r>
            <a:r>
              <a:rPr sz="2200" b="1" spc="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Rs.)</a:t>
            </a:r>
            <a:r>
              <a:rPr sz="2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(%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7025" y="1711325"/>
            <a:ext cx="45688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Greater than Unitary elastic demand is one in which a given ^ change in price produce relatively more % change in demand</a:t>
            </a:r>
          </a:p>
          <a:p>
            <a:pPr algn="just"/>
            <a:endParaRPr lang="en-US" sz="3200" b="1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In this case elasticity of demand is greater than unitary.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259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0163" y="44450"/>
            <a:ext cx="6542087" cy="660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752090" algn="l"/>
              </a:tabLst>
              <a:defRPr/>
            </a:pPr>
            <a:r>
              <a:rPr sz="5000" b="1" spc="-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50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5000" b="1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50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5000" b="1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000" b="1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5000" b="1" dirty="0">
                <a:solidFill>
                  <a:srgbClr val="FF0000"/>
                </a:solidFill>
                <a:latin typeface="Calibri"/>
                <a:cs typeface="Calibri"/>
              </a:rPr>
              <a:t>han</a:t>
            </a:r>
            <a:r>
              <a:rPr sz="50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5000" b="1" spc="-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5000"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5000" b="1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5000" b="1" spc="-6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50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5000" b="1" spc="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5000" b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5000" b="1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000" b="1" spc="-5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50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5000" b="1" spc="-6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5000" b="1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5000" b="1" spc="-5" dirty="0">
                <a:solidFill>
                  <a:srgbClr val="FF0000"/>
                </a:solidFill>
                <a:latin typeface="Calibri"/>
                <a:cs typeface="Calibri"/>
              </a:rPr>
              <a:t>ic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8975" y="1379538"/>
            <a:ext cx="1066800" cy="457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•"/>
              <a:tabLst>
                <a:tab pos="356235" algn="l"/>
              </a:tabLst>
              <a:defRPr/>
            </a:pPr>
            <a:r>
              <a:rPr sz="3200" b="1" dirty="0">
                <a:solidFill>
                  <a:srgbClr val="003300"/>
                </a:solidFill>
                <a:latin typeface="Calibri"/>
                <a:cs typeface="Calibri"/>
              </a:rPr>
              <a:t>L</a:t>
            </a:r>
            <a:r>
              <a:rPr sz="3200" b="1" spc="-5" dirty="0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sz="3200" b="1" spc="-10" dirty="0">
                <a:solidFill>
                  <a:srgbClr val="003300"/>
                </a:solidFill>
                <a:latin typeface="Calibri"/>
                <a:cs typeface="Calibri"/>
              </a:rPr>
              <a:t>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7913" y="1404938"/>
            <a:ext cx="804862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003300"/>
                </a:solidFill>
                <a:latin typeface="Calibri"/>
                <a:cs typeface="Calibri"/>
              </a:rPr>
              <a:t>h</a:t>
            </a:r>
            <a:r>
              <a:rPr sz="3200" b="1" dirty="0">
                <a:solidFill>
                  <a:srgbClr val="003300"/>
                </a:solidFill>
                <a:latin typeface="Calibri"/>
                <a:cs typeface="Calibri"/>
              </a:rPr>
              <a:t>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3325" y="1404938"/>
            <a:ext cx="1284288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20" dirty="0">
                <a:solidFill>
                  <a:srgbClr val="003300"/>
                </a:solidFill>
                <a:latin typeface="Calibri"/>
                <a:cs typeface="Calibri"/>
              </a:rPr>
              <a:t>U</a:t>
            </a:r>
            <a:r>
              <a:rPr sz="3200" b="1" spc="-5" dirty="0">
                <a:solidFill>
                  <a:srgbClr val="003300"/>
                </a:solidFill>
                <a:latin typeface="Calibri"/>
                <a:cs typeface="Calibri"/>
              </a:rPr>
              <a:t>n</a:t>
            </a:r>
            <a:r>
              <a:rPr sz="3200" b="1" spc="-10" dirty="0">
                <a:solidFill>
                  <a:srgbClr val="003300"/>
                </a:solidFill>
                <a:latin typeface="Calibri"/>
                <a:cs typeface="Calibri"/>
              </a:rPr>
              <a:t>i</a:t>
            </a:r>
            <a:r>
              <a:rPr sz="3200" b="1" spc="-35" dirty="0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sz="3200" b="1" spc="10" dirty="0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003300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1875" y="1892300"/>
            <a:ext cx="3995738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1270635" algn="l"/>
                <a:tab pos="2887980" algn="l"/>
                <a:tab pos="3340735" algn="l"/>
              </a:tabLst>
              <a:defRPr/>
            </a:pPr>
            <a:r>
              <a:rPr sz="3200" b="1" spc="-5" dirty="0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sz="3200" b="1" spc="-10" dirty="0">
                <a:solidFill>
                  <a:srgbClr val="003300"/>
                </a:solidFill>
                <a:latin typeface="Calibri"/>
                <a:cs typeface="Calibri"/>
              </a:rPr>
              <a:t>la</a:t>
            </a:r>
            <a:r>
              <a:rPr sz="3200" b="1" spc="-35" dirty="0">
                <a:solidFill>
                  <a:srgbClr val="003300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sz="3200" b="1" spc="-20" dirty="0">
                <a:solidFill>
                  <a:srgbClr val="00330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003300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003300"/>
                </a:solidFill>
                <a:latin typeface="Times New Roman"/>
                <a:cs typeface="Times New Roman"/>
              </a:rPr>
              <a:t>	</a:t>
            </a:r>
            <a:r>
              <a:rPr sz="3200" b="1" spc="-20" dirty="0">
                <a:solidFill>
                  <a:srgbClr val="003300"/>
                </a:solidFill>
                <a:latin typeface="Calibri"/>
                <a:cs typeface="Calibri"/>
              </a:rPr>
              <a:t>D</a:t>
            </a:r>
            <a:r>
              <a:rPr sz="3200" b="1" spc="-5" dirty="0">
                <a:solidFill>
                  <a:srgbClr val="003300"/>
                </a:solidFill>
                <a:latin typeface="Calibri"/>
                <a:cs typeface="Calibri"/>
              </a:rPr>
              <a:t>em</a:t>
            </a:r>
            <a:r>
              <a:rPr sz="3200" b="1" dirty="0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003300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003300"/>
                </a:solidFill>
                <a:latin typeface="Calibri"/>
                <a:cs typeface="Calibri"/>
              </a:rPr>
              <a:t>d</a:t>
            </a:r>
            <a:r>
              <a:rPr sz="3200" b="1" dirty="0">
                <a:solidFill>
                  <a:srgbClr val="003300"/>
                </a:solidFill>
                <a:latin typeface="Times New Roman"/>
                <a:cs typeface="Times New Roman"/>
              </a:rPr>
              <a:t>	</a:t>
            </a:r>
            <a:r>
              <a:rPr sz="3200" b="1" spc="-20" dirty="0">
                <a:solidFill>
                  <a:srgbClr val="00330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003300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003300"/>
                </a:solidFill>
                <a:latin typeface="Times New Roman"/>
                <a:cs typeface="Times New Roman"/>
              </a:rPr>
              <a:t>	</a:t>
            </a:r>
            <a:r>
              <a:rPr sz="3200" b="1" dirty="0">
                <a:solidFill>
                  <a:srgbClr val="003300"/>
                </a:solidFill>
                <a:latin typeface="Calibri"/>
                <a:cs typeface="Calibri"/>
              </a:rPr>
              <a:t>o</a:t>
            </a:r>
            <a:r>
              <a:rPr sz="3200" b="1" spc="-5" dirty="0">
                <a:solidFill>
                  <a:srgbClr val="003300"/>
                </a:solidFill>
                <a:latin typeface="Calibri"/>
                <a:cs typeface="Calibri"/>
              </a:rPr>
              <a:t>ne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0903" name="object 7"/>
          <p:cNvSpPr txBox="1">
            <a:spLocks noChangeArrowheads="1"/>
          </p:cNvSpPr>
          <p:nvPr/>
        </p:nvSpPr>
        <p:spPr bwMode="auto">
          <a:xfrm>
            <a:off x="4840288" y="2379663"/>
            <a:ext cx="16637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tabLst>
                <a:tab pos="641350" algn="l"/>
                <a:tab pos="11826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41350" algn="l"/>
                <a:tab pos="11826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41350" algn="l"/>
                <a:tab pos="11826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41350" algn="l"/>
                <a:tab pos="11826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41350" algn="l"/>
                <a:tab pos="11826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  <a:tab pos="11826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  <a:tab pos="11826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  <a:tab pos="11826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  <a:tab pos="11826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3300"/>
                </a:solidFill>
              </a:rPr>
              <a:t>in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>
                <a:solidFill>
                  <a:srgbClr val="003300"/>
                </a:solidFill>
              </a:rPr>
              <a:t>which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3300"/>
                </a:solidFill>
              </a:rPr>
              <a:t>Change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3300"/>
                </a:solidFill>
              </a:rPr>
              <a:t>Produces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3300"/>
                </a:solidFill>
              </a:rPr>
              <a:t>Less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>
                <a:solidFill>
                  <a:srgbClr val="003300"/>
                </a:solidFill>
              </a:rPr>
              <a:t>%</a:t>
            </a:r>
            <a:endParaRPr lang="en-US" altLang="en-US" sz="3200" dirty="0"/>
          </a:p>
        </p:txBody>
      </p:sp>
      <p:sp>
        <p:nvSpPr>
          <p:cNvPr id="8" name="object 8"/>
          <p:cNvSpPr txBox="1"/>
          <p:nvPr/>
        </p:nvSpPr>
        <p:spPr>
          <a:xfrm>
            <a:off x="6788150" y="2379663"/>
            <a:ext cx="2046288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523240" algn="l"/>
                <a:tab pos="1736089" algn="l"/>
              </a:tabLst>
              <a:defRPr/>
            </a:pPr>
            <a:r>
              <a:rPr sz="3200" b="1" dirty="0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003300"/>
                </a:solidFill>
                <a:latin typeface="Times New Roman"/>
                <a:cs typeface="Times New Roman"/>
              </a:rPr>
              <a:t>	</a:t>
            </a:r>
            <a:r>
              <a:rPr sz="3200" b="1" spc="5" dirty="0">
                <a:solidFill>
                  <a:srgbClr val="003300"/>
                </a:solidFill>
                <a:latin typeface="Calibri"/>
                <a:cs typeface="Calibri"/>
              </a:rPr>
              <a:t>g</a:t>
            </a:r>
            <a:r>
              <a:rPr sz="3200" b="1" spc="-20" dirty="0">
                <a:solidFill>
                  <a:srgbClr val="003300"/>
                </a:solidFill>
                <a:latin typeface="Calibri"/>
                <a:cs typeface="Calibri"/>
              </a:rPr>
              <a:t>i</a:t>
            </a:r>
            <a:r>
              <a:rPr sz="3200" b="1" spc="-40" dirty="0">
                <a:solidFill>
                  <a:srgbClr val="003300"/>
                </a:solidFill>
                <a:latin typeface="Calibri"/>
                <a:cs typeface="Calibri"/>
              </a:rPr>
              <a:t>v</a:t>
            </a:r>
            <a:r>
              <a:rPr sz="3200" b="1" spc="-5" dirty="0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003300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003300"/>
                </a:solidFill>
                <a:latin typeface="Times New Roman"/>
                <a:cs typeface="Times New Roman"/>
              </a:rPr>
              <a:t>	</a:t>
            </a:r>
            <a:r>
              <a:rPr sz="3200" b="1" dirty="0">
                <a:solidFill>
                  <a:srgbClr val="003300"/>
                </a:solidFill>
                <a:latin typeface="Calibri"/>
                <a:cs typeface="Calibri"/>
              </a:rPr>
              <a:t>%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70700" y="2867025"/>
            <a:ext cx="1965325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1115695" algn="l"/>
              </a:tabLst>
              <a:defRPr/>
            </a:pPr>
            <a:r>
              <a:rPr sz="3200" b="1" spc="-10" dirty="0">
                <a:solidFill>
                  <a:srgbClr val="003300"/>
                </a:solidFill>
                <a:latin typeface="Calibri"/>
                <a:cs typeface="Calibri"/>
              </a:rPr>
              <a:t>in</a:t>
            </a:r>
            <a:r>
              <a:rPr sz="3200" b="1" spc="-10" dirty="0">
                <a:solidFill>
                  <a:srgbClr val="003300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003300"/>
                </a:solidFill>
                <a:latin typeface="Calibri"/>
                <a:cs typeface="Calibri"/>
              </a:rPr>
              <a:t>P</a:t>
            </a:r>
            <a:r>
              <a:rPr sz="3200" b="1" dirty="0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sz="3200" b="1" spc="-10" dirty="0">
                <a:solidFill>
                  <a:srgbClr val="003300"/>
                </a:solidFill>
                <a:latin typeface="Calibri"/>
                <a:cs typeface="Calibri"/>
              </a:rPr>
              <a:t>ic</a:t>
            </a:r>
            <a:r>
              <a:rPr sz="3200" b="1" dirty="0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58038" y="3354388"/>
            <a:ext cx="1679575" cy="433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55" dirty="0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sz="3200" b="1" spc="-10" dirty="0">
                <a:solidFill>
                  <a:srgbClr val="003300"/>
                </a:solidFill>
                <a:latin typeface="Calibri"/>
                <a:cs typeface="Calibri"/>
              </a:rPr>
              <a:t>l</a:t>
            </a:r>
            <a:r>
              <a:rPr sz="3200" b="1" spc="-25" dirty="0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sz="3200" b="1" spc="-10" dirty="0">
                <a:solidFill>
                  <a:srgbClr val="003300"/>
                </a:solidFill>
                <a:latin typeface="Calibri"/>
                <a:cs typeface="Calibri"/>
              </a:rPr>
              <a:t>i</a:t>
            </a:r>
            <a:r>
              <a:rPr sz="3200" b="1" spc="-30" dirty="0">
                <a:solidFill>
                  <a:srgbClr val="003300"/>
                </a:solidFill>
                <a:latin typeface="Calibri"/>
                <a:cs typeface="Calibri"/>
              </a:rPr>
              <a:t>v</a:t>
            </a:r>
            <a:r>
              <a:rPr sz="3200" b="1" spc="-5" dirty="0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sz="3200" b="1" spc="-10" dirty="0">
                <a:solidFill>
                  <a:srgbClr val="003300"/>
                </a:solidFill>
                <a:latin typeface="Calibri"/>
                <a:cs typeface="Calibri"/>
              </a:rPr>
              <a:t>l</a:t>
            </a:r>
            <a:r>
              <a:rPr sz="3200" b="1" dirty="0">
                <a:solidFill>
                  <a:srgbClr val="003300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40288" y="3841750"/>
            <a:ext cx="3995737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1725295" algn="l"/>
              </a:tabLst>
              <a:defRPr/>
            </a:pPr>
            <a:r>
              <a:rPr lang="en-US" sz="3200" b="1" spc="-5" dirty="0" smtClean="0">
                <a:solidFill>
                  <a:srgbClr val="003300"/>
                </a:solidFill>
                <a:latin typeface="Calibri"/>
                <a:cs typeface="Calibri"/>
              </a:rPr>
              <a:t>                 </a:t>
            </a:r>
            <a:r>
              <a:rPr sz="3200" b="1" spc="-5" dirty="0" smtClean="0">
                <a:solidFill>
                  <a:srgbClr val="003300"/>
                </a:solidFill>
                <a:latin typeface="Calibri"/>
                <a:cs typeface="Calibri"/>
              </a:rPr>
              <a:t>Ch</a:t>
            </a:r>
            <a:r>
              <a:rPr sz="3200" b="1" dirty="0" smtClean="0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sz="3200" b="1" spc="-5" dirty="0" smtClean="0">
                <a:solidFill>
                  <a:srgbClr val="003300"/>
                </a:solidFill>
                <a:latin typeface="Calibri"/>
                <a:cs typeface="Calibri"/>
              </a:rPr>
              <a:t>n</a:t>
            </a:r>
            <a:r>
              <a:rPr sz="3200" b="1" spc="-45" dirty="0" smtClean="0">
                <a:solidFill>
                  <a:srgbClr val="003300"/>
                </a:solidFill>
                <a:latin typeface="Calibri"/>
                <a:cs typeface="Calibri"/>
              </a:rPr>
              <a:t>g</a:t>
            </a:r>
            <a:r>
              <a:rPr sz="3200" b="1" dirty="0" smtClean="0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003300"/>
                </a:solidFill>
                <a:latin typeface="Times New Roman"/>
                <a:cs typeface="Times New Roman"/>
              </a:rPr>
              <a:t>	</a:t>
            </a:r>
            <a:r>
              <a:rPr sz="3200" b="1" spc="-10" dirty="0" smtClean="0">
                <a:solidFill>
                  <a:srgbClr val="003300"/>
                </a:solidFill>
                <a:latin typeface="Calibri"/>
                <a:cs typeface="Calibri"/>
              </a:rPr>
              <a:t>i</a:t>
            </a:r>
            <a:r>
              <a:rPr sz="3200" b="1" dirty="0" smtClean="0">
                <a:solidFill>
                  <a:srgbClr val="003300"/>
                </a:solidFill>
                <a:latin typeface="Calibri"/>
                <a:cs typeface="Calibri"/>
              </a:rPr>
              <a:t>n</a:t>
            </a:r>
            <a:r>
              <a:rPr lang="en-US" sz="3200" b="1" dirty="0" smtClean="0">
                <a:solidFill>
                  <a:srgbClr val="003300"/>
                </a:solidFill>
                <a:latin typeface="Calibri"/>
                <a:cs typeface="Calibri"/>
              </a:rPr>
              <a:t> </a:t>
            </a: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1725295" algn="l"/>
              </a:tabLst>
              <a:defRPr/>
            </a:pPr>
            <a:r>
              <a:rPr lang="en-US" sz="3200" b="1" dirty="0" smtClean="0">
                <a:solidFill>
                  <a:srgbClr val="003300"/>
                </a:solidFill>
                <a:latin typeface="Calibri"/>
                <a:cs typeface="Calibri"/>
              </a:rPr>
              <a:t>demand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0908" name="object 12"/>
          <p:cNvSpPr txBox="1">
            <a:spLocks noChangeArrowheads="1"/>
          </p:cNvSpPr>
          <p:nvPr/>
        </p:nvSpPr>
        <p:spPr bwMode="auto">
          <a:xfrm>
            <a:off x="4498975" y="4889500"/>
            <a:ext cx="43386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tabLst>
                <a:tab pos="355600" algn="l"/>
                <a:tab pos="908050" algn="l"/>
                <a:tab pos="1757363" algn="l"/>
                <a:tab pos="2824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  <a:tab pos="908050" algn="l"/>
                <a:tab pos="1757363" algn="l"/>
                <a:tab pos="2824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  <a:tab pos="908050" algn="l"/>
                <a:tab pos="1757363" algn="l"/>
                <a:tab pos="2824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  <a:tab pos="908050" algn="l"/>
                <a:tab pos="1757363" algn="l"/>
                <a:tab pos="2824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  <a:tab pos="908050" algn="l"/>
                <a:tab pos="1757363" algn="l"/>
                <a:tab pos="2824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908050" algn="l"/>
                <a:tab pos="1757363" algn="l"/>
                <a:tab pos="2824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908050" algn="l"/>
                <a:tab pos="1757363" algn="l"/>
                <a:tab pos="2824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908050" algn="l"/>
                <a:tab pos="1757363" algn="l"/>
                <a:tab pos="2824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908050" algn="l"/>
                <a:tab pos="1757363" algn="l"/>
                <a:tab pos="2824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2060"/>
                </a:solidFill>
              </a:rPr>
              <a:t>In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>
                <a:solidFill>
                  <a:srgbClr val="002060"/>
                </a:solidFill>
              </a:rPr>
              <a:t>this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>
                <a:solidFill>
                  <a:srgbClr val="002060"/>
                </a:solidFill>
              </a:rPr>
              <a:t>case,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>
                <a:solidFill>
                  <a:srgbClr val="002060"/>
                </a:solidFill>
              </a:rPr>
              <a:t>Elasticity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</a:rPr>
              <a:t>of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</a:rPr>
              <a:t>Demand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</a:rPr>
              <a:t>is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</a:rPr>
              <a:t>Less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then</a:t>
            </a:r>
          </a:p>
          <a:p>
            <a:pPr marL="12700" indent="0" eaLnBrk="1" hangingPunct="1">
              <a:buClr>
                <a:srgbClr val="002060"/>
              </a:buClr>
            </a:pPr>
            <a:r>
              <a:rPr lang="en-US" altLang="en-US" sz="3200" b="1" dirty="0" smtClean="0">
                <a:solidFill>
                  <a:srgbClr val="002060"/>
                </a:solidFill>
              </a:rPr>
              <a:t>    Unitary</a:t>
            </a:r>
            <a:endParaRPr lang="en-US" altLang="en-US" sz="3200" dirty="0"/>
          </a:p>
        </p:txBody>
      </p:sp>
      <p:sp>
        <p:nvSpPr>
          <p:cNvPr id="80909" name="object 13"/>
          <p:cNvSpPr>
            <a:spLocks/>
          </p:cNvSpPr>
          <p:nvPr/>
        </p:nvSpPr>
        <p:spPr bwMode="auto">
          <a:xfrm>
            <a:off x="990600" y="5638800"/>
            <a:ext cx="2755900" cy="0"/>
          </a:xfrm>
          <a:custGeom>
            <a:avLst/>
            <a:gdLst>
              <a:gd name="T0" fmla="*/ 0 w 2755900"/>
              <a:gd name="T1" fmla="*/ 2755910 w 27559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55900">
                <a:moveTo>
                  <a:pt x="0" y="0"/>
                </a:moveTo>
                <a:lnTo>
                  <a:pt x="275591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0" name="object 14"/>
          <p:cNvSpPr>
            <a:spLocks/>
          </p:cNvSpPr>
          <p:nvPr/>
        </p:nvSpPr>
        <p:spPr bwMode="auto">
          <a:xfrm>
            <a:off x="3733800" y="5600700"/>
            <a:ext cx="76200" cy="76200"/>
          </a:xfrm>
          <a:custGeom>
            <a:avLst/>
            <a:gdLst>
              <a:gd name="T0" fmla="*/ 0 w 76200"/>
              <a:gd name="T1" fmla="*/ 0 h 76200"/>
              <a:gd name="T2" fmla="*/ 0 w 76200"/>
              <a:gd name="T3" fmla="*/ 76199 h 76200"/>
              <a:gd name="T4" fmla="*/ 76199 w 76200"/>
              <a:gd name="T5" fmla="*/ 38099 h 76200"/>
              <a:gd name="T6" fmla="*/ 0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199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1" name="object 15"/>
          <p:cNvSpPr>
            <a:spLocks/>
          </p:cNvSpPr>
          <p:nvPr/>
        </p:nvSpPr>
        <p:spPr bwMode="auto">
          <a:xfrm>
            <a:off x="1143000" y="1663700"/>
            <a:ext cx="0" cy="4356100"/>
          </a:xfrm>
          <a:custGeom>
            <a:avLst/>
            <a:gdLst>
              <a:gd name="T0" fmla="*/ 4356110 h 4356100"/>
              <a:gd name="T1" fmla="*/ 0 h 43561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56100">
                <a:moveTo>
                  <a:pt x="0" y="435611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2" name="object 16"/>
          <p:cNvSpPr>
            <a:spLocks/>
          </p:cNvSpPr>
          <p:nvPr/>
        </p:nvSpPr>
        <p:spPr bwMode="auto">
          <a:xfrm>
            <a:off x="1104900" y="1600200"/>
            <a:ext cx="76200" cy="76200"/>
          </a:xfrm>
          <a:custGeom>
            <a:avLst/>
            <a:gdLst>
              <a:gd name="T0" fmla="*/ 38099 w 76200"/>
              <a:gd name="T1" fmla="*/ 0 h 76200"/>
              <a:gd name="T2" fmla="*/ 0 w 76200"/>
              <a:gd name="T3" fmla="*/ 76199 h 76200"/>
              <a:gd name="T4" fmla="*/ 76199 w 76200"/>
              <a:gd name="T5" fmla="*/ 76199 h 76200"/>
              <a:gd name="T6" fmla="*/ 38099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38099" y="0"/>
                </a:moveTo>
                <a:lnTo>
                  <a:pt x="0" y="76199"/>
                </a:lnTo>
                <a:lnTo>
                  <a:pt x="76199" y="76199"/>
                </a:lnTo>
                <a:lnTo>
                  <a:pt x="380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3" name="object 17"/>
          <p:cNvSpPr>
            <a:spLocks/>
          </p:cNvSpPr>
          <p:nvPr/>
        </p:nvSpPr>
        <p:spPr bwMode="auto">
          <a:xfrm>
            <a:off x="1524000" y="2209800"/>
            <a:ext cx="914400" cy="2438400"/>
          </a:xfrm>
          <a:custGeom>
            <a:avLst/>
            <a:gdLst>
              <a:gd name="T0" fmla="*/ 0 w 914400"/>
              <a:gd name="T1" fmla="*/ 0 h 2438400"/>
              <a:gd name="T2" fmla="*/ 914399 w 914400"/>
              <a:gd name="T3" fmla="*/ 2438399 h 24384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14400" h="2438400">
                <a:moveTo>
                  <a:pt x="0" y="0"/>
                </a:moveTo>
                <a:lnTo>
                  <a:pt x="914399" y="2438399"/>
                </a:lnTo>
              </a:path>
            </a:pathLst>
          </a:custGeom>
          <a:noFill/>
          <a:ln w="38099">
            <a:solidFill>
              <a:srgbClr val="E4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4" name="object 18"/>
          <p:cNvSpPr>
            <a:spLocks/>
          </p:cNvSpPr>
          <p:nvPr/>
        </p:nvSpPr>
        <p:spPr bwMode="auto">
          <a:xfrm>
            <a:off x="1676400" y="2667000"/>
            <a:ext cx="0" cy="2971800"/>
          </a:xfrm>
          <a:custGeom>
            <a:avLst/>
            <a:gdLst>
              <a:gd name="T0" fmla="*/ 0 h 2971800"/>
              <a:gd name="T1" fmla="*/ 2971799 h 29718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971800">
                <a:moveTo>
                  <a:pt x="0" y="0"/>
                </a:moveTo>
                <a:lnTo>
                  <a:pt x="0" y="2971799"/>
                </a:lnTo>
              </a:path>
            </a:pathLst>
          </a:custGeom>
          <a:noFill/>
          <a:ln w="25399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5" name="object 19"/>
          <p:cNvSpPr>
            <a:spLocks/>
          </p:cNvSpPr>
          <p:nvPr/>
        </p:nvSpPr>
        <p:spPr bwMode="auto">
          <a:xfrm>
            <a:off x="1143000" y="4114800"/>
            <a:ext cx="1066800" cy="0"/>
          </a:xfrm>
          <a:custGeom>
            <a:avLst/>
            <a:gdLst>
              <a:gd name="T0" fmla="*/ 1066799 w 1066800"/>
              <a:gd name="T1" fmla="*/ 0 w 10668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66800">
                <a:moveTo>
                  <a:pt x="1066799" y="0"/>
                </a:moveTo>
                <a:lnTo>
                  <a:pt x="0" y="0"/>
                </a:lnTo>
              </a:path>
            </a:pathLst>
          </a:custGeom>
          <a:noFill/>
          <a:ln w="25399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6" name="object 20"/>
          <p:cNvSpPr>
            <a:spLocks/>
          </p:cNvSpPr>
          <p:nvPr/>
        </p:nvSpPr>
        <p:spPr bwMode="auto">
          <a:xfrm>
            <a:off x="1143000" y="2667000"/>
            <a:ext cx="533400" cy="0"/>
          </a:xfrm>
          <a:custGeom>
            <a:avLst/>
            <a:gdLst>
              <a:gd name="T0" fmla="*/ 533399 w 533400"/>
              <a:gd name="T1" fmla="*/ 0 w 5334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3400">
                <a:moveTo>
                  <a:pt x="533399" y="0"/>
                </a:moveTo>
                <a:lnTo>
                  <a:pt x="0" y="0"/>
                </a:lnTo>
              </a:path>
            </a:pathLst>
          </a:custGeom>
          <a:noFill/>
          <a:ln w="25399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7" name="object 21"/>
          <p:cNvSpPr>
            <a:spLocks/>
          </p:cNvSpPr>
          <p:nvPr/>
        </p:nvSpPr>
        <p:spPr bwMode="auto">
          <a:xfrm>
            <a:off x="1447800" y="2895600"/>
            <a:ext cx="0" cy="819150"/>
          </a:xfrm>
          <a:custGeom>
            <a:avLst/>
            <a:gdLst>
              <a:gd name="T0" fmla="*/ 0 h 819150"/>
              <a:gd name="T1" fmla="*/ 819149 h 8191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19150">
                <a:moveTo>
                  <a:pt x="0" y="0"/>
                </a:moveTo>
                <a:lnTo>
                  <a:pt x="0" y="819149"/>
                </a:lnTo>
              </a:path>
            </a:pathLst>
          </a:custGeom>
          <a:noFill/>
          <a:ln w="38099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8" name="object 22"/>
          <p:cNvSpPr>
            <a:spLocks/>
          </p:cNvSpPr>
          <p:nvPr/>
        </p:nvSpPr>
        <p:spPr bwMode="auto">
          <a:xfrm>
            <a:off x="1390650" y="3695700"/>
            <a:ext cx="114300" cy="114300"/>
          </a:xfrm>
          <a:custGeom>
            <a:avLst/>
            <a:gdLst>
              <a:gd name="T0" fmla="*/ 114299 w 114300"/>
              <a:gd name="T1" fmla="*/ 0 h 114300"/>
              <a:gd name="T2" fmla="*/ 0 w 114300"/>
              <a:gd name="T3" fmla="*/ 0 h 114300"/>
              <a:gd name="T4" fmla="*/ 57149 w 114300"/>
              <a:gd name="T5" fmla="*/ 114299 h 114300"/>
              <a:gd name="T6" fmla="*/ 114299 w 114300"/>
              <a:gd name="T7" fmla="*/ 0 h 114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300" h="114300">
                <a:moveTo>
                  <a:pt x="114299" y="0"/>
                </a:moveTo>
                <a:lnTo>
                  <a:pt x="0" y="0"/>
                </a:lnTo>
                <a:lnTo>
                  <a:pt x="57149" y="114299"/>
                </a:lnTo>
                <a:lnTo>
                  <a:pt x="11429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9" name="object 23"/>
          <p:cNvSpPr>
            <a:spLocks/>
          </p:cNvSpPr>
          <p:nvPr/>
        </p:nvSpPr>
        <p:spPr bwMode="auto">
          <a:xfrm>
            <a:off x="1752600" y="4876800"/>
            <a:ext cx="285750" cy="0"/>
          </a:xfrm>
          <a:custGeom>
            <a:avLst/>
            <a:gdLst>
              <a:gd name="T0" fmla="*/ 0 w 285750"/>
              <a:gd name="T1" fmla="*/ 285749 w 2857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85750">
                <a:moveTo>
                  <a:pt x="0" y="0"/>
                </a:moveTo>
                <a:lnTo>
                  <a:pt x="285749" y="0"/>
                </a:lnTo>
              </a:path>
            </a:pathLst>
          </a:custGeom>
          <a:noFill/>
          <a:ln w="38099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20" name="object 24"/>
          <p:cNvSpPr>
            <a:spLocks/>
          </p:cNvSpPr>
          <p:nvPr/>
        </p:nvSpPr>
        <p:spPr bwMode="auto">
          <a:xfrm>
            <a:off x="2019300" y="4819650"/>
            <a:ext cx="114300" cy="114300"/>
          </a:xfrm>
          <a:custGeom>
            <a:avLst/>
            <a:gdLst>
              <a:gd name="T0" fmla="*/ 0 w 114300"/>
              <a:gd name="T1" fmla="*/ 0 h 114300"/>
              <a:gd name="T2" fmla="*/ 0 w 114300"/>
              <a:gd name="T3" fmla="*/ 114299 h 114300"/>
              <a:gd name="T4" fmla="*/ 114299 w 114300"/>
              <a:gd name="T5" fmla="*/ 57149 h 114300"/>
              <a:gd name="T6" fmla="*/ 0 w 114300"/>
              <a:gd name="T7" fmla="*/ 0 h 114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300" h="114300">
                <a:moveTo>
                  <a:pt x="0" y="0"/>
                </a:moveTo>
                <a:lnTo>
                  <a:pt x="0" y="114299"/>
                </a:lnTo>
                <a:lnTo>
                  <a:pt x="114299" y="5714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object 25"/>
          <p:cNvSpPr txBox="1"/>
          <p:nvPr/>
        </p:nvSpPr>
        <p:spPr>
          <a:xfrm>
            <a:off x="1527175" y="5637213"/>
            <a:ext cx="75247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589915" algn="l"/>
              </a:tabLst>
              <a:defRPr/>
            </a:pPr>
            <a:r>
              <a:rPr b="1" dirty="0">
                <a:solidFill>
                  <a:srgbClr val="215968"/>
                </a:solidFill>
                <a:latin typeface="Calibri"/>
                <a:cs typeface="Calibri"/>
              </a:rPr>
              <a:t>M</a:t>
            </a:r>
            <a:r>
              <a:rPr b="1" dirty="0">
                <a:solidFill>
                  <a:srgbClr val="215968"/>
                </a:solidFill>
                <a:latin typeface="Times New Roman"/>
                <a:cs typeface="Times New Roman"/>
              </a:rPr>
              <a:t>	</a:t>
            </a:r>
            <a:r>
              <a:rPr b="1" spc="-15" dirty="0">
                <a:solidFill>
                  <a:srgbClr val="215968"/>
                </a:solidFill>
                <a:latin typeface="Calibri"/>
                <a:cs typeface="Calibri"/>
              </a:rPr>
              <a:t>N</a:t>
            </a:r>
            <a:endParaRPr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05238" y="5495925"/>
            <a:ext cx="15240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215968"/>
                </a:solidFill>
                <a:latin typeface="Calibri"/>
                <a:cs typeface="Calibri"/>
              </a:rPr>
              <a:t>X</a:t>
            </a:r>
            <a:endParaRPr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8388" y="1370013"/>
            <a:ext cx="14605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215968"/>
                </a:solidFill>
                <a:latin typeface="Calibri"/>
                <a:cs typeface="Calibri"/>
              </a:rPr>
              <a:t>Y</a:t>
            </a:r>
            <a:endParaRPr>
              <a:latin typeface="Calibri"/>
              <a:cs typeface="Calibri"/>
            </a:endParaRPr>
          </a:p>
        </p:txBody>
      </p:sp>
      <p:sp>
        <p:nvSpPr>
          <p:cNvPr id="80924" name="object 28"/>
          <p:cNvSpPr txBox="1">
            <a:spLocks noChangeArrowheads="1"/>
          </p:cNvSpPr>
          <p:nvPr/>
        </p:nvSpPr>
        <p:spPr bwMode="auto">
          <a:xfrm>
            <a:off x="1423988" y="1990725"/>
            <a:ext cx="1698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215968"/>
                </a:solidFill>
              </a:rPr>
              <a:t>D</a:t>
            </a:r>
            <a:endParaRPr lang="en-US" altLang="en-US"/>
          </a:p>
        </p:txBody>
      </p:sp>
      <p:sp>
        <p:nvSpPr>
          <p:cNvPr id="80925" name="object 29"/>
          <p:cNvSpPr txBox="1">
            <a:spLocks noChangeArrowheads="1"/>
          </p:cNvSpPr>
          <p:nvPr/>
        </p:nvSpPr>
        <p:spPr bwMode="auto">
          <a:xfrm>
            <a:off x="2439988" y="4657725"/>
            <a:ext cx="1698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215968"/>
                </a:solidFill>
              </a:rPr>
              <a:t>D</a:t>
            </a:r>
            <a:endParaRPr lang="en-US" altLang="en-US"/>
          </a:p>
        </p:txBody>
      </p:sp>
      <p:sp>
        <p:nvSpPr>
          <p:cNvPr id="30" name="object 30"/>
          <p:cNvSpPr txBox="1"/>
          <p:nvPr/>
        </p:nvSpPr>
        <p:spPr>
          <a:xfrm>
            <a:off x="2120900" y="2754313"/>
            <a:ext cx="506413" cy="30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20" dirty="0">
                <a:solidFill>
                  <a:srgbClr val="215968"/>
                </a:solidFill>
                <a:latin typeface="Calibri"/>
                <a:cs typeface="Calibri"/>
              </a:rPr>
              <a:t>E</a:t>
            </a:r>
            <a:r>
              <a:rPr sz="2200" b="1" spc="-15" dirty="0">
                <a:solidFill>
                  <a:srgbClr val="215968"/>
                </a:solidFill>
                <a:latin typeface="Calibri"/>
                <a:cs typeface="Calibri"/>
              </a:rPr>
              <a:t>&lt;</a:t>
            </a:r>
            <a:r>
              <a:rPr sz="2200" b="1" spc="-40" dirty="0">
                <a:solidFill>
                  <a:srgbClr val="215968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215968"/>
                </a:solidFill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0927" name="object 31"/>
          <p:cNvSpPr txBox="1">
            <a:spLocks noChangeArrowheads="1"/>
          </p:cNvSpPr>
          <p:nvPr/>
        </p:nvSpPr>
        <p:spPr bwMode="auto">
          <a:xfrm>
            <a:off x="1000125" y="4010025"/>
            <a:ext cx="1381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215968"/>
                </a:solidFill>
              </a:rPr>
              <a:t>T</a:t>
            </a:r>
            <a:endParaRPr lang="en-US" altLang="en-US"/>
          </a:p>
        </p:txBody>
      </p:sp>
      <p:sp>
        <p:nvSpPr>
          <p:cNvPr id="80928" name="object 32"/>
          <p:cNvSpPr txBox="1">
            <a:spLocks noChangeArrowheads="1"/>
          </p:cNvSpPr>
          <p:nvPr/>
        </p:nvSpPr>
        <p:spPr bwMode="auto">
          <a:xfrm>
            <a:off x="990600" y="2513013"/>
            <a:ext cx="1460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215968"/>
                </a:solidFill>
              </a:rPr>
              <a:t>P</a:t>
            </a:r>
            <a:endParaRPr lang="en-US" altLang="en-US"/>
          </a:p>
        </p:txBody>
      </p:sp>
      <p:sp>
        <p:nvSpPr>
          <p:cNvPr id="80929" name="object 33"/>
          <p:cNvSpPr txBox="1">
            <a:spLocks noChangeArrowheads="1"/>
          </p:cNvSpPr>
          <p:nvPr/>
        </p:nvSpPr>
        <p:spPr bwMode="auto">
          <a:xfrm>
            <a:off x="901700" y="5762625"/>
            <a:ext cx="1793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215968"/>
                </a:solidFill>
              </a:rPr>
              <a:t>O</a:t>
            </a:r>
            <a:endParaRPr lang="en-US" altLang="en-US"/>
          </a:p>
        </p:txBody>
      </p:sp>
      <p:sp>
        <p:nvSpPr>
          <p:cNvPr id="34" name="object 34"/>
          <p:cNvSpPr txBox="1"/>
          <p:nvPr/>
        </p:nvSpPr>
        <p:spPr>
          <a:xfrm>
            <a:off x="466979" y="2733227"/>
            <a:ext cx="304800" cy="162242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5" dirty="0">
                <a:solidFill>
                  <a:srgbClr val="215968"/>
                </a:solidFill>
                <a:latin typeface="Calibri"/>
                <a:cs typeface="Calibri"/>
              </a:rPr>
              <a:t>Pri</a:t>
            </a:r>
            <a:r>
              <a:rPr sz="2200" b="1" spc="5" dirty="0">
                <a:solidFill>
                  <a:srgbClr val="215968"/>
                </a:solidFill>
                <a:latin typeface="Calibri"/>
                <a:cs typeface="Calibri"/>
              </a:rPr>
              <a:t>c</a:t>
            </a:r>
            <a:r>
              <a:rPr sz="2200" b="1" dirty="0">
                <a:solidFill>
                  <a:srgbClr val="215968"/>
                </a:solidFill>
                <a:latin typeface="Calibri"/>
                <a:cs typeface="Calibri"/>
              </a:rPr>
              <a:t>e</a:t>
            </a:r>
            <a:r>
              <a:rPr sz="2200" b="1" spc="-25" dirty="0">
                <a:solidFill>
                  <a:srgbClr val="215968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215968"/>
                </a:solidFill>
                <a:latin typeface="Calibri"/>
                <a:cs typeface="Calibri"/>
              </a:rPr>
              <a:t>(</a:t>
            </a:r>
            <a:r>
              <a:rPr sz="2200" b="1" dirty="0">
                <a:solidFill>
                  <a:srgbClr val="215968"/>
                </a:solidFill>
                <a:latin typeface="Calibri"/>
                <a:cs typeface="Calibri"/>
              </a:rPr>
              <a:t>Rs.)</a:t>
            </a:r>
            <a:r>
              <a:rPr sz="2200" b="1" spc="-50" dirty="0">
                <a:solidFill>
                  <a:srgbClr val="215968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215968"/>
                </a:solidFill>
                <a:latin typeface="Calibri"/>
                <a:cs typeface="Calibri"/>
              </a:rPr>
              <a:t>(%</a:t>
            </a:r>
            <a:r>
              <a:rPr sz="2200" b="1" dirty="0">
                <a:solidFill>
                  <a:srgbClr val="215968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0931" name="object 35"/>
          <p:cNvSpPr>
            <a:spLocks/>
          </p:cNvSpPr>
          <p:nvPr/>
        </p:nvSpPr>
        <p:spPr bwMode="auto">
          <a:xfrm>
            <a:off x="2208213" y="4116388"/>
            <a:ext cx="3175" cy="1524000"/>
          </a:xfrm>
          <a:custGeom>
            <a:avLst/>
            <a:gdLst>
              <a:gd name="T0" fmla="*/ 3169 w 3175"/>
              <a:gd name="T1" fmla="*/ 0 h 1524000"/>
              <a:gd name="T2" fmla="*/ 0 w 3175"/>
              <a:gd name="T3" fmla="*/ 1523999 h 15240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175" h="1524000">
                <a:moveTo>
                  <a:pt x="3169" y="0"/>
                </a:moveTo>
                <a:lnTo>
                  <a:pt x="0" y="1523999"/>
                </a:lnTo>
              </a:path>
            </a:pathLst>
          </a:custGeom>
          <a:noFill/>
          <a:ln w="25399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object 36"/>
          <p:cNvSpPr txBox="1"/>
          <p:nvPr/>
        </p:nvSpPr>
        <p:spPr>
          <a:xfrm>
            <a:off x="1657350" y="6257925"/>
            <a:ext cx="1484313" cy="30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15" dirty="0">
                <a:solidFill>
                  <a:srgbClr val="215968"/>
                </a:solidFill>
                <a:latin typeface="Calibri"/>
                <a:cs typeface="Calibri"/>
              </a:rPr>
              <a:t>Q</a:t>
            </a:r>
            <a:r>
              <a:rPr sz="2200" b="1" spc="-20" dirty="0">
                <a:solidFill>
                  <a:srgbClr val="215968"/>
                </a:solidFill>
                <a:latin typeface="Calibri"/>
                <a:cs typeface="Calibri"/>
              </a:rPr>
              <a:t>ua</a:t>
            </a:r>
            <a:r>
              <a:rPr sz="2200" b="1" spc="-45" dirty="0">
                <a:solidFill>
                  <a:srgbClr val="215968"/>
                </a:solidFill>
                <a:latin typeface="Calibri"/>
                <a:cs typeface="Calibri"/>
              </a:rPr>
              <a:t>n</a:t>
            </a:r>
            <a:r>
              <a:rPr sz="2200" b="1" spc="-20" dirty="0">
                <a:solidFill>
                  <a:srgbClr val="215968"/>
                </a:solidFill>
                <a:latin typeface="Calibri"/>
                <a:cs typeface="Calibri"/>
              </a:rPr>
              <a:t>t</a:t>
            </a:r>
            <a:r>
              <a:rPr sz="2200" b="1" spc="-10" dirty="0">
                <a:solidFill>
                  <a:srgbClr val="215968"/>
                </a:solidFill>
                <a:latin typeface="Calibri"/>
                <a:cs typeface="Calibri"/>
              </a:rPr>
              <a:t>i</a:t>
            </a:r>
            <a:r>
              <a:rPr sz="2200" b="1" spc="-20" dirty="0">
                <a:solidFill>
                  <a:srgbClr val="215968"/>
                </a:solidFill>
                <a:latin typeface="Calibri"/>
                <a:cs typeface="Calibri"/>
              </a:rPr>
              <a:t>t</a:t>
            </a:r>
            <a:r>
              <a:rPr sz="2200" b="1" spc="-15" dirty="0">
                <a:solidFill>
                  <a:srgbClr val="215968"/>
                </a:solidFill>
                <a:latin typeface="Calibri"/>
                <a:cs typeface="Calibri"/>
              </a:rPr>
              <a:t>y</a:t>
            </a:r>
            <a:r>
              <a:rPr sz="2200" b="1" spc="-35" dirty="0">
                <a:solidFill>
                  <a:srgbClr val="215968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215968"/>
                </a:solidFill>
                <a:latin typeface="Calibri"/>
                <a:cs typeface="Calibri"/>
              </a:rPr>
              <a:t>(%)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37563" y="6405563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38</a:t>
            </a:r>
            <a:endParaRPr sz="120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64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509000" y="6457950"/>
            <a:ext cx="984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3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228600" y="228600"/>
            <a:ext cx="8153400" cy="990600"/>
          </a:xfrm>
        </p:spPr>
        <p:txBody>
          <a:bodyPr tIns="351701" rtlCol="0">
            <a:normAutofit fontScale="90000"/>
          </a:bodyPr>
          <a:lstStyle/>
          <a:p>
            <a:pPr marL="757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000" spc="-5" dirty="0"/>
              <a:t>D</a:t>
            </a:r>
            <a:r>
              <a:rPr sz="6000" spc="-45" dirty="0"/>
              <a:t>e</a:t>
            </a:r>
            <a:r>
              <a:rPr sz="6000" spc="-25" dirty="0"/>
              <a:t>fini</a:t>
            </a:r>
            <a:r>
              <a:rPr sz="6000" spc="-30" dirty="0"/>
              <a:t>t</a:t>
            </a:r>
            <a:r>
              <a:rPr sz="6000" spc="-25" dirty="0"/>
              <a:t>io</a:t>
            </a:r>
            <a:r>
              <a:rPr sz="6000" spc="-40" dirty="0"/>
              <a:t>n</a:t>
            </a:r>
            <a:r>
              <a:rPr sz="6000" spc="-25" dirty="0"/>
              <a:t>s</a:t>
            </a:r>
            <a:r>
              <a:rPr sz="6000" spc="-114" dirty="0">
                <a:latin typeface="Times New Roman"/>
                <a:cs typeface="Times New Roman"/>
              </a:rPr>
              <a:t> </a:t>
            </a:r>
            <a:r>
              <a:rPr sz="6000" dirty="0"/>
              <a:t>of</a:t>
            </a:r>
            <a:r>
              <a:rPr sz="6000" spc="-150" dirty="0">
                <a:latin typeface="Times New Roman"/>
                <a:cs typeface="Times New Roman"/>
              </a:rPr>
              <a:t> </a:t>
            </a:r>
            <a:r>
              <a:rPr sz="6000" spc="-5" dirty="0"/>
              <a:t>D</a:t>
            </a:r>
            <a:r>
              <a:rPr sz="6000" dirty="0"/>
              <a:t>em</a:t>
            </a:r>
            <a:r>
              <a:rPr sz="6000" spc="-30" dirty="0"/>
              <a:t>a</a:t>
            </a:r>
            <a:r>
              <a:rPr sz="6000" spc="-40" dirty="0"/>
              <a:t>n</a:t>
            </a:r>
            <a:r>
              <a:rPr sz="6000" spc="-35" dirty="0"/>
              <a:t>d</a:t>
            </a:r>
            <a:endParaRPr sz="6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775" y="1484313"/>
            <a:ext cx="1974850" cy="5095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3600" b="1" spc="-5" dirty="0">
                <a:solidFill>
                  <a:srgbClr val="0070C0"/>
                </a:solidFill>
                <a:latin typeface="Calibri"/>
                <a:cs typeface="Calibri"/>
              </a:rPr>
              <a:t>Dema</a:t>
            </a:r>
            <a:r>
              <a:rPr sz="3600" b="1" spc="-1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3600" b="1" spc="-2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4138" y="1511300"/>
            <a:ext cx="6288087" cy="482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1543685" algn="l"/>
                <a:tab pos="2385060" algn="l"/>
                <a:tab pos="3460750" algn="l"/>
                <a:tab pos="5887085" algn="l"/>
              </a:tabLst>
              <a:defRPr/>
            </a:pPr>
            <a:r>
              <a:rPr sz="3600" b="1" spc="-3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3600" b="1" spc="-4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3600" b="1" spc="-60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3600" b="1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3600" b="1" spc="-4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3600" b="1" spc="-15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3600" b="1" spc="-5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3600" b="1" spc="-2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3600" b="1" spc="-2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36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Q</a:t>
            </a:r>
            <a:r>
              <a:rPr sz="3600" b="1" spc="-20" dirty="0">
                <a:solidFill>
                  <a:srgbClr val="0070C0"/>
                </a:solidFill>
                <a:latin typeface="Calibri"/>
                <a:cs typeface="Calibri"/>
              </a:rPr>
              <a:t>u</a:t>
            </a:r>
            <a:r>
              <a:rPr sz="3600" b="1" spc="-2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3600" b="1" spc="-55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3600" b="1" spc="-1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3600" b="1" spc="-5" dirty="0">
                <a:solidFill>
                  <a:srgbClr val="0070C0"/>
                </a:solidFill>
                <a:latin typeface="Calibri"/>
                <a:cs typeface="Calibri"/>
              </a:rPr>
              <a:t>tie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3600" b="1" spc="-4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775" y="1981200"/>
            <a:ext cx="8683625" cy="41592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4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3888"/>
              </a:lnSpc>
            </a:pP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Commodity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Consumers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Able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Buy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Price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Time,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things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equal.</a:t>
            </a:r>
            <a:endParaRPr lang="en-US" altLang="en-US" sz="3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ts val="375"/>
              </a:spcBef>
            </a:pPr>
            <a:r>
              <a:rPr lang="en-US" altLang="en-US" sz="3600" b="1" dirty="0"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ea typeface="Calibri" panose="020F0502020204030204" pitchFamily="34" charset="0"/>
                <a:cs typeface="Calibri" panose="020F0502020204030204" pitchFamily="34" charset="0"/>
              </a:rPr>
              <a:t>Ferguson</a:t>
            </a:r>
            <a:endParaRPr lang="en-US" altLang="en-US" sz="3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3888"/>
              </a:lnSpc>
              <a:spcBef>
                <a:spcPts val="925"/>
              </a:spcBef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Demand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Ability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Willingness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buy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Quantity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Alternative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Prices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Period,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Ceteris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Paribus.</a:t>
            </a:r>
            <a:endParaRPr lang="en-US" altLang="en-US" sz="3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35638" y="6284913"/>
            <a:ext cx="3176587" cy="482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 spc="-65" dirty="0">
                <a:latin typeface="Calibri"/>
                <a:cs typeface="Calibri"/>
              </a:rPr>
              <a:t>B</a:t>
            </a:r>
            <a:r>
              <a:rPr sz="3600" b="1" spc="-20" dirty="0">
                <a:latin typeface="Calibri"/>
                <a:cs typeface="Calibri"/>
              </a:rPr>
              <a:t>y</a:t>
            </a:r>
            <a:r>
              <a:rPr sz="3600" b="1" spc="-100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:</a:t>
            </a:r>
            <a:r>
              <a:rPr sz="3600" b="1" spc="-95" dirty="0">
                <a:latin typeface="Times New Roman"/>
                <a:cs typeface="Times New Roman"/>
              </a:rPr>
              <a:t> </a:t>
            </a:r>
            <a:r>
              <a:rPr sz="3600" b="1" spc="-30" dirty="0">
                <a:latin typeface="Calibri"/>
                <a:cs typeface="Calibri"/>
              </a:rPr>
              <a:t>B</a:t>
            </a:r>
            <a:r>
              <a:rPr sz="3600" b="1" dirty="0">
                <a:latin typeface="Calibri"/>
                <a:cs typeface="Calibri"/>
              </a:rPr>
              <a:t>.</a:t>
            </a:r>
            <a:r>
              <a:rPr sz="3600" b="1" spc="-85" dirty="0">
                <a:latin typeface="Times New Roman"/>
                <a:cs typeface="Times New Roman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R</a:t>
            </a:r>
            <a:r>
              <a:rPr sz="3600" b="1" dirty="0">
                <a:latin typeface="Calibri"/>
                <a:cs typeface="Calibri"/>
              </a:rPr>
              <a:t>.</a:t>
            </a:r>
            <a:r>
              <a:rPr sz="3600" b="1" spc="-8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Calibri"/>
                <a:cs typeface="Calibri"/>
              </a:rPr>
              <a:t>S</a:t>
            </a:r>
            <a:r>
              <a:rPr sz="3600" b="1" spc="5" dirty="0">
                <a:latin typeface="Calibri"/>
                <a:cs typeface="Calibri"/>
              </a:rPr>
              <a:t>c</a:t>
            </a:r>
            <a:r>
              <a:rPr sz="3600" b="1" spc="-20" dirty="0">
                <a:latin typeface="Calibri"/>
                <a:cs typeface="Calibri"/>
              </a:rPr>
              <a:t>h</a:t>
            </a:r>
            <a:r>
              <a:rPr sz="3600" b="1" spc="-5" dirty="0">
                <a:latin typeface="Calibri"/>
                <a:cs typeface="Calibri"/>
              </a:rPr>
              <a:t>iller</a:t>
            </a:r>
            <a:endParaRPr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079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395643" rtlCol="0">
            <a:normAutofit fontScale="90000"/>
          </a:bodyPr>
          <a:lstStyle/>
          <a:p>
            <a:pPr marL="582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spc="-80" dirty="0"/>
              <a:t>P</a:t>
            </a:r>
            <a:r>
              <a:rPr sz="5400" spc="-30" dirty="0"/>
              <a:t>o</a:t>
            </a:r>
            <a:r>
              <a:rPr sz="5400" spc="-10" dirty="0"/>
              <a:t>i</a:t>
            </a:r>
            <a:r>
              <a:rPr sz="5400" spc="-85" dirty="0"/>
              <a:t>n</a:t>
            </a:r>
            <a:r>
              <a:rPr sz="5400" spc="-20" dirty="0"/>
              <a:t>t</a:t>
            </a:r>
            <a:r>
              <a:rPr sz="5400" spc="-140" dirty="0">
                <a:latin typeface="Times New Roman"/>
                <a:cs typeface="Times New Roman"/>
              </a:rPr>
              <a:t> </a:t>
            </a:r>
            <a:r>
              <a:rPr sz="5400" spc="-15" dirty="0"/>
              <a:t>El</a:t>
            </a:r>
            <a:r>
              <a:rPr sz="5400" spc="-35" dirty="0"/>
              <a:t>a</a:t>
            </a:r>
            <a:r>
              <a:rPr sz="5400" spc="-80" dirty="0"/>
              <a:t>s</a:t>
            </a:r>
            <a:r>
              <a:rPr sz="5400" spc="-20" dirty="0"/>
              <a:t>t</a:t>
            </a:r>
            <a:r>
              <a:rPr sz="5400" spc="-10" dirty="0"/>
              <a:t>i</a:t>
            </a:r>
            <a:r>
              <a:rPr sz="5400" spc="-5" dirty="0"/>
              <a:t>c</a:t>
            </a:r>
            <a:r>
              <a:rPr sz="5400" spc="5" dirty="0"/>
              <a:t>i</a:t>
            </a:r>
            <a:r>
              <a:rPr sz="5400" spc="-25" dirty="0"/>
              <a:t>ty</a:t>
            </a:r>
            <a:r>
              <a:rPr sz="5400" spc="-145" dirty="0">
                <a:latin typeface="Times New Roman"/>
                <a:cs typeface="Times New Roman"/>
              </a:rPr>
              <a:t> </a:t>
            </a:r>
            <a:r>
              <a:rPr sz="5400" dirty="0"/>
              <a:t>of</a:t>
            </a:r>
            <a:r>
              <a:rPr sz="5400" spc="-135" dirty="0">
                <a:latin typeface="Times New Roman"/>
                <a:cs typeface="Times New Roman"/>
              </a:rPr>
              <a:t> </a:t>
            </a:r>
            <a:r>
              <a:rPr sz="5400" dirty="0"/>
              <a:t>De</a:t>
            </a:r>
            <a:r>
              <a:rPr sz="5400" spc="-5" dirty="0"/>
              <a:t>ma</a:t>
            </a:r>
            <a:r>
              <a:rPr sz="5400" spc="-35" dirty="0"/>
              <a:t>n</a:t>
            </a:r>
            <a:r>
              <a:rPr sz="5400" spc="-30" dirty="0"/>
              <a:t>d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82947" name="object 3"/>
          <p:cNvSpPr txBox="1">
            <a:spLocks noChangeArrowheads="1"/>
          </p:cNvSpPr>
          <p:nvPr/>
        </p:nvSpPr>
        <p:spPr bwMode="auto">
          <a:xfrm>
            <a:off x="536575" y="1693863"/>
            <a:ext cx="8455025" cy="248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rgbClr val="0070C0"/>
                </a:solidFill>
              </a:rPr>
              <a:t>Refers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70C0"/>
                </a:solidFill>
              </a:rPr>
              <a:t>to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70C0"/>
                </a:solidFill>
              </a:rPr>
              <a:t>Measuring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70C0"/>
                </a:solidFill>
              </a:rPr>
              <a:t>the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70C0"/>
                </a:solidFill>
              </a:rPr>
              <a:t>Elasticity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70C0"/>
                </a:solidFill>
              </a:rPr>
              <a:t>at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70C0"/>
                </a:solidFill>
              </a:rPr>
              <a:t>a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70C0"/>
                </a:solidFill>
              </a:rPr>
              <a:t>Particular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70C0"/>
                </a:solidFill>
              </a:rPr>
              <a:t>Point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70C0"/>
                </a:solidFill>
              </a:rPr>
              <a:t>on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70C0"/>
                </a:solidFill>
              </a:rPr>
              <a:t>Demand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70C0"/>
                </a:solidFill>
              </a:rPr>
              <a:t>Curve.</a:t>
            </a:r>
            <a:endParaRPr lang="en-US" altLang="en-US" sz="3000" dirty="0"/>
          </a:p>
          <a:p>
            <a:pPr eaLnBrk="1" hangingPunct="1">
              <a:spcBef>
                <a:spcPts val="725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rgbClr val="C00000"/>
                </a:solidFill>
              </a:rPr>
              <a:t>Makes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dirty="0">
                <a:solidFill>
                  <a:srgbClr val="C00000"/>
                </a:solidFill>
              </a:rPr>
              <a:t>Use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dirty="0">
                <a:solidFill>
                  <a:srgbClr val="C00000"/>
                </a:solidFill>
              </a:rPr>
              <a:t>of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dirty="0">
                <a:solidFill>
                  <a:srgbClr val="C00000"/>
                </a:solidFill>
              </a:rPr>
              <a:t>Derivative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dirty="0">
                <a:solidFill>
                  <a:srgbClr val="C00000"/>
                </a:solidFill>
              </a:rPr>
              <a:t>Changes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dirty="0" smtClean="0">
                <a:solidFill>
                  <a:srgbClr val="C00000"/>
                </a:solidFill>
              </a:rPr>
              <a:t>Rather than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C00000"/>
                </a:solidFill>
              </a:rPr>
              <a:t>Finite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C00000"/>
                </a:solidFill>
              </a:rPr>
              <a:t>Changes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C00000"/>
                </a:solidFill>
              </a:rPr>
              <a:t>in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C00000"/>
                </a:solidFill>
              </a:rPr>
              <a:t>Price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C00000"/>
                </a:solidFill>
              </a:rPr>
              <a:t>&amp;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C00000"/>
                </a:solidFill>
              </a:rPr>
              <a:t>Quantity.</a:t>
            </a:r>
            <a:endParaRPr lang="en-US" altLang="en-US" sz="3000" dirty="0"/>
          </a:p>
          <a:p>
            <a:pPr eaLnBrk="1" hangingPunct="1">
              <a:spcBef>
                <a:spcPts val="725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rgbClr val="00B050"/>
                </a:solidFill>
              </a:rPr>
              <a:t>Defined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B050"/>
                </a:solidFill>
              </a:rPr>
              <a:t>As:</a:t>
            </a:r>
            <a:endParaRPr lang="en-US" altLang="en-US" sz="3000" dirty="0"/>
          </a:p>
        </p:txBody>
      </p:sp>
      <p:sp>
        <p:nvSpPr>
          <p:cNvPr id="4" name="object 4"/>
          <p:cNvSpPr txBox="1"/>
          <p:nvPr/>
        </p:nvSpPr>
        <p:spPr>
          <a:xfrm>
            <a:off x="536575" y="5029200"/>
            <a:ext cx="8035925" cy="123110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51585" eaLnBrk="1" fontAlgn="auto" hangingPunct="1">
              <a:lnSpc>
                <a:spcPts val="31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050" spc="470" dirty="0">
                <a:solidFill>
                  <a:srgbClr val="FF007F"/>
                </a:solidFill>
                <a:latin typeface="Times New Roman"/>
                <a:cs typeface="Times New Roman"/>
              </a:rPr>
              <a:t>dq</a:t>
            </a:r>
            <a:endParaRPr sz="3050" dirty="0">
              <a:latin typeface="Times New Roman"/>
              <a:cs typeface="Times New Roman"/>
            </a:endParaRPr>
          </a:p>
          <a:p>
            <a:pPr marL="12700" eaLnBrk="1" fontAlgn="auto" hangingPunct="1">
              <a:lnSpc>
                <a:spcPts val="31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000" b="1" spc="5" dirty="0">
                <a:solidFill>
                  <a:srgbClr val="FF0066"/>
                </a:solidFill>
                <a:latin typeface="Calibri"/>
                <a:cs typeface="Calibri"/>
              </a:rPr>
              <a:t>W</a:t>
            </a:r>
            <a:r>
              <a:rPr sz="3000" b="1" spc="-25" dirty="0">
                <a:solidFill>
                  <a:srgbClr val="FF0066"/>
                </a:solidFill>
                <a:latin typeface="Calibri"/>
                <a:cs typeface="Calibri"/>
              </a:rPr>
              <a:t>h</a:t>
            </a:r>
            <a:r>
              <a:rPr sz="3000" b="1" dirty="0">
                <a:solidFill>
                  <a:srgbClr val="FF0066"/>
                </a:solidFill>
                <a:latin typeface="Calibri"/>
                <a:cs typeface="Calibri"/>
              </a:rPr>
              <a:t>e</a:t>
            </a:r>
            <a:r>
              <a:rPr sz="3000" b="1" spc="-35" dirty="0">
                <a:solidFill>
                  <a:srgbClr val="FF0066"/>
                </a:solidFill>
                <a:latin typeface="Calibri"/>
                <a:cs typeface="Calibri"/>
              </a:rPr>
              <a:t>r</a:t>
            </a:r>
            <a:r>
              <a:rPr sz="3000" b="1" dirty="0">
                <a:solidFill>
                  <a:srgbClr val="FF0066"/>
                </a:solidFill>
                <a:latin typeface="Calibri"/>
                <a:cs typeface="Calibri"/>
              </a:rPr>
              <a:t>e,</a:t>
            </a:r>
            <a:r>
              <a:rPr sz="3000" b="1" spc="-12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4575" spc="705" baseline="-30054" dirty="0">
                <a:solidFill>
                  <a:srgbClr val="FF007F"/>
                </a:solidFill>
                <a:latin typeface="Times New Roman"/>
                <a:cs typeface="Times New Roman"/>
              </a:rPr>
              <a:t>dp</a:t>
            </a:r>
            <a:r>
              <a:rPr sz="4575" spc="22" baseline="-30054" dirty="0">
                <a:solidFill>
                  <a:srgbClr val="FF007F"/>
                </a:solidFill>
                <a:latin typeface="Times New Roman"/>
                <a:cs typeface="Times New Roman"/>
              </a:rPr>
              <a:t> </a:t>
            </a:r>
            <a:r>
              <a:rPr sz="3000" b="1" spc="-15" dirty="0">
                <a:solidFill>
                  <a:srgbClr val="FF0066"/>
                </a:solidFill>
                <a:latin typeface="Calibri"/>
                <a:cs typeface="Calibri"/>
              </a:rPr>
              <a:t>is</a:t>
            </a:r>
            <a:r>
              <a:rPr sz="3000" b="1" spc="-6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000" b="1" spc="-15" dirty="0">
                <a:solidFill>
                  <a:srgbClr val="FF0066"/>
                </a:solidFill>
                <a:latin typeface="Calibri"/>
                <a:cs typeface="Calibri"/>
              </a:rPr>
              <a:t>t</a:t>
            </a:r>
            <a:r>
              <a:rPr sz="3000" b="1" spc="-5" dirty="0">
                <a:solidFill>
                  <a:srgbClr val="FF0066"/>
                </a:solidFill>
                <a:latin typeface="Calibri"/>
                <a:cs typeface="Calibri"/>
              </a:rPr>
              <a:t>h</a:t>
            </a:r>
            <a:r>
              <a:rPr sz="3000" b="1" dirty="0">
                <a:solidFill>
                  <a:srgbClr val="FF0066"/>
                </a:solidFill>
                <a:latin typeface="Calibri"/>
                <a:cs typeface="Calibri"/>
              </a:rPr>
              <a:t>e</a:t>
            </a:r>
            <a:r>
              <a:rPr sz="3000" b="1" spc="-8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000" b="1" spc="-25" dirty="0">
                <a:solidFill>
                  <a:srgbClr val="FF0066"/>
                </a:solidFill>
                <a:latin typeface="Calibri"/>
                <a:cs typeface="Calibri"/>
              </a:rPr>
              <a:t>d</a:t>
            </a:r>
            <a:r>
              <a:rPr sz="3000" b="1" dirty="0">
                <a:solidFill>
                  <a:srgbClr val="FF0066"/>
                </a:solidFill>
                <a:latin typeface="Calibri"/>
                <a:cs typeface="Calibri"/>
              </a:rPr>
              <a:t>er</a:t>
            </a:r>
            <a:r>
              <a:rPr sz="3000" b="1" spc="-5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3000" b="1" spc="-55" dirty="0">
                <a:solidFill>
                  <a:srgbClr val="FF0066"/>
                </a:solidFill>
                <a:latin typeface="Calibri"/>
                <a:cs typeface="Calibri"/>
              </a:rPr>
              <a:t>v</a:t>
            </a:r>
            <a:r>
              <a:rPr sz="3000" b="1" spc="-45" dirty="0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r>
              <a:rPr sz="3000" b="1" spc="-15" dirty="0">
                <a:solidFill>
                  <a:srgbClr val="FF0066"/>
                </a:solidFill>
                <a:latin typeface="Calibri"/>
                <a:cs typeface="Calibri"/>
              </a:rPr>
              <a:t>ti</a:t>
            </a:r>
            <a:r>
              <a:rPr sz="3000" b="1" spc="-30" dirty="0">
                <a:solidFill>
                  <a:srgbClr val="FF0066"/>
                </a:solidFill>
                <a:latin typeface="Calibri"/>
                <a:cs typeface="Calibri"/>
              </a:rPr>
              <a:t>v</a:t>
            </a:r>
            <a:r>
              <a:rPr sz="3000" b="1" dirty="0">
                <a:solidFill>
                  <a:srgbClr val="FF0066"/>
                </a:solidFill>
                <a:latin typeface="Calibri"/>
                <a:cs typeface="Calibri"/>
              </a:rPr>
              <a:t>e</a:t>
            </a:r>
            <a:r>
              <a:rPr sz="3000" b="1" spc="-6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66"/>
                </a:solidFill>
                <a:latin typeface="Calibri"/>
                <a:cs typeface="Calibri"/>
              </a:rPr>
              <a:t>o</a:t>
            </a:r>
            <a:r>
              <a:rPr sz="3000" b="1" dirty="0">
                <a:solidFill>
                  <a:srgbClr val="FF0066"/>
                </a:solidFill>
                <a:latin typeface="Calibri"/>
                <a:cs typeface="Calibri"/>
              </a:rPr>
              <a:t>f</a:t>
            </a:r>
            <a:r>
              <a:rPr sz="3000" b="1" spc="-7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000" b="1" spc="5" dirty="0">
                <a:solidFill>
                  <a:srgbClr val="FF0066"/>
                </a:solidFill>
                <a:latin typeface="Calibri"/>
                <a:cs typeface="Calibri"/>
              </a:rPr>
              <a:t>Q</a:t>
            </a:r>
            <a:r>
              <a:rPr sz="3000" b="1" spc="-25" dirty="0">
                <a:solidFill>
                  <a:srgbClr val="FF0066"/>
                </a:solidFill>
                <a:latin typeface="Calibri"/>
                <a:cs typeface="Calibri"/>
              </a:rPr>
              <a:t>ua</a:t>
            </a:r>
            <a:r>
              <a:rPr sz="3000" b="1" spc="-50" dirty="0">
                <a:solidFill>
                  <a:srgbClr val="FF0066"/>
                </a:solidFill>
                <a:latin typeface="Calibri"/>
                <a:cs typeface="Calibri"/>
              </a:rPr>
              <a:t>n</a:t>
            </a:r>
            <a:r>
              <a:rPr sz="3000" b="1" spc="-15" dirty="0">
                <a:solidFill>
                  <a:srgbClr val="FF0066"/>
                </a:solidFill>
                <a:latin typeface="Calibri"/>
                <a:cs typeface="Calibri"/>
              </a:rPr>
              <a:t>tity</a:t>
            </a:r>
            <a:r>
              <a:rPr sz="3000" b="1" spc="-7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000" b="1" spc="-185" dirty="0">
                <a:solidFill>
                  <a:srgbClr val="FF0066"/>
                </a:solidFill>
                <a:latin typeface="Calibri"/>
                <a:cs typeface="Calibri"/>
              </a:rPr>
              <a:t>w</a:t>
            </a:r>
            <a:r>
              <a:rPr sz="3000" b="1" dirty="0">
                <a:solidFill>
                  <a:srgbClr val="FF0066"/>
                </a:solidFill>
                <a:latin typeface="Calibri"/>
                <a:cs typeface="Calibri"/>
              </a:rPr>
              <a:t>.</a:t>
            </a:r>
            <a:r>
              <a:rPr sz="3000" b="1" spc="-265" dirty="0">
                <a:solidFill>
                  <a:srgbClr val="FF0066"/>
                </a:solidFill>
                <a:latin typeface="Calibri"/>
                <a:cs typeface="Calibri"/>
              </a:rPr>
              <a:t>r</a:t>
            </a:r>
            <a:r>
              <a:rPr sz="3000" b="1" spc="-70" dirty="0">
                <a:solidFill>
                  <a:srgbClr val="FF0066"/>
                </a:solidFill>
                <a:latin typeface="Calibri"/>
                <a:cs typeface="Calibri"/>
              </a:rPr>
              <a:t>.</a:t>
            </a:r>
            <a:r>
              <a:rPr sz="3000" b="1" spc="-15" dirty="0">
                <a:solidFill>
                  <a:srgbClr val="FF0066"/>
                </a:solidFill>
                <a:latin typeface="Calibri"/>
                <a:cs typeface="Calibri"/>
              </a:rPr>
              <a:t>t</a:t>
            </a:r>
            <a:r>
              <a:rPr sz="3000" b="1" dirty="0">
                <a:solidFill>
                  <a:srgbClr val="FF0066"/>
                </a:solidFill>
                <a:latin typeface="Calibri"/>
                <a:cs typeface="Calibri"/>
              </a:rPr>
              <a:t>.</a:t>
            </a:r>
            <a:r>
              <a:rPr sz="3000" b="1" spc="-9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 smtClean="0">
                <a:solidFill>
                  <a:srgbClr val="FF0066"/>
                </a:solidFill>
                <a:latin typeface="Calibri"/>
                <a:cs typeface="Calibri"/>
              </a:rPr>
              <a:t>P</a:t>
            </a:r>
            <a:r>
              <a:rPr sz="3000" b="1" dirty="0" smtClean="0">
                <a:solidFill>
                  <a:srgbClr val="FF0066"/>
                </a:solidFill>
                <a:latin typeface="Calibri"/>
                <a:cs typeface="Calibri"/>
              </a:rPr>
              <a:t>r</a:t>
            </a:r>
            <a:r>
              <a:rPr sz="3000" b="1" spc="-5" dirty="0" smtClean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3000" b="1" dirty="0" smtClean="0">
                <a:solidFill>
                  <a:srgbClr val="FF0066"/>
                </a:solidFill>
                <a:latin typeface="Calibri"/>
                <a:cs typeface="Calibri"/>
              </a:rPr>
              <a:t>ce</a:t>
            </a:r>
            <a:r>
              <a:rPr lang="en-US" sz="3000" b="1" dirty="0" smtClean="0">
                <a:solidFill>
                  <a:srgbClr val="FF0066"/>
                </a:solidFill>
                <a:latin typeface="Calibri"/>
                <a:cs typeface="Calibri"/>
              </a:rPr>
              <a:t> at a point on demand curve.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82949" name="object 5"/>
          <p:cNvSpPr txBox="1">
            <a:spLocks noChangeArrowheads="1"/>
          </p:cNvSpPr>
          <p:nvPr/>
        </p:nvSpPr>
        <p:spPr bwMode="auto">
          <a:xfrm>
            <a:off x="2986088" y="4083050"/>
            <a:ext cx="60007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5875" indent="-47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8000"/>
              </a:lnSpc>
            </a:pPr>
            <a:r>
              <a:rPr lang="en-US" altLang="en-US" sz="3000" u="sng">
                <a:solidFill>
                  <a:srgbClr val="7F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altLang="en-US" sz="3000">
                <a:solidFill>
                  <a:srgbClr val="7F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dp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50" name="object 6"/>
          <p:cNvSpPr txBox="1">
            <a:spLocks noChangeArrowheads="1"/>
          </p:cNvSpPr>
          <p:nvPr/>
        </p:nvSpPr>
        <p:spPr bwMode="auto">
          <a:xfrm>
            <a:off x="4638675" y="4083050"/>
            <a:ext cx="31908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79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8000"/>
              </a:lnSpc>
            </a:pPr>
            <a:r>
              <a:rPr lang="en-US" altLang="en-US" sz="3000" u="sng">
                <a:solidFill>
                  <a:srgbClr val="7F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000">
                <a:solidFill>
                  <a:srgbClr val="7F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41763" y="4321175"/>
            <a:ext cx="338137" cy="4143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050" spc="770" dirty="0">
                <a:solidFill>
                  <a:srgbClr val="7F007F"/>
                </a:solidFill>
                <a:latin typeface="Symbol"/>
                <a:cs typeface="Symbol"/>
              </a:rPr>
              <a:t></a:t>
            </a:r>
            <a:endParaRPr sz="3050">
              <a:latin typeface="Symbol"/>
              <a:cs typeface="Symbol"/>
            </a:endParaRPr>
          </a:p>
        </p:txBody>
      </p:sp>
      <p:sp>
        <p:nvSpPr>
          <p:cNvPr id="82952" name="object 8"/>
          <p:cNvSpPr>
            <a:spLocks/>
          </p:cNvSpPr>
          <p:nvPr/>
        </p:nvSpPr>
        <p:spPr bwMode="auto">
          <a:xfrm>
            <a:off x="1760538" y="5470525"/>
            <a:ext cx="569912" cy="0"/>
          </a:xfrm>
          <a:custGeom>
            <a:avLst/>
            <a:gdLst>
              <a:gd name="T0" fmla="*/ 0 w 568960"/>
              <a:gd name="T1" fmla="*/ 569843 w 56896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68960">
                <a:moveTo>
                  <a:pt x="0" y="0"/>
                </a:moveTo>
                <a:lnTo>
                  <a:pt x="568891" y="0"/>
                </a:lnTo>
              </a:path>
            </a:pathLst>
          </a:custGeom>
          <a:noFill/>
          <a:ln w="16163">
            <a:solidFill>
              <a:srgbClr val="FF00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10"/>
          <p:cNvSpPr txBox="1"/>
          <p:nvPr/>
        </p:nvSpPr>
        <p:spPr>
          <a:xfrm>
            <a:off x="8437563" y="6457950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39</a:t>
            </a:r>
            <a:endParaRPr sz="120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262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321818" rtlCol="0">
            <a:normAutofit fontScale="90000"/>
          </a:bodyPr>
          <a:lstStyle/>
          <a:p>
            <a:pPr marL="582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spc="-80" dirty="0"/>
              <a:t>P</a:t>
            </a:r>
            <a:r>
              <a:rPr sz="5400" spc="-30" dirty="0"/>
              <a:t>o</a:t>
            </a:r>
            <a:r>
              <a:rPr sz="5400" spc="-10" dirty="0"/>
              <a:t>i</a:t>
            </a:r>
            <a:r>
              <a:rPr sz="5400" spc="-85" dirty="0"/>
              <a:t>n</a:t>
            </a:r>
            <a:r>
              <a:rPr sz="5400" spc="-20" dirty="0"/>
              <a:t>t</a:t>
            </a:r>
            <a:r>
              <a:rPr sz="5400" spc="-140" dirty="0">
                <a:latin typeface="Times New Roman"/>
                <a:cs typeface="Times New Roman"/>
              </a:rPr>
              <a:t> </a:t>
            </a:r>
            <a:r>
              <a:rPr sz="5400" spc="-15" dirty="0"/>
              <a:t>El</a:t>
            </a:r>
            <a:r>
              <a:rPr sz="5400" spc="-35" dirty="0"/>
              <a:t>a</a:t>
            </a:r>
            <a:r>
              <a:rPr sz="5400" spc="-80" dirty="0"/>
              <a:t>s</a:t>
            </a:r>
            <a:r>
              <a:rPr sz="5400" spc="-20" dirty="0"/>
              <a:t>t</a:t>
            </a:r>
            <a:r>
              <a:rPr sz="5400" spc="-10" dirty="0"/>
              <a:t>i</a:t>
            </a:r>
            <a:r>
              <a:rPr sz="5400" spc="-5" dirty="0"/>
              <a:t>c</a:t>
            </a:r>
            <a:r>
              <a:rPr sz="5400" spc="5" dirty="0"/>
              <a:t>i</a:t>
            </a:r>
            <a:r>
              <a:rPr sz="5400" spc="-25" dirty="0"/>
              <a:t>ty</a:t>
            </a:r>
            <a:r>
              <a:rPr sz="5400" spc="-145" dirty="0">
                <a:latin typeface="Times New Roman"/>
                <a:cs typeface="Times New Roman"/>
              </a:rPr>
              <a:t> </a:t>
            </a:r>
            <a:r>
              <a:rPr sz="5400" dirty="0"/>
              <a:t>of</a:t>
            </a:r>
            <a:r>
              <a:rPr sz="5400" spc="-135" dirty="0">
                <a:latin typeface="Times New Roman"/>
                <a:cs typeface="Times New Roman"/>
              </a:rPr>
              <a:t> </a:t>
            </a:r>
            <a:r>
              <a:rPr sz="5400" dirty="0"/>
              <a:t>De</a:t>
            </a:r>
            <a:r>
              <a:rPr sz="5400" spc="-5" dirty="0"/>
              <a:t>ma</a:t>
            </a:r>
            <a:r>
              <a:rPr sz="5400" spc="-35" dirty="0"/>
              <a:t>n</a:t>
            </a:r>
            <a:r>
              <a:rPr sz="5400" spc="-30" dirty="0"/>
              <a:t>d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84995" name="object 3"/>
          <p:cNvSpPr txBox="1">
            <a:spLocks noChangeArrowheads="1"/>
          </p:cNvSpPr>
          <p:nvPr/>
        </p:nvSpPr>
        <p:spPr bwMode="auto">
          <a:xfrm>
            <a:off x="231775" y="3671888"/>
            <a:ext cx="456565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2425" indent="-339725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984807"/>
              </a:buClr>
              <a:buFont typeface="Arial" panose="020B0604020202020204" pitchFamily="34" charset="0"/>
              <a:buChar char="•"/>
            </a:pPr>
            <a:r>
              <a:rPr lang="en-US" altLang="en-US" sz="3600" b="1">
                <a:solidFill>
                  <a:srgbClr val="984807"/>
                </a:solidFill>
              </a:rPr>
              <a:t>As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984807"/>
                </a:solidFill>
              </a:rPr>
              <a:t>we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984807"/>
                </a:solidFill>
              </a:rPr>
              <a:t>Move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984807"/>
                </a:solidFill>
              </a:rPr>
              <a:t>from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984807"/>
                </a:solidFill>
              </a:rPr>
              <a:t>N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984807"/>
                </a:solidFill>
              </a:rPr>
              <a:t>to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984807"/>
                </a:solidFill>
              </a:rPr>
              <a:t>M,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984807"/>
                </a:solidFill>
              </a:rPr>
              <a:t>Elasticity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984807"/>
                </a:solidFill>
              </a:rPr>
              <a:t>Goes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984807"/>
                </a:solidFill>
              </a:rPr>
              <a:t>on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984807"/>
                </a:solidFill>
              </a:rPr>
              <a:t>Increasing.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984807"/>
                </a:solidFill>
              </a:rPr>
              <a:t>At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984807"/>
                </a:solidFill>
              </a:rPr>
              <a:t>Mid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984807"/>
                </a:solidFill>
              </a:rPr>
              <a:t>Point,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984807"/>
                </a:solidFill>
              </a:rPr>
              <a:t>Ep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984807"/>
                </a:solidFill>
              </a:rPr>
              <a:t>=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984807"/>
                </a:solidFill>
              </a:rPr>
              <a:t>1,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984807"/>
                </a:solidFill>
              </a:rPr>
              <a:t>at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984807"/>
                </a:solidFill>
              </a:rPr>
              <a:t>N</a:t>
            </a:r>
            <a:r>
              <a:rPr lang="en-US" altLang="en-US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984807"/>
                </a:solidFill>
              </a:rPr>
              <a:t>Ep</a:t>
            </a:r>
            <a:endParaRPr lang="en-US" altLang="en-US" sz="3600"/>
          </a:p>
        </p:txBody>
      </p:sp>
      <p:sp>
        <p:nvSpPr>
          <p:cNvPr id="84996" name="object 4"/>
          <p:cNvSpPr>
            <a:spLocks/>
          </p:cNvSpPr>
          <p:nvPr/>
        </p:nvSpPr>
        <p:spPr bwMode="auto">
          <a:xfrm>
            <a:off x="5473700" y="5665788"/>
            <a:ext cx="2908300" cy="0"/>
          </a:xfrm>
          <a:custGeom>
            <a:avLst/>
            <a:gdLst>
              <a:gd name="T0" fmla="*/ 0 w 2908300"/>
              <a:gd name="T1" fmla="*/ 2908310 w 29083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908300">
                <a:moveTo>
                  <a:pt x="0" y="0"/>
                </a:moveTo>
                <a:lnTo>
                  <a:pt x="290831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7" name="object 5"/>
          <p:cNvSpPr>
            <a:spLocks/>
          </p:cNvSpPr>
          <p:nvPr/>
        </p:nvSpPr>
        <p:spPr bwMode="auto">
          <a:xfrm>
            <a:off x="8369300" y="5627688"/>
            <a:ext cx="76200" cy="76200"/>
          </a:xfrm>
          <a:custGeom>
            <a:avLst/>
            <a:gdLst>
              <a:gd name="T0" fmla="*/ 0 w 76200"/>
              <a:gd name="T1" fmla="*/ 0 h 76200"/>
              <a:gd name="T2" fmla="*/ 0 w 76200"/>
              <a:gd name="T3" fmla="*/ 76199 h 76200"/>
              <a:gd name="T4" fmla="*/ 76199 w 76200"/>
              <a:gd name="T5" fmla="*/ 38099 h 76200"/>
              <a:gd name="T6" fmla="*/ 0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199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8" name="object 6"/>
          <p:cNvSpPr>
            <a:spLocks/>
          </p:cNvSpPr>
          <p:nvPr/>
        </p:nvSpPr>
        <p:spPr bwMode="auto">
          <a:xfrm>
            <a:off x="5854700" y="1538288"/>
            <a:ext cx="0" cy="4508500"/>
          </a:xfrm>
          <a:custGeom>
            <a:avLst/>
            <a:gdLst>
              <a:gd name="T0" fmla="*/ 4508494 h 4508500"/>
              <a:gd name="T1" fmla="*/ 0 h 45085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08500">
                <a:moveTo>
                  <a:pt x="0" y="450849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9" name="object 7"/>
          <p:cNvSpPr>
            <a:spLocks/>
          </p:cNvSpPr>
          <p:nvPr/>
        </p:nvSpPr>
        <p:spPr bwMode="auto">
          <a:xfrm>
            <a:off x="5816600" y="1474788"/>
            <a:ext cx="76200" cy="76200"/>
          </a:xfrm>
          <a:custGeom>
            <a:avLst/>
            <a:gdLst>
              <a:gd name="T0" fmla="*/ 38099 w 76200"/>
              <a:gd name="T1" fmla="*/ 0 h 76200"/>
              <a:gd name="T2" fmla="*/ 0 w 76200"/>
              <a:gd name="T3" fmla="*/ 76199 h 76200"/>
              <a:gd name="T4" fmla="*/ 76199 w 76200"/>
              <a:gd name="T5" fmla="*/ 76199 h 76200"/>
              <a:gd name="T6" fmla="*/ 38099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38099" y="0"/>
                </a:moveTo>
                <a:lnTo>
                  <a:pt x="0" y="76199"/>
                </a:lnTo>
                <a:lnTo>
                  <a:pt x="76199" y="76199"/>
                </a:lnTo>
                <a:lnTo>
                  <a:pt x="380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0" name="object 8"/>
          <p:cNvSpPr>
            <a:spLocks/>
          </p:cNvSpPr>
          <p:nvPr/>
        </p:nvSpPr>
        <p:spPr bwMode="auto">
          <a:xfrm>
            <a:off x="5867400" y="2438400"/>
            <a:ext cx="1981200" cy="3352800"/>
          </a:xfrm>
          <a:custGeom>
            <a:avLst/>
            <a:gdLst>
              <a:gd name="T0" fmla="*/ 0 w 1981200"/>
              <a:gd name="T1" fmla="*/ 0 h 3352800"/>
              <a:gd name="T2" fmla="*/ 1981199 w 1981200"/>
              <a:gd name="T3" fmla="*/ 3352799 h 33528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81200" h="3352800">
                <a:moveTo>
                  <a:pt x="0" y="0"/>
                </a:moveTo>
                <a:lnTo>
                  <a:pt x="1981199" y="3352799"/>
                </a:lnTo>
              </a:path>
            </a:pathLst>
          </a:custGeom>
          <a:noFill/>
          <a:ln w="38099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1" name="object 9"/>
          <p:cNvSpPr>
            <a:spLocks/>
          </p:cNvSpPr>
          <p:nvPr/>
        </p:nvSpPr>
        <p:spPr bwMode="auto">
          <a:xfrm>
            <a:off x="6934200" y="4191000"/>
            <a:ext cx="76200" cy="76200"/>
          </a:xfrm>
          <a:custGeom>
            <a:avLst/>
            <a:gdLst>
              <a:gd name="T0" fmla="*/ 0 w 76200"/>
              <a:gd name="T1" fmla="*/ 76199 h 76200"/>
              <a:gd name="T2" fmla="*/ 76199 w 76200"/>
              <a:gd name="T3" fmla="*/ 0 h 762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6200" h="76200">
                <a:moveTo>
                  <a:pt x="0" y="76199"/>
                </a:moveTo>
                <a:lnTo>
                  <a:pt x="76199" y="0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2" name="object 10"/>
          <p:cNvSpPr>
            <a:spLocks/>
          </p:cNvSpPr>
          <p:nvPr/>
        </p:nvSpPr>
        <p:spPr bwMode="auto">
          <a:xfrm>
            <a:off x="7696200" y="5638800"/>
            <a:ext cx="76200" cy="76200"/>
          </a:xfrm>
          <a:custGeom>
            <a:avLst/>
            <a:gdLst>
              <a:gd name="T0" fmla="*/ 0 w 76200"/>
              <a:gd name="T1" fmla="*/ 76199 h 76200"/>
              <a:gd name="T2" fmla="*/ 76199 w 76200"/>
              <a:gd name="T3" fmla="*/ 0 h 762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6200" h="76200">
                <a:moveTo>
                  <a:pt x="0" y="76199"/>
                </a:moveTo>
                <a:lnTo>
                  <a:pt x="76199" y="0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object 11"/>
          <p:cNvSpPr txBox="1"/>
          <p:nvPr/>
        </p:nvSpPr>
        <p:spPr>
          <a:xfrm>
            <a:off x="6156325" y="3198813"/>
            <a:ext cx="16351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endParaRPr>
              <a:latin typeface="Calibri"/>
              <a:cs typeface="Calibri"/>
            </a:endParaRPr>
          </a:p>
        </p:txBody>
      </p:sp>
      <p:sp>
        <p:nvSpPr>
          <p:cNvPr id="85004" name="object 12"/>
          <p:cNvSpPr txBox="1">
            <a:spLocks noChangeArrowheads="1"/>
          </p:cNvSpPr>
          <p:nvPr/>
        </p:nvSpPr>
        <p:spPr bwMode="auto">
          <a:xfrm>
            <a:off x="6629400" y="4189413"/>
            <a:ext cx="1460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P</a:t>
            </a:r>
            <a:endParaRPr lang="en-US" altLang="en-US"/>
          </a:p>
        </p:txBody>
      </p:sp>
      <p:sp>
        <p:nvSpPr>
          <p:cNvPr id="13" name="object 13"/>
          <p:cNvSpPr txBox="1"/>
          <p:nvPr/>
        </p:nvSpPr>
        <p:spPr>
          <a:xfrm>
            <a:off x="7156450" y="4875213"/>
            <a:ext cx="15240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00B050"/>
                </a:solidFill>
                <a:latin typeface="Calibri"/>
                <a:cs typeface="Calibri"/>
              </a:rPr>
              <a:t>B</a:t>
            </a:r>
            <a:endParaRPr>
              <a:latin typeface="Calibri"/>
              <a:cs typeface="Calibri"/>
            </a:endParaRPr>
          </a:p>
        </p:txBody>
      </p:sp>
      <p:sp>
        <p:nvSpPr>
          <p:cNvPr id="85006" name="object 14"/>
          <p:cNvSpPr txBox="1">
            <a:spLocks noChangeArrowheads="1"/>
          </p:cNvSpPr>
          <p:nvPr/>
        </p:nvSpPr>
        <p:spPr bwMode="auto">
          <a:xfrm>
            <a:off x="5626100" y="2360613"/>
            <a:ext cx="2254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M</a:t>
            </a:r>
            <a:endParaRPr lang="en-US" altLang="en-US"/>
          </a:p>
        </p:txBody>
      </p:sp>
      <p:sp>
        <p:nvSpPr>
          <p:cNvPr id="15" name="object 15"/>
          <p:cNvSpPr txBox="1"/>
          <p:nvPr/>
        </p:nvSpPr>
        <p:spPr>
          <a:xfrm>
            <a:off x="7591425" y="5789613"/>
            <a:ext cx="17621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endParaRPr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94375" y="1217613"/>
            <a:ext cx="14446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00B050"/>
                </a:solidFill>
                <a:latin typeface="Calibri"/>
                <a:cs typeface="Calibri"/>
              </a:rPr>
              <a:t>Y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55025" y="5561013"/>
            <a:ext cx="15081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00B050"/>
                </a:solidFill>
                <a:latin typeface="Calibri"/>
                <a:cs typeface="Calibri"/>
              </a:rPr>
              <a:t>X</a:t>
            </a:r>
            <a:endParaRPr>
              <a:latin typeface="Calibri"/>
              <a:cs typeface="Calibri"/>
            </a:endParaRPr>
          </a:p>
        </p:txBody>
      </p:sp>
      <p:sp>
        <p:nvSpPr>
          <p:cNvPr id="85010" name="object 18"/>
          <p:cNvSpPr>
            <a:spLocks/>
          </p:cNvSpPr>
          <p:nvPr/>
        </p:nvSpPr>
        <p:spPr bwMode="auto">
          <a:xfrm>
            <a:off x="6705600" y="4327525"/>
            <a:ext cx="211138" cy="701675"/>
          </a:xfrm>
          <a:custGeom>
            <a:avLst/>
            <a:gdLst>
              <a:gd name="T0" fmla="*/ 0 w 210820"/>
              <a:gd name="T1" fmla="*/ 701183 h 701675"/>
              <a:gd name="T2" fmla="*/ 210659 w 210820"/>
              <a:gd name="T3" fmla="*/ 0 h 7016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0820" h="701675">
                <a:moveTo>
                  <a:pt x="0" y="701183"/>
                </a:moveTo>
                <a:lnTo>
                  <a:pt x="210342" y="0"/>
                </a:lnTo>
              </a:path>
            </a:pathLst>
          </a:cu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1" name="object 19"/>
          <p:cNvSpPr>
            <a:spLocks/>
          </p:cNvSpPr>
          <p:nvPr/>
        </p:nvSpPr>
        <p:spPr bwMode="auto">
          <a:xfrm>
            <a:off x="6875463" y="4267200"/>
            <a:ext cx="73025" cy="84138"/>
          </a:xfrm>
          <a:custGeom>
            <a:avLst/>
            <a:gdLst>
              <a:gd name="T0" fmla="*/ 58399 w 73025"/>
              <a:gd name="T1" fmla="*/ 0 h 84454"/>
              <a:gd name="T2" fmla="*/ 0 w 73025"/>
              <a:gd name="T3" fmla="*/ 61810 h 84454"/>
              <a:gd name="T4" fmla="*/ 72999 w 73025"/>
              <a:gd name="T5" fmla="*/ 83612 h 84454"/>
              <a:gd name="T6" fmla="*/ 58399 w 73025"/>
              <a:gd name="T7" fmla="*/ 0 h 84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025" h="84454">
                <a:moveTo>
                  <a:pt x="58399" y="0"/>
                </a:moveTo>
                <a:lnTo>
                  <a:pt x="0" y="62042"/>
                </a:lnTo>
                <a:lnTo>
                  <a:pt x="72999" y="83926"/>
                </a:lnTo>
                <a:lnTo>
                  <a:pt x="58399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2" name="object 20"/>
          <p:cNvSpPr txBox="1">
            <a:spLocks noChangeArrowheads="1"/>
          </p:cNvSpPr>
          <p:nvPr/>
        </p:nvSpPr>
        <p:spPr bwMode="auto">
          <a:xfrm>
            <a:off x="6315075" y="5054600"/>
            <a:ext cx="5254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Mid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B050"/>
                </a:solidFill>
              </a:rPr>
              <a:t>Point</a:t>
            </a:r>
            <a:endParaRPr lang="en-US" altLang="en-US"/>
          </a:p>
        </p:txBody>
      </p:sp>
      <p:sp>
        <p:nvSpPr>
          <p:cNvPr id="85013" name="object 21"/>
          <p:cNvSpPr>
            <a:spLocks/>
          </p:cNvSpPr>
          <p:nvPr/>
        </p:nvSpPr>
        <p:spPr bwMode="auto">
          <a:xfrm>
            <a:off x="6053138" y="2390775"/>
            <a:ext cx="1163637" cy="1708150"/>
          </a:xfrm>
          <a:custGeom>
            <a:avLst/>
            <a:gdLst>
              <a:gd name="T0" fmla="*/ 0 w 1164590"/>
              <a:gd name="T1" fmla="*/ 76468 h 1707514"/>
              <a:gd name="T2" fmla="*/ 34970 w 1164590"/>
              <a:gd name="T3" fmla="*/ 56463 h 1707514"/>
              <a:gd name="T4" fmla="*/ 69237 w 1164590"/>
              <a:gd name="T5" fmla="*/ 39286 h 1707514"/>
              <a:gd name="T6" fmla="*/ 118167 w 1164590"/>
              <a:gd name="T7" fmla="*/ 19080 h 1707514"/>
              <a:gd name="T8" fmla="*/ 162557 w 1164590"/>
              <a:gd name="T9" fmla="*/ 5911 h 1707514"/>
              <a:gd name="T10" fmla="*/ 200634 w 1164590"/>
              <a:gd name="T11" fmla="*/ 184 h 1707514"/>
              <a:gd name="T12" fmla="*/ 211617 w 1164590"/>
              <a:gd name="T13" fmla="*/ 0 h 1707514"/>
              <a:gd name="T14" fmla="*/ 221635 w 1164590"/>
              <a:gd name="T15" fmla="*/ 702 h 1707514"/>
              <a:gd name="T16" fmla="*/ 664194 w 1164590"/>
              <a:gd name="T17" fmla="*/ 692668 h 1707514"/>
              <a:gd name="T18" fmla="*/ 668407 w 1164590"/>
              <a:gd name="T19" fmla="*/ 698027 h 1707514"/>
              <a:gd name="T20" fmla="*/ 707547 w 1164590"/>
              <a:gd name="T21" fmla="*/ 710696 h 1707514"/>
              <a:gd name="T22" fmla="*/ 718531 w 1164590"/>
              <a:gd name="T23" fmla="*/ 710510 h 1707514"/>
              <a:gd name="T24" fmla="*/ 756609 w 1164590"/>
              <a:gd name="T25" fmla="*/ 704780 h 1707514"/>
              <a:gd name="T26" fmla="*/ 801004 w 1164590"/>
              <a:gd name="T27" fmla="*/ 691614 h 1707514"/>
              <a:gd name="T28" fmla="*/ 849942 w 1164590"/>
              <a:gd name="T29" fmla="*/ 671415 h 1707514"/>
              <a:gd name="T30" fmla="*/ 884215 w 1164590"/>
              <a:gd name="T31" fmla="*/ 654243 h 1707514"/>
              <a:gd name="T32" fmla="*/ 919194 w 1164590"/>
              <a:gd name="T33" fmla="*/ 634246 h 1707514"/>
              <a:gd name="T34" fmla="*/ 901932 w 1164590"/>
              <a:gd name="T35" fmla="*/ 645058 h 1707514"/>
              <a:gd name="T36" fmla="*/ 869446 w 1164590"/>
              <a:gd name="T37" fmla="*/ 667292 h 1707514"/>
              <a:gd name="T38" fmla="*/ 826458 w 1164590"/>
              <a:gd name="T39" fmla="*/ 701399 h 1707514"/>
              <a:gd name="T40" fmla="*/ 791409 w 1164590"/>
              <a:gd name="T41" fmla="*/ 735179 h 1707514"/>
              <a:gd name="T42" fmla="*/ 765475 w 1164590"/>
              <a:gd name="T43" fmla="*/ 767245 h 1707514"/>
              <a:gd name="T44" fmla="*/ 747110 w 1164590"/>
              <a:gd name="T45" fmla="*/ 804932 h 1707514"/>
              <a:gd name="T46" fmla="*/ 745661 w 1164590"/>
              <a:gd name="T47" fmla="*/ 820679 h 1707514"/>
              <a:gd name="T48" fmla="*/ 747023 w 1164590"/>
              <a:gd name="T49" fmla="*/ 827597 h 1707514"/>
              <a:gd name="T50" fmla="*/ 749834 w 1164590"/>
              <a:gd name="T51" fmla="*/ 833812 h 1707514"/>
              <a:gd name="T52" fmla="*/ 1159028 w 1164590"/>
              <a:gd name="T53" fmla="*/ 1508443 h 1707514"/>
              <a:gd name="T54" fmla="*/ 1161838 w 1164590"/>
              <a:gd name="T55" fmla="*/ 1514659 h 1707514"/>
              <a:gd name="T56" fmla="*/ 1163200 w 1164590"/>
              <a:gd name="T57" fmla="*/ 1521581 h 1707514"/>
              <a:gd name="T58" fmla="*/ 1163156 w 1164590"/>
              <a:gd name="T59" fmla="*/ 1529154 h 1707514"/>
              <a:gd name="T60" fmla="*/ 1161752 w 1164590"/>
              <a:gd name="T61" fmla="*/ 1537330 h 1707514"/>
              <a:gd name="T62" fmla="*/ 1143389 w 1164590"/>
              <a:gd name="T63" fmla="*/ 1575022 h 1707514"/>
              <a:gd name="T64" fmla="*/ 1117457 w 1164590"/>
              <a:gd name="T65" fmla="*/ 1607091 h 1707514"/>
              <a:gd name="T66" fmla="*/ 1082414 w 1164590"/>
              <a:gd name="T67" fmla="*/ 1640876 h 1707514"/>
              <a:gd name="T68" fmla="*/ 1039434 w 1164590"/>
              <a:gd name="T69" fmla="*/ 1674988 h 1707514"/>
              <a:gd name="T70" fmla="*/ 1006954 w 1164590"/>
              <a:gd name="T71" fmla="*/ 1697227 h 1707514"/>
              <a:gd name="T72" fmla="*/ 989697 w 1164590"/>
              <a:gd name="T73" fmla="*/ 1708042 h 17075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164590" h="1707514">
                <a:moveTo>
                  <a:pt x="0" y="76440"/>
                </a:moveTo>
                <a:lnTo>
                  <a:pt x="34999" y="56442"/>
                </a:lnTo>
                <a:lnTo>
                  <a:pt x="69294" y="39271"/>
                </a:lnTo>
                <a:lnTo>
                  <a:pt x="118264" y="19073"/>
                </a:lnTo>
                <a:lnTo>
                  <a:pt x="162690" y="5909"/>
                </a:lnTo>
                <a:lnTo>
                  <a:pt x="200798" y="184"/>
                </a:lnTo>
                <a:lnTo>
                  <a:pt x="211790" y="0"/>
                </a:lnTo>
                <a:lnTo>
                  <a:pt x="221817" y="702"/>
                </a:lnTo>
                <a:lnTo>
                  <a:pt x="664738" y="692410"/>
                </a:lnTo>
                <a:lnTo>
                  <a:pt x="668954" y="697767"/>
                </a:lnTo>
                <a:lnTo>
                  <a:pt x="708126" y="710431"/>
                </a:lnTo>
                <a:lnTo>
                  <a:pt x="719119" y="710245"/>
                </a:lnTo>
                <a:lnTo>
                  <a:pt x="757229" y="704518"/>
                </a:lnTo>
                <a:lnTo>
                  <a:pt x="801660" y="691356"/>
                </a:lnTo>
                <a:lnTo>
                  <a:pt x="850638" y="671165"/>
                </a:lnTo>
                <a:lnTo>
                  <a:pt x="884939" y="653999"/>
                </a:lnTo>
                <a:lnTo>
                  <a:pt x="919947" y="634010"/>
                </a:lnTo>
                <a:lnTo>
                  <a:pt x="902671" y="644818"/>
                </a:lnTo>
                <a:lnTo>
                  <a:pt x="870158" y="667044"/>
                </a:lnTo>
                <a:lnTo>
                  <a:pt x="827135" y="701138"/>
                </a:lnTo>
                <a:lnTo>
                  <a:pt x="792057" y="734905"/>
                </a:lnTo>
                <a:lnTo>
                  <a:pt x="766102" y="766959"/>
                </a:lnTo>
                <a:lnTo>
                  <a:pt x="747722" y="804632"/>
                </a:lnTo>
                <a:lnTo>
                  <a:pt x="746272" y="820373"/>
                </a:lnTo>
                <a:lnTo>
                  <a:pt x="747635" y="827289"/>
                </a:lnTo>
                <a:lnTo>
                  <a:pt x="750448" y="833502"/>
                </a:lnTo>
                <a:lnTo>
                  <a:pt x="1159977" y="1507881"/>
                </a:lnTo>
                <a:lnTo>
                  <a:pt x="1162790" y="1514095"/>
                </a:lnTo>
                <a:lnTo>
                  <a:pt x="1164153" y="1521014"/>
                </a:lnTo>
                <a:lnTo>
                  <a:pt x="1164109" y="1528585"/>
                </a:lnTo>
                <a:lnTo>
                  <a:pt x="1162703" y="1536758"/>
                </a:lnTo>
                <a:lnTo>
                  <a:pt x="1144325" y="1574436"/>
                </a:lnTo>
                <a:lnTo>
                  <a:pt x="1118372" y="1606493"/>
                </a:lnTo>
                <a:lnTo>
                  <a:pt x="1083300" y="1640265"/>
                </a:lnTo>
                <a:lnTo>
                  <a:pt x="1040285" y="1674364"/>
                </a:lnTo>
                <a:lnTo>
                  <a:pt x="1007779" y="1696595"/>
                </a:lnTo>
                <a:lnTo>
                  <a:pt x="990508" y="1707406"/>
                </a:lnTo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object 22"/>
          <p:cNvSpPr txBox="1"/>
          <p:nvPr/>
        </p:nvSpPr>
        <p:spPr>
          <a:xfrm>
            <a:off x="6985000" y="2746375"/>
            <a:ext cx="403225" cy="280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10" dirty="0">
                <a:solidFill>
                  <a:srgbClr val="FF0066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0066"/>
                </a:solidFill>
                <a:latin typeface="Calibri"/>
                <a:cs typeface="Calibri"/>
              </a:rPr>
              <a:t>&gt;</a:t>
            </a:r>
            <a:r>
              <a:rPr sz="2000" b="1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18400" y="3584575"/>
            <a:ext cx="461963" cy="280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FF0066"/>
                </a:solidFill>
                <a:latin typeface="Calibri"/>
                <a:cs typeface="Calibri"/>
              </a:rPr>
              <a:t>E</a:t>
            </a:r>
            <a:r>
              <a:rPr sz="2000" b="1" spc="-5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66"/>
                </a:solidFill>
                <a:latin typeface="Calibri"/>
                <a:cs typeface="Calibri"/>
              </a:rPr>
              <a:t>=</a:t>
            </a:r>
            <a:r>
              <a:rPr sz="2000" b="1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5016" name="object 24"/>
          <p:cNvSpPr>
            <a:spLocks/>
          </p:cNvSpPr>
          <p:nvPr/>
        </p:nvSpPr>
        <p:spPr bwMode="auto">
          <a:xfrm>
            <a:off x="7067550" y="4198938"/>
            <a:ext cx="865188" cy="1312862"/>
          </a:xfrm>
          <a:custGeom>
            <a:avLst/>
            <a:gdLst>
              <a:gd name="T0" fmla="*/ 0 w 866140"/>
              <a:gd name="T1" fmla="*/ 63631 h 1312545"/>
              <a:gd name="T2" fmla="*/ 48946 w 866140"/>
              <a:gd name="T3" fmla="*/ 38685 h 1312545"/>
              <a:gd name="T4" fmla="*/ 95687 w 866140"/>
              <a:gd name="T5" fmla="*/ 19651 h 1312545"/>
              <a:gd name="T6" fmla="*/ 138582 w 866140"/>
              <a:gd name="T7" fmla="*/ 6844 h 1312545"/>
              <a:gd name="T8" fmla="*/ 186952 w 866140"/>
              <a:gd name="T9" fmla="*/ 0 h 1312545"/>
              <a:gd name="T10" fmla="*/ 197064 w 866140"/>
              <a:gd name="T11" fmla="*/ 193 h 1312545"/>
              <a:gd name="T12" fmla="*/ 236417 w 866140"/>
              <a:gd name="T13" fmla="*/ 18259 h 1312545"/>
              <a:gd name="T14" fmla="*/ 511775 w 866140"/>
              <a:gd name="T15" fmla="*/ 509914 h 1312545"/>
              <a:gd name="T16" fmla="*/ 515487 w 866140"/>
              <a:gd name="T17" fmla="*/ 514995 h 1312545"/>
              <a:gd name="T18" fmla="*/ 561225 w 866140"/>
              <a:gd name="T19" fmla="*/ 528175 h 1312545"/>
              <a:gd name="T20" fmla="*/ 572190 w 866140"/>
              <a:gd name="T21" fmla="*/ 527594 h 1312545"/>
              <a:gd name="T22" fmla="*/ 623370 w 866140"/>
              <a:gd name="T23" fmla="*/ 517772 h 1312545"/>
              <a:gd name="T24" fmla="*/ 667734 w 866140"/>
              <a:gd name="T25" fmla="*/ 502853 h 1312545"/>
              <a:gd name="T26" fmla="*/ 715396 w 866140"/>
              <a:gd name="T27" fmla="*/ 481812 h 1312545"/>
              <a:gd name="T28" fmla="*/ 748192 w 866140"/>
              <a:gd name="T29" fmla="*/ 464540 h 1312545"/>
              <a:gd name="T30" fmla="*/ 731980 w 866140"/>
              <a:gd name="T31" fmla="*/ 473933 h 1312545"/>
              <a:gd name="T32" fmla="*/ 687132 w 866140"/>
              <a:gd name="T33" fmla="*/ 503283 h 1312545"/>
              <a:gd name="T34" fmla="*/ 648847 w 866140"/>
              <a:gd name="T35" fmla="*/ 533418 h 1312545"/>
              <a:gd name="T36" fmla="*/ 618250 w 866140"/>
              <a:gd name="T37" fmla="*/ 563101 h 1312545"/>
              <a:gd name="T38" fmla="*/ 591359 w 866140"/>
              <a:gd name="T39" fmla="*/ 599834 h 1312545"/>
              <a:gd name="T40" fmla="*/ 582810 w 866140"/>
              <a:gd name="T41" fmla="*/ 630622 h 1312545"/>
              <a:gd name="T42" fmla="*/ 583851 w 866140"/>
              <a:gd name="T43" fmla="*/ 637046 h 1312545"/>
              <a:gd name="T44" fmla="*/ 586247 w 866140"/>
              <a:gd name="T45" fmla="*/ 642869 h 1312545"/>
              <a:gd name="T46" fmla="*/ 861605 w 866140"/>
              <a:gd name="T47" fmla="*/ 1134512 h 1312545"/>
              <a:gd name="T48" fmla="*/ 864001 w 866140"/>
              <a:gd name="T49" fmla="*/ 1140336 h 1312545"/>
              <a:gd name="T50" fmla="*/ 865042 w 866140"/>
              <a:gd name="T51" fmla="*/ 1146762 h 1312545"/>
              <a:gd name="T52" fmla="*/ 864770 w 866140"/>
              <a:gd name="T53" fmla="*/ 1153743 h 1312545"/>
              <a:gd name="T54" fmla="*/ 863226 w 866140"/>
              <a:gd name="T55" fmla="*/ 1161232 h 1312545"/>
              <a:gd name="T56" fmla="*/ 845175 w 866140"/>
              <a:gd name="T57" fmla="*/ 1195364 h 1312545"/>
              <a:gd name="T58" fmla="*/ 810121 w 866140"/>
              <a:gd name="T59" fmla="*/ 1233968 h 1312545"/>
              <a:gd name="T60" fmla="*/ 774279 w 866140"/>
              <a:gd name="T61" fmla="*/ 1264090 h 1312545"/>
              <a:gd name="T62" fmla="*/ 731503 w 866140"/>
              <a:gd name="T63" fmla="*/ 1293838 h 1312545"/>
              <a:gd name="T64" fmla="*/ 715898 w 866140"/>
              <a:gd name="T65" fmla="*/ 1303457 h 1312545"/>
              <a:gd name="T66" fmla="*/ 699690 w 866140"/>
              <a:gd name="T67" fmla="*/ 1312851 h 13125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66140" h="1312545">
                <a:moveTo>
                  <a:pt x="0" y="63616"/>
                </a:moveTo>
                <a:lnTo>
                  <a:pt x="49000" y="38676"/>
                </a:lnTo>
                <a:lnTo>
                  <a:pt x="95792" y="19646"/>
                </a:lnTo>
                <a:lnTo>
                  <a:pt x="138734" y="6842"/>
                </a:lnTo>
                <a:lnTo>
                  <a:pt x="187158" y="0"/>
                </a:lnTo>
                <a:lnTo>
                  <a:pt x="197281" y="193"/>
                </a:lnTo>
                <a:lnTo>
                  <a:pt x="236677" y="18255"/>
                </a:lnTo>
                <a:lnTo>
                  <a:pt x="512338" y="509791"/>
                </a:lnTo>
                <a:lnTo>
                  <a:pt x="516054" y="514871"/>
                </a:lnTo>
                <a:lnTo>
                  <a:pt x="561843" y="528047"/>
                </a:lnTo>
                <a:lnTo>
                  <a:pt x="572820" y="527467"/>
                </a:lnTo>
                <a:lnTo>
                  <a:pt x="624056" y="517647"/>
                </a:lnTo>
                <a:lnTo>
                  <a:pt x="668469" y="502732"/>
                </a:lnTo>
                <a:lnTo>
                  <a:pt x="716183" y="481696"/>
                </a:lnTo>
                <a:lnTo>
                  <a:pt x="749015" y="464428"/>
                </a:lnTo>
                <a:lnTo>
                  <a:pt x="732785" y="473819"/>
                </a:lnTo>
                <a:lnTo>
                  <a:pt x="687888" y="503161"/>
                </a:lnTo>
                <a:lnTo>
                  <a:pt x="649561" y="533289"/>
                </a:lnTo>
                <a:lnTo>
                  <a:pt x="618930" y="562965"/>
                </a:lnTo>
                <a:lnTo>
                  <a:pt x="592010" y="599689"/>
                </a:lnTo>
                <a:lnTo>
                  <a:pt x="583451" y="630470"/>
                </a:lnTo>
                <a:lnTo>
                  <a:pt x="584493" y="636892"/>
                </a:lnTo>
                <a:lnTo>
                  <a:pt x="586892" y="642714"/>
                </a:lnTo>
                <a:lnTo>
                  <a:pt x="862553" y="1134238"/>
                </a:lnTo>
                <a:lnTo>
                  <a:pt x="864952" y="1140061"/>
                </a:lnTo>
                <a:lnTo>
                  <a:pt x="865994" y="1146485"/>
                </a:lnTo>
                <a:lnTo>
                  <a:pt x="865722" y="1153464"/>
                </a:lnTo>
                <a:lnTo>
                  <a:pt x="864176" y="1160952"/>
                </a:lnTo>
                <a:lnTo>
                  <a:pt x="846105" y="1195075"/>
                </a:lnTo>
                <a:lnTo>
                  <a:pt x="811012" y="1233670"/>
                </a:lnTo>
                <a:lnTo>
                  <a:pt x="775131" y="1263785"/>
                </a:lnTo>
                <a:lnTo>
                  <a:pt x="732308" y="1293526"/>
                </a:lnTo>
                <a:lnTo>
                  <a:pt x="716686" y="1303142"/>
                </a:lnTo>
                <a:lnTo>
                  <a:pt x="700460" y="1312534"/>
                </a:lnTo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object 25"/>
          <p:cNvSpPr txBox="1"/>
          <p:nvPr/>
        </p:nvSpPr>
        <p:spPr>
          <a:xfrm>
            <a:off x="7975600" y="4498975"/>
            <a:ext cx="403225" cy="280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10" dirty="0">
                <a:solidFill>
                  <a:srgbClr val="FF0066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0066"/>
                </a:solidFill>
                <a:latin typeface="Calibri"/>
                <a:cs typeface="Calibri"/>
              </a:rPr>
              <a:t>&lt;</a:t>
            </a:r>
            <a:r>
              <a:rPr sz="2000" b="1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5018" name="object 26"/>
          <p:cNvSpPr>
            <a:spLocks/>
          </p:cNvSpPr>
          <p:nvPr/>
        </p:nvSpPr>
        <p:spPr bwMode="auto">
          <a:xfrm>
            <a:off x="7821613" y="5284788"/>
            <a:ext cx="395287" cy="314325"/>
          </a:xfrm>
          <a:custGeom>
            <a:avLst/>
            <a:gdLst>
              <a:gd name="T0" fmla="*/ 395124 w 394970"/>
              <a:gd name="T1" fmla="*/ 0 h 314960"/>
              <a:gd name="T2" fmla="*/ 0 w 394970"/>
              <a:gd name="T3" fmla="*/ 313812 h 31496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94970" h="314960">
                <a:moveTo>
                  <a:pt x="394807" y="0"/>
                </a:moveTo>
                <a:lnTo>
                  <a:pt x="0" y="314446"/>
                </a:lnTo>
              </a:path>
            </a:pathLst>
          </a:cu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9" name="object 27"/>
          <p:cNvSpPr>
            <a:spLocks/>
          </p:cNvSpPr>
          <p:nvPr/>
        </p:nvSpPr>
        <p:spPr bwMode="auto">
          <a:xfrm>
            <a:off x="7772400" y="5561013"/>
            <a:ext cx="84138" cy="77787"/>
          </a:xfrm>
          <a:custGeom>
            <a:avLst/>
            <a:gdLst>
              <a:gd name="T0" fmla="*/ 36010 w 83820"/>
              <a:gd name="T1" fmla="*/ 0 h 77470"/>
              <a:gd name="T2" fmla="*/ 0 w 83820"/>
              <a:gd name="T3" fmla="*/ 77588 h 77470"/>
              <a:gd name="T4" fmla="*/ 83648 w 83820"/>
              <a:gd name="T5" fmla="*/ 59835 h 77470"/>
              <a:gd name="T6" fmla="*/ 36010 w 83820"/>
              <a:gd name="T7" fmla="*/ 0 h 774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820" h="77470">
                <a:moveTo>
                  <a:pt x="35874" y="0"/>
                </a:moveTo>
                <a:lnTo>
                  <a:pt x="0" y="77272"/>
                </a:lnTo>
                <a:lnTo>
                  <a:pt x="83332" y="59591"/>
                </a:lnTo>
                <a:lnTo>
                  <a:pt x="35874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object 28"/>
          <p:cNvSpPr txBox="1"/>
          <p:nvPr/>
        </p:nvSpPr>
        <p:spPr>
          <a:xfrm>
            <a:off x="8177213" y="5135563"/>
            <a:ext cx="461962" cy="280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FF0066"/>
                </a:solidFill>
                <a:latin typeface="Calibri"/>
                <a:cs typeface="Calibri"/>
              </a:rPr>
              <a:t>E</a:t>
            </a:r>
            <a:r>
              <a:rPr sz="2000" b="1" spc="-5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66"/>
                </a:solidFill>
                <a:latin typeface="Calibri"/>
                <a:cs typeface="Calibri"/>
              </a:rPr>
              <a:t>=</a:t>
            </a:r>
            <a:r>
              <a:rPr sz="2000" b="1" dirty="0">
                <a:solidFill>
                  <a:srgbClr val="FF0066"/>
                </a:solidFill>
                <a:latin typeface="Calibri"/>
                <a:cs typeface="Calibri"/>
              </a:rPr>
              <a:t>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5021" name="object 29"/>
          <p:cNvSpPr txBox="1">
            <a:spLocks noChangeArrowheads="1"/>
          </p:cNvSpPr>
          <p:nvPr/>
        </p:nvSpPr>
        <p:spPr bwMode="auto">
          <a:xfrm>
            <a:off x="5613400" y="5789613"/>
            <a:ext cx="1793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O</a:t>
            </a:r>
            <a:endParaRPr lang="en-US" altLang="en-US"/>
          </a:p>
        </p:txBody>
      </p:sp>
      <p:sp>
        <p:nvSpPr>
          <p:cNvPr id="30" name="object 30"/>
          <p:cNvSpPr txBox="1"/>
          <p:nvPr/>
        </p:nvSpPr>
        <p:spPr>
          <a:xfrm>
            <a:off x="5373945" y="3371551"/>
            <a:ext cx="304800" cy="110744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5" dirty="0">
                <a:solidFill>
                  <a:srgbClr val="00B050"/>
                </a:solidFill>
                <a:latin typeface="Calibri"/>
                <a:cs typeface="Calibri"/>
              </a:rPr>
              <a:t>Pri</a:t>
            </a:r>
            <a:r>
              <a:rPr sz="2200" b="1" spc="5" dirty="0">
                <a:solidFill>
                  <a:srgbClr val="00B050"/>
                </a:solidFill>
                <a:latin typeface="Calibri"/>
                <a:cs typeface="Calibri"/>
              </a:rPr>
              <a:t>c</a:t>
            </a:r>
            <a:r>
              <a:rPr sz="2200" b="1" dirty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sz="2200" b="1" spc="-2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sz="2200" b="1" dirty="0">
                <a:solidFill>
                  <a:srgbClr val="00B050"/>
                </a:solidFill>
                <a:latin typeface="Calibri"/>
                <a:cs typeface="Calibri"/>
              </a:rPr>
              <a:t>Rs)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5023" name="object 31"/>
          <p:cNvSpPr>
            <a:spLocks/>
          </p:cNvSpPr>
          <p:nvPr/>
        </p:nvSpPr>
        <p:spPr bwMode="auto">
          <a:xfrm>
            <a:off x="5876925" y="2057400"/>
            <a:ext cx="371475" cy="371475"/>
          </a:xfrm>
          <a:custGeom>
            <a:avLst/>
            <a:gdLst>
              <a:gd name="T0" fmla="*/ 371464 w 372110"/>
              <a:gd name="T1" fmla="*/ 0 h 372110"/>
              <a:gd name="T2" fmla="*/ 0 w 372110"/>
              <a:gd name="T3" fmla="*/ 371464 h 3721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2110" h="372110">
                <a:moveTo>
                  <a:pt x="372099" y="0"/>
                </a:moveTo>
                <a:lnTo>
                  <a:pt x="0" y="372099"/>
                </a:lnTo>
              </a:path>
            </a:pathLst>
          </a:custGeom>
          <a:noFill/>
          <a:ln w="127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24" name="object 32"/>
          <p:cNvSpPr>
            <a:spLocks/>
          </p:cNvSpPr>
          <p:nvPr/>
        </p:nvSpPr>
        <p:spPr bwMode="auto">
          <a:xfrm>
            <a:off x="5876925" y="2344738"/>
            <a:ext cx="85725" cy="85725"/>
          </a:xfrm>
          <a:custGeom>
            <a:avLst/>
            <a:gdLst>
              <a:gd name="T0" fmla="*/ 85343 w 85725"/>
              <a:gd name="T1" fmla="*/ 62880 h 85725"/>
              <a:gd name="T2" fmla="*/ 0 w 85725"/>
              <a:gd name="T3" fmla="*/ 85313 h 85725"/>
              <a:gd name="T4" fmla="*/ 22463 w 85725"/>
              <a:gd name="T5" fmla="*/ 0 h 857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5725" h="85725">
                <a:moveTo>
                  <a:pt x="85343" y="62880"/>
                </a:moveTo>
                <a:lnTo>
                  <a:pt x="0" y="85313"/>
                </a:lnTo>
                <a:lnTo>
                  <a:pt x="22463" y="0"/>
                </a:lnTo>
              </a:path>
            </a:pathLst>
          </a:custGeom>
          <a:noFill/>
          <a:ln w="127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25" name="object 33"/>
          <p:cNvSpPr txBox="1">
            <a:spLocks noChangeArrowheads="1"/>
          </p:cNvSpPr>
          <p:nvPr/>
        </p:nvSpPr>
        <p:spPr bwMode="auto">
          <a:xfrm>
            <a:off x="6327775" y="1919288"/>
            <a:ext cx="6032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66"/>
                </a:solidFill>
              </a:rPr>
              <a:t>E</a:t>
            </a:r>
            <a:r>
              <a:rPr lang="en-US" altLang="en-US" sz="2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66"/>
                </a:solidFill>
              </a:rPr>
              <a:t>=</a:t>
            </a:r>
            <a:r>
              <a:rPr lang="en-US" altLang="en-US" sz="2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66"/>
                </a:solidFill>
              </a:rPr>
              <a:t>∞</a:t>
            </a:r>
            <a:endParaRPr lang="en-US" altLang="en-US" sz="2000"/>
          </a:p>
        </p:txBody>
      </p:sp>
      <p:sp>
        <p:nvSpPr>
          <p:cNvPr id="85026" name="object 34"/>
          <p:cNvSpPr>
            <a:spLocks/>
          </p:cNvSpPr>
          <p:nvPr/>
        </p:nvSpPr>
        <p:spPr bwMode="auto">
          <a:xfrm>
            <a:off x="7097713" y="3810000"/>
            <a:ext cx="446087" cy="298450"/>
          </a:xfrm>
          <a:custGeom>
            <a:avLst/>
            <a:gdLst>
              <a:gd name="T0" fmla="*/ 445793 w 447040"/>
              <a:gd name="T1" fmla="*/ 0 h 297814"/>
              <a:gd name="T2" fmla="*/ 0 w 447040"/>
              <a:gd name="T3" fmla="*/ 298459 h 2978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7040" h="297814">
                <a:moveTo>
                  <a:pt x="446745" y="0"/>
                </a:moveTo>
                <a:lnTo>
                  <a:pt x="0" y="297823"/>
                </a:lnTo>
              </a:path>
            </a:pathLst>
          </a:custGeom>
          <a:noFill/>
          <a:ln w="127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27" name="object 35"/>
          <p:cNvSpPr>
            <a:spLocks/>
          </p:cNvSpPr>
          <p:nvPr/>
        </p:nvSpPr>
        <p:spPr bwMode="auto">
          <a:xfrm>
            <a:off x="7097713" y="4029075"/>
            <a:ext cx="87312" cy="79375"/>
          </a:xfrm>
          <a:custGeom>
            <a:avLst/>
            <a:gdLst>
              <a:gd name="T0" fmla="*/ 38322 w 88265"/>
              <a:gd name="T1" fmla="*/ 0 h 79375"/>
              <a:gd name="T2" fmla="*/ 0 w 88265"/>
              <a:gd name="T3" fmla="*/ 79260 h 79375"/>
              <a:gd name="T4" fmla="*/ 87105 w 88265"/>
              <a:gd name="T5" fmla="*/ 73962 h 793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8265" h="79375">
                <a:moveTo>
                  <a:pt x="38740" y="0"/>
                </a:moveTo>
                <a:lnTo>
                  <a:pt x="0" y="79260"/>
                </a:lnTo>
                <a:lnTo>
                  <a:pt x="88056" y="73962"/>
                </a:lnTo>
              </a:path>
            </a:pathLst>
          </a:custGeom>
          <a:noFill/>
          <a:ln w="127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28" name="object 36"/>
          <p:cNvSpPr>
            <a:spLocks/>
          </p:cNvSpPr>
          <p:nvPr/>
        </p:nvSpPr>
        <p:spPr bwMode="auto">
          <a:xfrm>
            <a:off x="5867400" y="2438400"/>
            <a:ext cx="76200" cy="76200"/>
          </a:xfrm>
          <a:custGeom>
            <a:avLst/>
            <a:gdLst>
              <a:gd name="T0" fmla="*/ 0 w 76200"/>
              <a:gd name="T1" fmla="*/ 76199 h 76200"/>
              <a:gd name="T2" fmla="*/ 76199 w 76200"/>
              <a:gd name="T3" fmla="*/ 0 h 762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6200" h="76200">
                <a:moveTo>
                  <a:pt x="0" y="76199"/>
                </a:moveTo>
                <a:lnTo>
                  <a:pt x="76199" y="0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29" name="object 37"/>
          <p:cNvSpPr>
            <a:spLocks/>
          </p:cNvSpPr>
          <p:nvPr/>
        </p:nvSpPr>
        <p:spPr bwMode="auto">
          <a:xfrm>
            <a:off x="2935288" y="1849438"/>
            <a:ext cx="2330450" cy="0"/>
          </a:xfrm>
          <a:custGeom>
            <a:avLst/>
            <a:gdLst>
              <a:gd name="T0" fmla="*/ 0 w 2329815"/>
              <a:gd name="T1" fmla="*/ 2330026 w 23298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329815">
                <a:moveTo>
                  <a:pt x="0" y="0"/>
                </a:moveTo>
                <a:lnTo>
                  <a:pt x="2329391" y="0"/>
                </a:lnTo>
              </a:path>
            </a:pathLst>
          </a:custGeom>
          <a:noFill/>
          <a:ln w="17316">
            <a:solidFill>
              <a:srgbClr val="7F00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object 38"/>
          <p:cNvSpPr txBox="1"/>
          <p:nvPr/>
        </p:nvSpPr>
        <p:spPr>
          <a:xfrm>
            <a:off x="269875" y="1506538"/>
            <a:ext cx="4960938" cy="5001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708910" algn="l"/>
              </a:tabLst>
              <a:defRPr/>
            </a:pPr>
            <a:r>
              <a:rPr sz="3250" spc="-220" dirty="0">
                <a:solidFill>
                  <a:srgbClr val="7F007F"/>
                </a:solidFill>
                <a:latin typeface="Times New Roman"/>
                <a:cs typeface="Times New Roman"/>
              </a:rPr>
              <a:t>P</a:t>
            </a:r>
            <a:r>
              <a:rPr sz="3250" spc="-215" dirty="0">
                <a:solidFill>
                  <a:srgbClr val="7F007F"/>
                </a:solidFill>
                <a:latin typeface="Times New Roman"/>
                <a:cs typeface="Times New Roman"/>
              </a:rPr>
              <a:t>o</a:t>
            </a:r>
            <a:r>
              <a:rPr sz="3250" spc="-114" dirty="0">
                <a:solidFill>
                  <a:srgbClr val="7F007F"/>
                </a:solidFill>
                <a:latin typeface="Times New Roman"/>
                <a:cs typeface="Times New Roman"/>
              </a:rPr>
              <a:t>i</a:t>
            </a:r>
            <a:r>
              <a:rPr sz="3250" spc="-165" dirty="0">
                <a:solidFill>
                  <a:srgbClr val="7F007F"/>
                </a:solidFill>
                <a:latin typeface="Times New Roman"/>
                <a:cs typeface="Times New Roman"/>
              </a:rPr>
              <a:t>nt</a:t>
            </a:r>
            <a:r>
              <a:rPr sz="3250" spc="-95" dirty="0">
                <a:solidFill>
                  <a:srgbClr val="7F007F"/>
                </a:solidFill>
                <a:latin typeface="Times New Roman"/>
                <a:cs typeface="Times New Roman"/>
              </a:rPr>
              <a:t> </a:t>
            </a:r>
            <a:r>
              <a:rPr sz="3250" spc="-270" dirty="0">
                <a:solidFill>
                  <a:srgbClr val="7F007F"/>
                </a:solidFill>
                <a:latin typeface="Times New Roman"/>
                <a:cs typeface="Times New Roman"/>
              </a:rPr>
              <a:t>E</a:t>
            </a:r>
            <a:r>
              <a:rPr sz="3250" spc="-155" dirty="0">
                <a:solidFill>
                  <a:srgbClr val="7F007F"/>
                </a:solidFill>
                <a:latin typeface="Times New Roman"/>
                <a:cs typeface="Times New Roman"/>
              </a:rPr>
              <a:t>l</a:t>
            </a:r>
            <a:r>
              <a:rPr sz="3250" spc="-210" dirty="0">
                <a:solidFill>
                  <a:srgbClr val="7F007F"/>
                </a:solidFill>
                <a:latin typeface="Times New Roman"/>
                <a:cs typeface="Times New Roman"/>
              </a:rPr>
              <a:t>a</a:t>
            </a:r>
            <a:r>
              <a:rPr sz="3250" spc="-130" dirty="0">
                <a:solidFill>
                  <a:srgbClr val="7F007F"/>
                </a:solidFill>
                <a:latin typeface="Times New Roman"/>
                <a:cs typeface="Times New Roman"/>
              </a:rPr>
              <a:t>sti</a:t>
            </a:r>
            <a:r>
              <a:rPr sz="3250" spc="-210" dirty="0">
                <a:solidFill>
                  <a:srgbClr val="7F007F"/>
                </a:solidFill>
                <a:latin typeface="Times New Roman"/>
                <a:cs typeface="Times New Roman"/>
              </a:rPr>
              <a:t>c</a:t>
            </a:r>
            <a:r>
              <a:rPr sz="3250" spc="-114" dirty="0">
                <a:solidFill>
                  <a:srgbClr val="7F007F"/>
                </a:solidFill>
                <a:latin typeface="Times New Roman"/>
                <a:cs typeface="Times New Roman"/>
              </a:rPr>
              <a:t>it</a:t>
            </a:r>
            <a:r>
              <a:rPr sz="3250" spc="-215" dirty="0">
                <a:solidFill>
                  <a:srgbClr val="7F007F"/>
                </a:solidFill>
                <a:latin typeface="Times New Roman"/>
                <a:cs typeface="Times New Roman"/>
              </a:rPr>
              <a:t>y</a:t>
            </a:r>
            <a:r>
              <a:rPr sz="3250" spc="-195" dirty="0">
                <a:solidFill>
                  <a:srgbClr val="7F007F"/>
                </a:solidFill>
                <a:latin typeface="Times New Roman"/>
                <a:cs typeface="Times New Roman"/>
              </a:rPr>
              <a:t> </a:t>
            </a:r>
            <a:r>
              <a:rPr sz="3250" spc="-240" dirty="0">
                <a:solidFill>
                  <a:srgbClr val="7F007F"/>
                </a:solidFill>
                <a:latin typeface="Times New Roman"/>
                <a:cs typeface="Times New Roman"/>
              </a:rPr>
              <a:t>=</a:t>
            </a:r>
            <a:r>
              <a:rPr sz="3250" dirty="0">
                <a:solidFill>
                  <a:srgbClr val="7F007F"/>
                </a:solidFill>
                <a:latin typeface="Times New Roman"/>
                <a:cs typeface="Times New Roman"/>
              </a:rPr>
              <a:t>	</a:t>
            </a:r>
            <a:r>
              <a:rPr sz="4875" spc="-472" baseline="35042" dirty="0" smtClean="0">
                <a:solidFill>
                  <a:srgbClr val="7F007F"/>
                </a:solidFill>
                <a:latin typeface="Times New Roman"/>
                <a:cs typeface="Times New Roman"/>
              </a:rPr>
              <a:t>U</a:t>
            </a:r>
            <a:r>
              <a:rPr sz="4875" spc="-322" baseline="35042" dirty="0" smtClean="0">
                <a:solidFill>
                  <a:srgbClr val="7F007F"/>
                </a:solidFill>
                <a:latin typeface="Times New Roman"/>
                <a:cs typeface="Times New Roman"/>
              </a:rPr>
              <a:t>pp</a:t>
            </a:r>
            <a:r>
              <a:rPr sz="4875" spc="-315" baseline="35042" dirty="0" smtClean="0">
                <a:solidFill>
                  <a:srgbClr val="7F007F"/>
                </a:solidFill>
                <a:latin typeface="Times New Roman"/>
                <a:cs typeface="Times New Roman"/>
              </a:rPr>
              <a:t>e</a:t>
            </a:r>
            <a:r>
              <a:rPr sz="4875" spc="-217" baseline="35042" dirty="0" smtClean="0">
                <a:solidFill>
                  <a:srgbClr val="7F007F"/>
                </a:solidFill>
                <a:latin typeface="Times New Roman"/>
                <a:cs typeface="Times New Roman"/>
              </a:rPr>
              <a:t>r</a:t>
            </a:r>
            <a:r>
              <a:rPr sz="4875" spc="-179" baseline="35042" dirty="0" smtClean="0">
                <a:solidFill>
                  <a:srgbClr val="7F007F"/>
                </a:solidFill>
                <a:latin typeface="Times New Roman"/>
                <a:cs typeface="Times New Roman"/>
              </a:rPr>
              <a:t> </a:t>
            </a:r>
            <a:r>
              <a:rPr sz="4875" spc="-330" baseline="35042" dirty="0">
                <a:solidFill>
                  <a:srgbClr val="7F007F"/>
                </a:solidFill>
                <a:latin typeface="Times New Roman"/>
                <a:cs typeface="Times New Roman"/>
              </a:rPr>
              <a:t>S</a:t>
            </a:r>
            <a:r>
              <a:rPr sz="4875" spc="-315" baseline="35042" dirty="0">
                <a:solidFill>
                  <a:srgbClr val="7F007F"/>
                </a:solidFill>
                <a:latin typeface="Times New Roman"/>
                <a:cs typeface="Times New Roman"/>
              </a:rPr>
              <a:t>e</a:t>
            </a:r>
            <a:r>
              <a:rPr sz="4875" spc="-322" baseline="35042" dirty="0">
                <a:solidFill>
                  <a:srgbClr val="7F007F"/>
                </a:solidFill>
                <a:latin typeface="Times New Roman"/>
                <a:cs typeface="Times New Roman"/>
              </a:rPr>
              <a:t>g</a:t>
            </a:r>
            <a:r>
              <a:rPr sz="4875" spc="-547" baseline="35042" dirty="0">
                <a:solidFill>
                  <a:srgbClr val="7F007F"/>
                </a:solidFill>
                <a:latin typeface="Times New Roman"/>
                <a:cs typeface="Times New Roman"/>
              </a:rPr>
              <a:t>m</a:t>
            </a:r>
            <a:r>
              <a:rPr sz="4875" spc="-315" baseline="35042" dirty="0">
                <a:solidFill>
                  <a:srgbClr val="7F007F"/>
                </a:solidFill>
                <a:latin typeface="Times New Roman"/>
                <a:cs typeface="Times New Roman"/>
              </a:rPr>
              <a:t>e</a:t>
            </a:r>
            <a:r>
              <a:rPr sz="4875" spc="-247" baseline="35042" dirty="0">
                <a:solidFill>
                  <a:srgbClr val="7F007F"/>
                </a:solidFill>
                <a:latin typeface="Times New Roman"/>
                <a:cs typeface="Times New Roman"/>
              </a:rPr>
              <a:t>nt</a:t>
            </a:r>
            <a:endParaRPr sz="4875" baseline="35042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46400" y="1828800"/>
            <a:ext cx="2298700" cy="4413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50" spc="-310" dirty="0">
                <a:solidFill>
                  <a:srgbClr val="7F007F"/>
                </a:solidFill>
                <a:latin typeface="Times New Roman"/>
                <a:cs typeface="Times New Roman"/>
              </a:rPr>
              <a:t>L</a:t>
            </a:r>
            <a:r>
              <a:rPr sz="3250" spc="-215" dirty="0">
                <a:solidFill>
                  <a:srgbClr val="7F007F"/>
                </a:solidFill>
                <a:latin typeface="Times New Roman"/>
                <a:cs typeface="Times New Roman"/>
              </a:rPr>
              <a:t>o</a:t>
            </a:r>
            <a:r>
              <a:rPr sz="3250" spc="-315" dirty="0">
                <a:solidFill>
                  <a:srgbClr val="7F007F"/>
                </a:solidFill>
                <a:latin typeface="Times New Roman"/>
                <a:cs typeface="Times New Roman"/>
              </a:rPr>
              <a:t>w</a:t>
            </a:r>
            <a:r>
              <a:rPr sz="3250" spc="-210" dirty="0">
                <a:solidFill>
                  <a:srgbClr val="7F007F"/>
                </a:solidFill>
                <a:latin typeface="Times New Roman"/>
                <a:cs typeface="Times New Roman"/>
              </a:rPr>
              <a:t>e</a:t>
            </a:r>
            <a:r>
              <a:rPr sz="3250" spc="-145" dirty="0">
                <a:solidFill>
                  <a:srgbClr val="7F007F"/>
                </a:solidFill>
                <a:latin typeface="Times New Roman"/>
                <a:cs typeface="Times New Roman"/>
              </a:rPr>
              <a:t>r</a:t>
            </a:r>
            <a:r>
              <a:rPr sz="3250" spc="-120" dirty="0">
                <a:solidFill>
                  <a:srgbClr val="7F007F"/>
                </a:solidFill>
                <a:latin typeface="Times New Roman"/>
                <a:cs typeface="Times New Roman"/>
              </a:rPr>
              <a:t> </a:t>
            </a:r>
            <a:r>
              <a:rPr sz="3250" spc="-220" dirty="0">
                <a:solidFill>
                  <a:srgbClr val="7F007F"/>
                </a:solidFill>
                <a:latin typeface="Times New Roman"/>
                <a:cs typeface="Times New Roman"/>
              </a:rPr>
              <a:t>S</a:t>
            </a:r>
            <a:r>
              <a:rPr sz="3250" spc="-210" dirty="0">
                <a:solidFill>
                  <a:srgbClr val="7F007F"/>
                </a:solidFill>
                <a:latin typeface="Times New Roman"/>
                <a:cs typeface="Times New Roman"/>
              </a:rPr>
              <a:t>e</a:t>
            </a:r>
            <a:r>
              <a:rPr sz="3250" spc="-215" dirty="0">
                <a:solidFill>
                  <a:srgbClr val="7F007F"/>
                </a:solidFill>
                <a:latin typeface="Times New Roman"/>
                <a:cs typeface="Times New Roman"/>
              </a:rPr>
              <a:t>g</a:t>
            </a:r>
            <a:r>
              <a:rPr sz="3250" spc="-365" dirty="0">
                <a:solidFill>
                  <a:srgbClr val="7F007F"/>
                </a:solidFill>
                <a:latin typeface="Times New Roman"/>
                <a:cs typeface="Times New Roman"/>
              </a:rPr>
              <a:t>m</a:t>
            </a:r>
            <a:r>
              <a:rPr sz="3250" spc="-210" dirty="0">
                <a:solidFill>
                  <a:srgbClr val="7F007F"/>
                </a:solidFill>
                <a:latin typeface="Times New Roman"/>
                <a:cs typeface="Times New Roman"/>
              </a:rPr>
              <a:t>e</a:t>
            </a:r>
            <a:r>
              <a:rPr sz="3250" spc="-165" dirty="0">
                <a:solidFill>
                  <a:srgbClr val="7F007F"/>
                </a:solidFill>
                <a:latin typeface="Times New Roman"/>
                <a:cs typeface="Times New Roman"/>
              </a:rPr>
              <a:t>nt</a:t>
            </a:r>
            <a:endParaRPr sz="3250" dirty="0">
              <a:latin typeface="Times New Roman"/>
              <a:cs typeface="Times New Roman"/>
            </a:endParaRPr>
          </a:p>
        </p:txBody>
      </p:sp>
      <p:sp>
        <p:nvSpPr>
          <p:cNvPr id="85032" name="object 40"/>
          <p:cNvSpPr>
            <a:spLocks/>
          </p:cNvSpPr>
          <p:nvPr/>
        </p:nvSpPr>
        <p:spPr bwMode="auto">
          <a:xfrm>
            <a:off x="3571875" y="3063875"/>
            <a:ext cx="801688" cy="0"/>
          </a:xfrm>
          <a:custGeom>
            <a:avLst/>
            <a:gdLst>
              <a:gd name="T0" fmla="*/ 0 w 801370"/>
              <a:gd name="T1" fmla="*/ 801069 w 80137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01370">
                <a:moveTo>
                  <a:pt x="0" y="0"/>
                </a:moveTo>
                <a:lnTo>
                  <a:pt x="800751" y="0"/>
                </a:lnTo>
              </a:path>
            </a:pathLst>
          </a:custGeom>
          <a:noFill/>
          <a:ln w="16181">
            <a:solidFill>
              <a:srgbClr val="7F00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object 41"/>
          <p:cNvSpPr txBox="1"/>
          <p:nvPr/>
        </p:nvSpPr>
        <p:spPr>
          <a:xfrm>
            <a:off x="3592513" y="2590800"/>
            <a:ext cx="760412" cy="4143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050" spc="675" dirty="0">
                <a:solidFill>
                  <a:srgbClr val="7F007F"/>
                </a:solidFill>
                <a:latin typeface="Times New Roman"/>
                <a:cs typeface="Times New Roman"/>
              </a:rPr>
              <a:t>PM</a:t>
            </a:r>
            <a:endParaRPr sz="3050" dirty="0">
              <a:latin typeface="Times New Roman"/>
              <a:cs typeface="Times New Roman"/>
            </a:endParaRPr>
          </a:p>
        </p:txBody>
      </p:sp>
      <p:sp>
        <p:nvSpPr>
          <p:cNvPr id="85034" name="object 44"/>
          <p:cNvSpPr txBox="1">
            <a:spLocks noChangeArrowheads="1"/>
          </p:cNvSpPr>
          <p:nvPr/>
        </p:nvSpPr>
        <p:spPr bwMode="auto">
          <a:xfrm>
            <a:off x="2052638" y="5896397"/>
            <a:ext cx="5256212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125"/>
              </a:lnSpc>
            </a:pPr>
            <a:r>
              <a:rPr lang="en-US" altLang="en-US" sz="3600" b="1" dirty="0">
                <a:solidFill>
                  <a:srgbClr val="984807"/>
                </a:solidFill>
              </a:rPr>
              <a:t>=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0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&amp;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at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M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Ep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=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984807"/>
                </a:solidFill>
              </a:rPr>
              <a:t>∞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627813" y="5953125"/>
            <a:ext cx="1042987" cy="30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15" dirty="0">
                <a:solidFill>
                  <a:srgbClr val="00B050"/>
                </a:solidFill>
                <a:latin typeface="Calibri"/>
                <a:cs typeface="Calibri"/>
              </a:rPr>
              <a:t>Q</a:t>
            </a:r>
            <a:r>
              <a:rPr sz="2200" b="1" spc="-20" dirty="0">
                <a:solidFill>
                  <a:srgbClr val="00B050"/>
                </a:solidFill>
                <a:latin typeface="Calibri"/>
                <a:cs typeface="Calibri"/>
              </a:rPr>
              <a:t>ua</a:t>
            </a:r>
            <a:r>
              <a:rPr sz="2200" b="1" spc="-45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sz="2200" b="1" spc="-20" dirty="0">
                <a:solidFill>
                  <a:srgbClr val="00B050"/>
                </a:solidFill>
                <a:latin typeface="Calibri"/>
                <a:cs typeface="Calibri"/>
              </a:rPr>
              <a:t>t</a:t>
            </a:r>
            <a:r>
              <a:rPr sz="2200" b="1" spc="-10" dirty="0">
                <a:solidFill>
                  <a:srgbClr val="00B050"/>
                </a:solidFill>
                <a:latin typeface="Calibri"/>
                <a:cs typeface="Calibri"/>
              </a:rPr>
              <a:t>i</a:t>
            </a:r>
            <a:r>
              <a:rPr sz="2200" b="1" spc="-20" dirty="0">
                <a:solidFill>
                  <a:srgbClr val="00B050"/>
                </a:solidFill>
                <a:latin typeface="Calibri"/>
                <a:cs typeface="Calibri"/>
              </a:rPr>
              <a:t>t</a:t>
            </a:r>
            <a:r>
              <a:rPr sz="2200" b="1" spc="-15" dirty="0">
                <a:solidFill>
                  <a:srgbClr val="00B050"/>
                </a:solidFill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37563" y="6405563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40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36963" y="3140075"/>
            <a:ext cx="676275" cy="412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050" spc="600" dirty="0">
                <a:solidFill>
                  <a:srgbClr val="7F007F"/>
                </a:solidFill>
                <a:latin typeface="Times New Roman"/>
                <a:cs typeface="Times New Roman"/>
              </a:rPr>
              <a:t>PN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921000" y="2830513"/>
            <a:ext cx="301625" cy="412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050" spc="500" dirty="0">
                <a:solidFill>
                  <a:srgbClr val="7F007F"/>
                </a:solidFill>
                <a:latin typeface="Symbol"/>
                <a:cs typeface="Symbol"/>
              </a:rPr>
              <a:t></a:t>
            </a:r>
            <a:endParaRPr sz="3050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824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7563" y="6405563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41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 tIns="321818" rtlCol="0">
            <a:normAutofit fontScale="90000"/>
          </a:bodyPr>
          <a:lstStyle/>
          <a:p>
            <a:pPr marL="8578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spc="-30" dirty="0"/>
              <a:t>A</a:t>
            </a:r>
            <a:r>
              <a:rPr sz="5400" spc="-75" dirty="0"/>
              <a:t>r</a:t>
            </a:r>
            <a:r>
              <a:rPr sz="5400" dirty="0"/>
              <a:t>c</a:t>
            </a:r>
            <a:r>
              <a:rPr sz="5400" spc="-120" dirty="0">
                <a:latin typeface="Times New Roman"/>
                <a:cs typeface="Times New Roman"/>
              </a:rPr>
              <a:t> </a:t>
            </a:r>
            <a:r>
              <a:rPr sz="5400" spc="-15" dirty="0"/>
              <a:t>El</a:t>
            </a:r>
            <a:r>
              <a:rPr sz="5400" spc="-35" dirty="0"/>
              <a:t>a</a:t>
            </a:r>
            <a:r>
              <a:rPr sz="5400" spc="-80" dirty="0"/>
              <a:t>s</a:t>
            </a:r>
            <a:r>
              <a:rPr sz="5400" spc="-20" dirty="0"/>
              <a:t>t</a:t>
            </a:r>
            <a:r>
              <a:rPr sz="5400" spc="-10" dirty="0"/>
              <a:t>i</a:t>
            </a:r>
            <a:r>
              <a:rPr sz="5400" spc="-5" dirty="0"/>
              <a:t>c</a:t>
            </a:r>
            <a:r>
              <a:rPr sz="5400" spc="5" dirty="0"/>
              <a:t>i</a:t>
            </a:r>
            <a:r>
              <a:rPr sz="5400" spc="-25" dirty="0"/>
              <a:t>ty</a:t>
            </a:r>
            <a:r>
              <a:rPr sz="5400" spc="-155" dirty="0">
                <a:latin typeface="Times New Roman"/>
                <a:cs typeface="Times New Roman"/>
              </a:rPr>
              <a:t> </a:t>
            </a:r>
            <a:r>
              <a:rPr sz="5400" dirty="0"/>
              <a:t>of</a:t>
            </a:r>
            <a:r>
              <a:rPr sz="5400" spc="-120" dirty="0">
                <a:latin typeface="Times New Roman"/>
                <a:cs typeface="Times New Roman"/>
              </a:rPr>
              <a:t> </a:t>
            </a:r>
            <a:r>
              <a:rPr sz="5400" dirty="0"/>
              <a:t>De</a:t>
            </a:r>
            <a:r>
              <a:rPr sz="5400" spc="-5" dirty="0"/>
              <a:t>ma</a:t>
            </a:r>
            <a:r>
              <a:rPr sz="5400" spc="-40" dirty="0"/>
              <a:t>n</a:t>
            </a:r>
            <a:r>
              <a:rPr sz="5400" spc="-30" dirty="0"/>
              <a:t>d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9288" y="2311400"/>
            <a:ext cx="3535362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25" dirty="0">
                <a:solidFill>
                  <a:srgbClr val="984807"/>
                </a:solidFill>
                <a:latin typeface="Calibri"/>
                <a:cs typeface="Calibri"/>
              </a:rPr>
              <a:t>w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e</a:t>
            </a:r>
            <a:r>
              <a:rPr sz="3200" b="1" spc="-75" dirty="0">
                <a:solidFill>
                  <a:srgbClr val="984807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984807"/>
                </a:solidFill>
                <a:latin typeface="Calibri"/>
                <a:cs typeface="Calibri"/>
              </a:rPr>
              <a:t>u</a:t>
            </a:r>
            <a:r>
              <a:rPr sz="3200" b="1" spc="5" dirty="0">
                <a:solidFill>
                  <a:srgbClr val="984807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e</a:t>
            </a:r>
            <a:r>
              <a:rPr sz="3200" b="1" spc="-100" dirty="0">
                <a:solidFill>
                  <a:srgbClr val="984807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A</a:t>
            </a:r>
            <a:r>
              <a:rPr sz="3200" b="1" spc="-50" dirty="0">
                <a:solidFill>
                  <a:srgbClr val="984807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c</a:t>
            </a:r>
            <a:r>
              <a:rPr sz="3200" b="1" spc="-80" dirty="0">
                <a:solidFill>
                  <a:srgbClr val="984807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984807"/>
                </a:solidFill>
                <a:latin typeface="Calibri"/>
                <a:cs typeface="Calibri"/>
              </a:rPr>
              <a:t>E</a:t>
            </a:r>
            <a:r>
              <a:rPr sz="3200" b="1" spc="-10" dirty="0">
                <a:solidFill>
                  <a:srgbClr val="984807"/>
                </a:solidFill>
                <a:latin typeface="Calibri"/>
                <a:cs typeface="Calibri"/>
              </a:rPr>
              <a:t>l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a</a:t>
            </a:r>
            <a:r>
              <a:rPr sz="3200" b="1" spc="-35" dirty="0">
                <a:solidFill>
                  <a:srgbClr val="984807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t</a:t>
            </a:r>
            <a:r>
              <a:rPr sz="3200" b="1" spc="-10" dirty="0">
                <a:solidFill>
                  <a:srgbClr val="984807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c</a:t>
            </a:r>
            <a:r>
              <a:rPr sz="3200" b="1" spc="-10" dirty="0">
                <a:solidFill>
                  <a:srgbClr val="984807"/>
                </a:solidFill>
                <a:latin typeface="Calibri"/>
                <a:cs typeface="Calibri"/>
              </a:rPr>
              <a:t>it</a:t>
            </a:r>
            <a:r>
              <a:rPr sz="3200" b="1" spc="-190" dirty="0">
                <a:solidFill>
                  <a:srgbClr val="984807"/>
                </a:solidFill>
                <a:latin typeface="Calibri"/>
                <a:cs typeface="Calibri"/>
              </a:rPr>
              <a:t>y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7047" name="object 8"/>
          <p:cNvSpPr>
            <a:spLocks/>
          </p:cNvSpPr>
          <p:nvPr/>
        </p:nvSpPr>
        <p:spPr bwMode="auto">
          <a:xfrm>
            <a:off x="5473700" y="5665788"/>
            <a:ext cx="2908300" cy="0"/>
          </a:xfrm>
          <a:custGeom>
            <a:avLst/>
            <a:gdLst>
              <a:gd name="T0" fmla="*/ 0 w 2908300"/>
              <a:gd name="T1" fmla="*/ 2908310 w 29083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908300">
                <a:moveTo>
                  <a:pt x="0" y="0"/>
                </a:moveTo>
                <a:lnTo>
                  <a:pt x="290831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48" name="object 9"/>
          <p:cNvSpPr>
            <a:spLocks/>
          </p:cNvSpPr>
          <p:nvPr/>
        </p:nvSpPr>
        <p:spPr bwMode="auto">
          <a:xfrm>
            <a:off x="8369300" y="5627688"/>
            <a:ext cx="76200" cy="76200"/>
          </a:xfrm>
          <a:custGeom>
            <a:avLst/>
            <a:gdLst>
              <a:gd name="T0" fmla="*/ 0 w 76200"/>
              <a:gd name="T1" fmla="*/ 0 h 76200"/>
              <a:gd name="T2" fmla="*/ 0 w 76200"/>
              <a:gd name="T3" fmla="*/ 76199 h 76200"/>
              <a:gd name="T4" fmla="*/ 76199 w 76200"/>
              <a:gd name="T5" fmla="*/ 38099 h 76200"/>
              <a:gd name="T6" fmla="*/ 0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199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49" name="object 10"/>
          <p:cNvSpPr>
            <a:spLocks/>
          </p:cNvSpPr>
          <p:nvPr/>
        </p:nvSpPr>
        <p:spPr bwMode="auto">
          <a:xfrm>
            <a:off x="5854700" y="1538288"/>
            <a:ext cx="0" cy="4508500"/>
          </a:xfrm>
          <a:custGeom>
            <a:avLst/>
            <a:gdLst>
              <a:gd name="T0" fmla="*/ 4508494 h 4508500"/>
              <a:gd name="T1" fmla="*/ 0 h 45085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08500">
                <a:moveTo>
                  <a:pt x="0" y="450849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50" name="object 11"/>
          <p:cNvSpPr>
            <a:spLocks/>
          </p:cNvSpPr>
          <p:nvPr/>
        </p:nvSpPr>
        <p:spPr bwMode="auto">
          <a:xfrm>
            <a:off x="5816600" y="1474788"/>
            <a:ext cx="76200" cy="76200"/>
          </a:xfrm>
          <a:custGeom>
            <a:avLst/>
            <a:gdLst>
              <a:gd name="T0" fmla="*/ 38099 w 76200"/>
              <a:gd name="T1" fmla="*/ 0 h 76200"/>
              <a:gd name="T2" fmla="*/ 0 w 76200"/>
              <a:gd name="T3" fmla="*/ 76199 h 76200"/>
              <a:gd name="T4" fmla="*/ 76199 w 76200"/>
              <a:gd name="T5" fmla="*/ 76199 h 76200"/>
              <a:gd name="T6" fmla="*/ 38099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38099" y="0"/>
                </a:moveTo>
                <a:lnTo>
                  <a:pt x="0" y="76199"/>
                </a:lnTo>
                <a:lnTo>
                  <a:pt x="76199" y="76199"/>
                </a:lnTo>
                <a:lnTo>
                  <a:pt x="380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12"/>
          <p:cNvSpPr txBox="1"/>
          <p:nvPr/>
        </p:nvSpPr>
        <p:spPr>
          <a:xfrm>
            <a:off x="5537200" y="1522413"/>
            <a:ext cx="14446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00B050"/>
                </a:solidFill>
                <a:latin typeface="Calibri"/>
                <a:cs typeface="Calibri"/>
              </a:rPr>
              <a:t>Y</a:t>
            </a:r>
            <a:endParaRPr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31225" y="5561013"/>
            <a:ext cx="15081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00B050"/>
                </a:solidFill>
                <a:latin typeface="Calibri"/>
                <a:cs typeface="Calibri"/>
              </a:rPr>
              <a:t>X</a:t>
            </a:r>
            <a:endParaRPr>
              <a:latin typeface="Calibri"/>
              <a:cs typeface="Calibri"/>
            </a:endParaRPr>
          </a:p>
        </p:txBody>
      </p:sp>
      <p:sp>
        <p:nvSpPr>
          <p:cNvPr id="87053" name="object 14"/>
          <p:cNvSpPr txBox="1">
            <a:spLocks noChangeArrowheads="1"/>
          </p:cNvSpPr>
          <p:nvPr/>
        </p:nvSpPr>
        <p:spPr bwMode="auto">
          <a:xfrm>
            <a:off x="5613400" y="5789613"/>
            <a:ext cx="1793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O</a:t>
            </a:r>
            <a:endParaRPr lang="en-US" altLang="en-US"/>
          </a:p>
        </p:txBody>
      </p:sp>
      <p:sp>
        <p:nvSpPr>
          <p:cNvPr id="15" name="object 15"/>
          <p:cNvSpPr txBox="1"/>
          <p:nvPr/>
        </p:nvSpPr>
        <p:spPr>
          <a:xfrm>
            <a:off x="5221545" y="3142951"/>
            <a:ext cx="304800" cy="110744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5" dirty="0">
                <a:solidFill>
                  <a:srgbClr val="00B050"/>
                </a:solidFill>
                <a:latin typeface="Calibri"/>
                <a:cs typeface="Calibri"/>
              </a:rPr>
              <a:t>Pri</a:t>
            </a:r>
            <a:r>
              <a:rPr sz="2200" b="1" spc="5" dirty="0">
                <a:solidFill>
                  <a:srgbClr val="00B050"/>
                </a:solidFill>
                <a:latin typeface="Calibri"/>
                <a:cs typeface="Calibri"/>
              </a:rPr>
              <a:t>c</a:t>
            </a:r>
            <a:r>
              <a:rPr sz="2200" b="1" dirty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sz="2200" b="1" spc="-2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sz="2200" b="1" dirty="0">
                <a:solidFill>
                  <a:srgbClr val="00B050"/>
                </a:solidFill>
                <a:latin typeface="Calibri"/>
                <a:cs typeface="Calibri"/>
              </a:rPr>
              <a:t>Rs)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7055" name="object 16"/>
          <p:cNvSpPr>
            <a:spLocks/>
          </p:cNvSpPr>
          <p:nvPr/>
        </p:nvSpPr>
        <p:spPr bwMode="auto">
          <a:xfrm>
            <a:off x="2216150" y="3332163"/>
            <a:ext cx="1343025" cy="0"/>
          </a:xfrm>
          <a:custGeom>
            <a:avLst/>
            <a:gdLst>
              <a:gd name="T0" fmla="*/ 0 w 1342389"/>
              <a:gd name="T1" fmla="*/ 1342759 w 13423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342389">
                <a:moveTo>
                  <a:pt x="0" y="0"/>
                </a:moveTo>
                <a:lnTo>
                  <a:pt x="1342123" y="0"/>
                </a:lnTo>
              </a:path>
            </a:pathLst>
          </a:custGeom>
          <a:noFill/>
          <a:ln w="17326">
            <a:solidFill>
              <a:srgbClr val="7F00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56" name="object 17"/>
          <p:cNvSpPr>
            <a:spLocks/>
          </p:cNvSpPr>
          <p:nvPr/>
        </p:nvSpPr>
        <p:spPr bwMode="auto">
          <a:xfrm>
            <a:off x="3902075" y="3332163"/>
            <a:ext cx="1336675" cy="0"/>
          </a:xfrm>
          <a:custGeom>
            <a:avLst/>
            <a:gdLst>
              <a:gd name="T0" fmla="*/ 0 w 1336675"/>
              <a:gd name="T1" fmla="*/ 1336200 w 13366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336675">
                <a:moveTo>
                  <a:pt x="0" y="0"/>
                </a:moveTo>
                <a:lnTo>
                  <a:pt x="1336200" y="0"/>
                </a:lnTo>
              </a:path>
            </a:pathLst>
          </a:custGeom>
          <a:noFill/>
          <a:ln w="17326">
            <a:solidFill>
              <a:srgbClr val="7F00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object 18"/>
          <p:cNvSpPr txBox="1"/>
          <p:nvPr/>
        </p:nvSpPr>
        <p:spPr>
          <a:xfrm>
            <a:off x="574675" y="6259513"/>
            <a:ext cx="2947988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459740" algn="l"/>
              </a:tabLst>
              <a:defRPr/>
            </a:pP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q</a:t>
            </a:r>
            <a:r>
              <a:rPr sz="3200" b="1" dirty="0">
                <a:solidFill>
                  <a:srgbClr val="984807"/>
                </a:solidFill>
                <a:latin typeface="Times New Roman"/>
                <a:cs typeface="Times New Roman"/>
              </a:rPr>
              <a:t>	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=</a:t>
            </a:r>
            <a:r>
              <a:rPr sz="3200" b="1" spc="-80" dirty="0">
                <a:solidFill>
                  <a:srgbClr val="984807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N</a:t>
            </a:r>
            <a:r>
              <a:rPr sz="3200" b="1" spc="-20" dirty="0">
                <a:solidFill>
                  <a:srgbClr val="984807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w</a:t>
            </a:r>
            <a:r>
              <a:rPr sz="3200" b="1" spc="-70" dirty="0">
                <a:solidFill>
                  <a:srgbClr val="984807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984807"/>
                </a:solidFill>
                <a:latin typeface="Calibri"/>
                <a:cs typeface="Calibri"/>
              </a:rPr>
              <a:t>Qu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a</a:t>
            </a:r>
            <a:r>
              <a:rPr sz="3200" b="1" spc="-30" dirty="0">
                <a:solidFill>
                  <a:srgbClr val="984807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t</a:t>
            </a:r>
            <a:r>
              <a:rPr sz="3200" b="1" spc="-10" dirty="0">
                <a:solidFill>
                  <a:srgbClr val="984807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984807"/>
                </a:solidFill>
                <a:latin typeface="Calibri"/>
                <a:cs typeface="Calibri"/>
              </a:rPr>
              <a:t>t</a:t>
            </a:r>
            <a:r>
              <a:rPr sz="3200" b="1" spc="-1390" dirty="0">
                <a:solidFill>
                  <a:srgbClr val="984807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2163" y="6462713"/>
            <a:ext cx="163512" cy="2968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100" b="1" spc="10" dirty="0">
                <a:solidFill>
                  <a:srgbClr val="984807"/>
                </a:solidFill>
                <a:latin typeface="Calibri"/>
                <a:cs typeface="Calibri"/>
              </a:rPr>
              <a:t>2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7059" name="object 20"/>
          <p:cNvSpPr>
            <a:spLocks/>
          </p:cNvSpPr>
          <p:nvPr/>
        </p:nvSpPr>
        <p:spPr bwMode="auto">
          <a:xfrm>
            <a:off x="6629400" y="1905000"/>
            <a:ext cx="1752600" cy="1752600"/>
          </a:xfrm>
          <a:custGeom>
            <a:avLst/>
            <a:gdLst>
              <a:gd name="T0" fmla="*/ 1752057 w 1753234"/>
              <a:gd name="T1" fmla="*/ 1752599 h 1752600"/>
              <a:gd name="T2" fmla="*/ 1608361 w 1753234"/>
              <a:gd name="T3" fmla="*/ 1746790 h 1752600"/>
              <a:gd name="T4" fmla="*/ 1467864 w 1753234"/>
              <a:gd name="T5" fmla="*/ 1729662 h 1752600"/>
              <a:gd name="T6" fmla="*/ 1331018 w 1753234"/>
              <a:gd name="T7" fmla="*/ 1701667 h 1752600"/>
              <a:gd name="T8" fmla="*/ 1198272 w 1753234"/>
              <a:gd name="T9" fmla="*/ 1663256 h 1752600"/>
              <a:gd name="T10" fmla="*/ 1070078 w 1753234"/>
              <a:gd name="T11" fmla="*/ 1614878 h 1752600"/>
              <a:gd name="T12" fmla="*/ 946886 w 1753234"/>
              <a:gd name="T13" fmla="*/ 1556987 h 1752600"/>
              <a:gd name="T14" fmla="*/ 829148 w 1753234"/>
              <a:gd name="T15" fmla="*/ 1490032 h 1752600"/>
              <a:gd name="T16" fmla="*/ 717316 w 1753234"/>
              <a:gd name="T17" fmla="*/ 1414464 h 1752600"/>
              <a:gd name="T18" fmla="*/ 611837 w 1753234"/>
              <a:gd name="T19" fmla="*/ 1330734 h 1752600"/>
              <a:gd name="T20" fmla="*/ 513165 w 1753234"/>
              <a:gd name="T21" fmla="*/ 1239293 h 1752600"/>
              <a:gd name="T22" fmla="*/ 421751 w 1753234"/>
              <a:gd name="T23" fmla="*/ 1140593 h 1752600"/>
              <a:gd name="T24" fmla="*/ 338046 w 1753234"/>
              <a:gd name="T25" fmla="*/ 1035084 h 1752600"/>
              <a:gd name="T26" fmla="*/ 262498 w 1753234"/>
              <a:gd name="T27" fmla="*/ 923216 h 1752600"/>
              <a:gd name="T28" fmla="*/ 195561 w 1753234"/>
              <a:gd name="T29" fmla="*/ 805442 h 1752600"/>
              <a:gd name="T30" fmla="*/ 137685 w 1753234"/>
              <a:gd name="T31" fmla="*/ 682211 h 1752600"/>
              <a:gd name="T32" fmla="*/ 89321 w 1753234"/>
              <a:gd name="T33" fmla="*/ 553976 h 1752600"/>
              <a:gd name="T34" fmla="*/ 50919 w 1753234"/>
              <a:gd name="T35" fmla="*/ 421186 h 1752600"/>
              <a:gd name="T36" fmla="*/ 22931 w 1753234"/>
              <a:gd name="T37" fmla="*/ 284292 h 1752600"/>
              <a:gd name="T38" fmla="*/ 5808 w 1753234"/>
              <a:gd name="T39" fmla="*/ 143747 h 1752600"/>
              <a:gd name="T40" fmla="*/ 0 w 1753234"/>
              <a:gd name="T41" fmla="*/ 0 h 17526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753234" h="1752600">
                <a:moveTo>
                  <a:pt x="1752691" y="1752599"/>
                </a:moveTo>
                <a:lnTo>
                  <a:pt x="1608943" y="1746790"/>
                </a:lnTo>
                <a:lnTo>
                  <a:pt x="1468395" y="1729662"/>
                </a:lnTo>
                <a:lnTo>
                  <a:pt x="1331499" y="1701667"/>
                </a:lnTo>
                <a:lnTo>
                  <a:pt x="1198705" y="1663256"/>
                </a:lnTo>
                <a:lnTo>
                  <a:pt x="1070465" y="1614878"/>
                </a:lnTo>
                <a:lnTo>
                  <a:pt x="947229" y="1556987"/>
                </a:lnTo>
                <a:lnTo>
                  <a:pt x="829448" y="1490032"/>
                </a:lnTo>
                <a:lnTo>
                  <a:pt x="717575" y="1414464"/>
                </a:lnTo>
                <a:lnTo>
                  <a:pt x="612058" y="1330734"/>
                </a:lnTo>
                <a:lnTo>
                  <a:pt x="513351" y="1239293"/>
                </a:lnTo>
                <a:lnTo>
                  <a:pt x="421904" y="1140593"/>
                </a:lnTo>
                <a:lnTo>
                  <a:pt x="338168" y="1035084"/>
                </a:lnTo>
                <a:lnTo>
                  <a:pt x="262593" y="923216"/>
                </a:lnTo>
                <a:lnTo>
                  <a:pt x="195632" y="805442"/>
                </a:lnTo>
                <a:lnTo>
                  <a:pt x="137735" y="682211"/>
                </a:lnTo>
                <a:lnTo>
                  <a:pt x="89353" y="553976"/>
                </a:lnTo>
                <a:lnTo>
                  <a:pt x="50937" y="421186"/>
                </a:lnTo>
                <a:lnTo>
                  <a:pt x="22939" y="284292"/>
                </a:lnTo>
                <a:lnTo>
                  <a:pt x="5810" y="143747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60" name="object 21"/>
          <p:cNvSpPr>
            <a:spLocks/>
          </p:cNvSpPr>
          <p:nvPr/>
        </p:nvSpPr>
        <p:spPr bwMode="auto">
          <a:xfrm>
            <a:off x="5867400" y="2590800"/>
            <a:ext cx="914400" cy="1588"/>
          </a:xfrm>
          <a:custGeom>
            <a:avLst/>
            <a:gdLst>
              <a:gd name="T0" fmla="*/ 0 w 914400"/>
              <a:gd name="T1" fmla="*/ 0 h 1905"/>
              <a:gd name="T2" fmla="*/ 914399 w 914400"/>
              <a:gd name="T3" fmla="*/ 1320 h 19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14400" h="1905">
                <a:moveTo>
                  <a:pt x="0" y="0"/>
                </a:moveTo>
                <a:lnTo>
                  <a:pt x="914399" y="1584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61" name="object 22"/>
          <p:cNvSpPr>
            <a:spLocks/>
          </p:cNvSpPr>
          <p:nvPr/>
        </p:nvSpPr>
        <p:spPr bwMode="auto">
          <a:xfrm>
            <a:off x="6780213" y="2592388"/>
            <a:ext cx="3175" cy="3048000"/>
          </a:xfrm>
          <a:custGeom>
            <a:avLst/>
            <a:gdLst>
              <a:gd name="T0" fmla="*/ 3169 w 3175"/>
              <a:gd name="T1" fmla="*/ 0 h 3048000"/>
              <a:gd name="T2" fmla="*/ 0 w 3175"/>
              <a:gd name="T3" fmla="*/ 3047999 h 30480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175" h="3048000">
                <a:moveTo>
                  <a:pt x="3169" y="0"/>
                </a:moveTo>
                <a:lnTo>
                  <a:pt x="0" y="3047999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62" name="object 23"/>
          <p:cNvSpPr>
            <a:spLocks/>
          </p:cNvSpPr>
          <p:nvPr/>
        </p:nvSpPr>
        <p:spPr bwMode="auto">
          <a:xfrm>
            <a:off x="5867400" y="3581400"/>
            <a:ext cx="1905000" cy="1588"/>
          </a:xfrm>
          <a:custGeom>
            <a:avLst/>
            <a:gdLst>
              <a:gd name="T0" fmla="*/ 0 w 1905000"/>
              <a:gd name="T1" fmla="*/ 0 h 1904"/>
              <a:gd name="T2" fmla="*/ 1904999 w 1905000"/>
              <a:gd name="T3" fmla="*/ 1321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5000" h="1904">
                <a:moveTo>
                  <a:pt x="0" y="0"/>
                </a:moveTo>
                <a:lnTo>
                  <a:pt x="1904999" y="1584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63" name="object 24"/>
          <p:cNvSpPr>
            <a:spLocks/>
          </p:cNvSpPr>
          <p:nvPr/>
        </p:nvSpPr>
        <p:spPr bwMode="auto">
          <a:xfrm>
            <a:off x="7770813" y="3582988"/>
            <a:ext cx="3175" cy="2057400"/>
          </a:xfrm>
          <a:custGeom>
            <a:avLst/>
            <a:gdLst>
              <a:gd name="T0" fmla="*/ 3169 w 3175"/>
              <a:gd name="T1" fmla="*/ 0 h 2057400"/>
              <a:gd name="T2" fmla="*/ 0 w 3175"/>
              <a:gd name="T3" fmla="*/ 2057399 h 20574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175" h="2057400">
                <a:moveTo>
                  <a:pt x="3169" y="0"/>
                </a:moveTo>
                <a:lnTo>
                  <a:pt x="0" y="2057399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64" name="object 25"/>
          <p:cNvSpPr>
            <a:spLocks/>
          </p:cNvSpPr>
          <p:nvPr/>
        </p:nvSpPr>
        <p:spPr bwMode="auto">
          <a:xfrm>
            <a:off x="6781800" y="2590800"/>
            <a:ext cx="990600" cy="990600"/>
          </a:xfrm>
          <a:custGeom>
            <a:avLst/>
            <a:gdLst>
              <a:gd name="T0" fmla="*/ 0 w 990600"/>
              <a:gd name="T1" fmla="*/ 0 h 990600"/>
              <a:gd name="T2" fmla="*/ 990599 w 990600"/>
              <a:gd name="T3" fmla="*/ 990599 h 990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90600" h="990600">
                <a:moveTo>
                  <a:pt x="0" y="0"/>
                </a:moveTo>
                <a:lnTo>
                  <a:pt x="990599" y="990599"/>
                </a:lnTo>
              </a:path>
            </a:pathLst>
          </a:custGeom>
          <a:noFill/>
          <a:ln w="38099">
            <a:solidFill>
              <a:srgbClr val="4A7EBB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65" name="object 26"/>
          <p:cNvSpPr>
            <a:spLocks/>
          </p:cNvSpPr>
          <p:nvPr/>
        </p:nvSpPr>
        <p:spPr bwMode="auto">
          <a:xfrm>
            <a:off x="7391400" y="2524125"/>
            <a:ext cx="296863" cy="371475"/>
          </a:xfrm>
          <a:custGeom>
            <a:avLst/>
            <a:gdLst>
              <a:gd name="T0" fmla="*/ 0 w 297179"/>
              <a:gd name="T1" fmla="*/ 371185 h 371475"/>
              <a:gd name="T2" fmla="*/ 296650 w 297179"/>
              <a:gd name="T3" fmla="*/ 0 h 3714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7179" h="371475">
                <a:moveTo>
                  <a:pt x="0" y="371185"/>
                </a:moveTo>
                <a:lnTo>
                  <a:pt x="296966" y="0"/>
                </a:lnTo>
              </a:path>
            </a:pathLst>
          </a:custGeom>
          <a:noFill/>
          <a:ln w="127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66" name="object 27"/>
          <p:cNvSpPr>
            <a:spLocks/>
          </p:cNvSpPr>
          <p:nvPr/>
        </p:nvSpPr>
        <p:spPr bwMode="auto">
          <a:xfrm>
            <a:off x="7605713" y="2524125"/>
            <a:ext cx="82550" cy="87313"/>
          </a:xfrm>
          <a:custGeom>
            <a:avLst/>
            <a:gdLst>
              <a:gd name="T0" fmla="*/ 0 w 82550"/>
              <a:gd name="T1" fmla="*/ 31614 h 87630"/>
              <a:gd name="T2" fmla="*/ 82295 w 82550"/>
              <a:gd name="T3" fmla="*/ 0 h 87630"/>
              <a:gd name="T4" fmla="*/ 69402 w 82550"/>
              <a:gd name="T5" fmla="*/ 86948 h 876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2550" h="87630">
                <a:moveTo>
                  <a:pt x="0" y="31729"/>
                </a:moveTo>
                <a:lnTo>
                  <a:pt x="82295" y="0"/>
                </a:lnTo>
                <a:lnTo>
                  <a:pt x="69402" y="87264"/>
                </a:lnTo>
              </a:path>
            </a:pathLst>
          </a:custGeom>
          <a:noFill/>
          <a:ln w="127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object 28"/>
          <p:cNvSpPr txBox="1"/>
          <p:nvPr/>
        </p:nvSpPr>
        <p:spPr>
          <a:xfrm>
            <a:off x="6627813" y="5724525"/>
            <a:ext cx="1247775" cy="727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86360" eaLnBrk="1" fontAlgn="auto" hangingPunct="1">
              <a:spcBef>
                <a:spcPts val="0"/>
              </a:spcBef>
              <a:spcAft>
                <a:spcPts val="0"/>
              </a:spcAft>
              <a:tabLst>
                <a:tab pos="1000760" algn="l"/>
              </a:tabLst>
              <a:defRPr/>
            </a:pPr>
            <a:r>
              <a:rPr b="1" dirty="0">
                <a:solidFill>
                  <a:srgbClr val="E46C0A"/>
                </a:solidFill>
                <a:latin typeface="Calibri"/>
                <a:cs typeface="Calibri"/>
              </a:rPr>
              <a:t>Q</a:t>
            </a:r>
            <a:r>
              <a:rPr b="1" spc="-15" baseline="-20833" dirty="0">
                <a:solidFill>
                  <a:srgbClr val="E46C0A"/>
                </a:solidFill>
                <a:latin typeface="Calibri"/>
                <a:cs typeface="Calibri"/>
              </a:rPr>
              <a:t>1</a:t>
            </a:r>
            <a:r>
              <a:rPr b="1" spc="-15" baseline="-20833" dirty="0">
                <a:solidFill>
                  <a:srgbClr val="E46C0A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srgbClr val="E46C0A"/>
                </a:solidFill>
                <a:latin typeface="Calibri"/>
                <a:cs typeface="Calibri"/>
              </a:rPr>
              <a:t>Q</a:t>
            </a:r>
            <a:r>
              <a:rPr b="1" spc="-15" baseline="-20833" dirty="0">
                <a:solidFill>
                  <a:srgbClr val="E46C0A"/>
                </a:solidFill>
                <a:latin typeface="Calibri"/>
                <a:cs typeface="Calibri"/>
              </a:rPr>
              <a:t>2</a:t>
            </a:r>
            <a:endParaRPr baseline="-20833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1060"/>
              </a:spcBef>
              <a:spcAft>
                <a:spcPts val="0"/>
              </a:spcAft>
              <a:defRPr/>
            </a:pPr>
            <a:r>
              <a:rPr sz="2200" b="1" spc="-15" dirty="0">
                <a:solidFill>
                  <a:srgbClr val="00B050"/>
                </a:solidFill>
                <a:latin typeface="Calibri"/>
                <a:cs typeface="Calibri"/>
              </a:rPr>
              <a:t>Q</a:t>
            </a:r>
            <a:r>
              <a:rPr sz="2200" b="1" spc="-20" dirty="0">
                <a:solidFill>
                  <a:srgbClr val="00B050"/>
                </a:solidFill>
                <a:latin typeface="Calibri"/>
                <a:cs typeface="Calibri"/>
              </a:rPr>
              <a:t>ua</a:t>
            </a:r>
            <a:r>
              <a:rPr sz="2200" b="1" spc="-45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sz="2200" b="1" spc="-20" dirty="0">
                <a:solidFill>
                  <a:srgbClr val="00B050"/>
                </a:solidFill>
                <a:latin typeface="Calibri"/>
                <a:cs typeface="Calibri"/>
              </a:rPr>
              <a:t>t</a:t>
            </a:r>
            <a:r>
              <a:rPr sz="2200" b="1" spc="-10" dirty="0">
                <a:solidFill>
                  <a:srgbClr val="00B050"/>
                </a:solidFill>
                <a:latin typeface="Calibri"/>
                <a:cs typeface="Calibri"/>
              </a:rPr>
              <a:t>i</a:t>
            </a:r>
            <a:r>
              <a:rPr sz="2200" b="1" spc="-20" dirty="0">
                <a:solidFill>
                  <a:srgbClr val="00B050"/>
                </a:solidFill>
                <a:latin typeface="Calibri"/>
                <a:cs typeface="Calibri"/>
              </a:rPr>
              <a:t>t</a:t>
            </a:r>
            <a:r>
              <a:rPr sz="2200" b="1" spc="-15" dirty="0">
                <a:solidFill>
                  <a:srgbClr val="00B050"/>
                </a:solidFill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5600" y="2971800"/>
            <a:ext cx="2235200" cy="717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1926589" algn="l"/>
              </a:tabLst>
              <a:defRPr/>
            </a:pPr>
            <a:r>
              <a:rPr sz="3250" spc="-190" dirty="0">
                <a:solidFill>
                  <a:srgbClr val="7F007F"/>
                </a:solidFill>
                <a:latin typeface="Times New Roman"/>
                <a:cs typeface="Times New Roman"/>
              </a:rPr>
              <a:t>E</a:t>
            </a:r>
            <a:r>
              <a:rPr sz="3250" spc="-125" dirty="0">
                <a:solidFill>
                  <a:srgbClr val="7F007F"/>
                </a:solidFill>
                <a:latin typeface="Times New Roman"/>
                <a:cs typeface="Times New Roman"/>
              </a:rPr>
              <a:t>l</a:t>
            </a:r>
            <a:r>
              <a:rPr sz="3250" spc="-155" dirty="0">
                <a:solidFill>
                  <a:srgbClr val="7F007F"/>
                </a:solidFill>
                <a:latin typeface="Times New Roman"/>
                <a:cs typeface="Times New Roman"/>
              </a:rPr>
              <a:t>a</a:t>
            </a:r>
            <a:r>
              <a:rPr sz="3250" spc="-90" dirty="0">
                <a:solidFill>
                  <a:srgbClr val="7F007F"/>
                </a:solidFill>
                <a:latin typeface="Times New Roman"/>
                <a:cs typeface="Times New Roman"/>
              </a:rPr>
              <a:t>sti</a:t>
            </a:r>
            <a:r>
              <a:rPr sz="3250" spc="-155" dirty="0">
                <a:solidFill>
                  <a:srgbClr val="7F007F"/>
                </a:solidFill>
                <a:latin typeface="Times New Roman"/>
                <a:cs typeface="Times New Roman"/>
              </a:rPr>
              <a:t>c</a:t>
            </a:r>
            <a:r>
              <a:rPr sz="3250" spc="-80" dirty="0">
                <a:solidFill>
                  <a:srgbClr val="7F007F"/>
                </a:solidFill>
                <a:latin typeface="Times New Roman"/>
                <a:cs typeface="Times New Roman"/>
              </a:rPr>
              <a:t>it</a:t>
            </a:r>
            <a:r>
              <a:rPr sz="3250" spc="-150" dirty="0">
                <a:solidFill>
                  <a:srgbClr val="7F007F"/>
                </a:solidFill>
                <a:latin typeface="Times New Roman"/>
                <a:cs typeface="Times New Roman"/>
              </a:rPr>
              <a:t>y</a:t>
            </a:r>
            <a:r>
              <a:rPr sz="3250" spc="-160" dirty="0">
                <a:solidFill>
                  <a:srgbClr val="7F007F"/>
                </a:solidFill>
                <a:latin typeface="Times New Roman"/>
                <a:cs typeface="Times New Roman"/>
              </a:rPr>
              <a:t> </a:t>
            </a:r>
            <a:r>
              <a:rPr sz="3250" spc="-165" dirty="0">
                <a:solidFill>
                  <a:srgbClr val="7F007F"/>
                </a:solidFill>
                <a:latin typeface="Times New Roman"/>
                <a:cs typeface="Times New Roman"/>
              </a:rPr>
              <a:t>=</a:t>
            </a:r>
            <a:r>
              <a:rPr sz="3250" dirty="0">
                <a:solidFill>
                  <a:srgbClr val="7F007F"/>
                </a:solidFill>
                <a:latin typeface="Times New Roman"/>
                <a:cs typeface="Times New Roman"/>
              </a:rPr>
              <a:t>	</a:t>
            </a:r>
            <a:r>
              <a:rPr sz="4875" spc="-277" baseline="36752" dirty="0">
                <a:solidFill>
                  <a:srgbClr val="7F007F"/>
                </a:solidFill>
                <a:latin typeface="Times New Roman"/>
                <a:cs typeface="Times New Roman"/>
              </a:rPr>
              <a:t>q</a:t>
            </a:r>
            <a:r>
              <a:rPr sz="2850" spc="-135" baseline="39473" dirty="0">
                <a:solidFill>
                  <a:srgbClr val="7F007F"/>
                </a:solidFill>
                <a:latin typeface="Times New Roman"/>
                <a:cs typeface="Times New Roman"/>
              </a:rPr>
              <a:t>1</a:t>
            </a:r>
            <a:endParaRPr sz="2850" baseline="39473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55900" y="2806700"/>
            <a:ext cx="2427288" cy="717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409575" algn="l"/>
                <a:tab pos="866775" algn="l"/>
                <a:tab pos="1695450" algn="l"/>
                <a:tab pos="2098040" algn="l"/>
              </a:tabLst>
              <a:defRPr/>
            </a:pPr>
            <a:r>
              <a:rPr sz="3250" b="1" spc="-165" dirty="0">
                <a:solidFill>
                  <a:srgbClr val="7F007F"/>
                </a:solidFill>
                <a:latin typeface="Symbol"/>
                <a:cs typeface="Symbol"/>
              </a:rPr>
              <a:t></a:t>
            </a:r>
            <a:r>
              <a:rPr sz="3250" b="1" spc="-165" dirty="0">
                <a:solidFill>
                  <a:srgbClr val="7F007F"/>
                </a:solidFill>
                <a:latin typeface="Times New Roman"/>
                <a:cs typeface="Times New Roman"/>
              </a:rPr>
              <a:t>	</a:t>
            </a:r>
            <a:r>
              <a:rPr sz="3250" spc="15" dirty="0">
                <a:solidFill>
                  <a:srgbClr val="7F007F"/>
                </a:solidFill>
                <a:latin typeface="Times New Roman"/>
                <a:cs typeface="Times New Roman"/>
              </a:rPr>
              <a:t>q</a:t>
            </a:r>
            <a:r>
              <a:rPr sz="2850" spc="-135" baseline="-24853" dirty="0">
                <a:solidFill>
                  <a:srgbClr val="7F007F"/>
                </a:solidFill>
                <a:latin typeface="Times New Roman"/>
                <a:cs typeface="Times New Roman"/>
              </a:rPr>
              <a:t>2</a:t>
            </a:r>
            <a:r>
              <a:rPr sz="2850" baseline="-24853" dirty="0">
                <a:solidFill>
                  <a:srgbClr val="7F007F"/>
                </a:solidFill>
                <a:latin typeface="Times New Roman"/>
                <a:cs typeface="Times New Roman"/>
              </a:rPr>
              <a:t>	</a:t>
            </a:r>
            <a:r>
              <a:rPr sz="4875" spc="-247" baseline="-36752" dirty="0">
                <a:solidFill>
                  <a:srgbClr val="7F007F"/>
                </a:solidFill>
                <a:latin typeface="Symbol"/>
                <a:cs typeface="Symbol"/>
              </a:rPr>
              <a:t></a:t>
            </a:r>
            <a:r>
              <a:rPr sz="4875" spc="-89" baseline="-36752" dirty="0">
                <a:solidFill>
                  <a:srgbClr val="7F007F"/>
                </a:solidFill>
                <a:latin typeface="Times New Roman"/>
                <a:cs typeface="Times New Roman"/>
              </a:rPr>
              <a:t> </a:t>
            </a:r>
            <a:r>
              <a:rPr sz="3250" spc="-229" dirty="0">
                <a:solidFill>
                  <a:srgbClr val="7F007F"/>
                </a:solidFill>
                <a:latin typeface="Times New Roman"/>
                <a:cs typeface="Times New Roman"/>
              </a:rPr>
              <a:t>p</a:t>
            </a:r>
            <a:r>
              <a:rPr sz="2850" spc="-135" baseline="-24853" dirty="0">
                <a:solidFill>
                  <a:srgbClr val="7F007F"/>
                </a:solidFill>
                <a:latin typeface="Times New Roman"/>
                <a:cs typeface="Times New Roman"/>
              </a:rPr>
              <a:t>1</a:t>
            </a:r>
            <a:r>
              <a:rPr sz="2850" baseline="-24853" dirty="0">
                <a:solidFill>
                  <a:srgbClr val="7F007F"/>
                </a:solidFill>
                <a:latin typeface="Times New Roman"/>
                <a:cs typeface="Times New Roman"/>
              </a:rPr>
              <a:t>	</a:t>
            </a:r>
            <a:r>
              <a:rPr sz="3250" b="1" spc="-165" dirty="0">
                <a:solidFill>
                  <a:srgbClr val="7F007F"/>
                </a:solidFill>
                <a:latin typeface="Symbol"/>
                <a:cs typeface="Symbol"/>
              </a:rPr>
              <a:t></a:t>
            </a:r>
            <a:r>
              <a:rPr sz="3250" b="1" dirty="0">
                <a:solidFill>
                  <a:srgbClr val="7F007F"/>
                </a:solidFill>
                <a:latin typeface="Times New Roman"/>
                <a:cs typeface="Times New Roman"/>
              </a:rPr>
              <a:t>	</a:t>
            </a:r>
            <a:r>
              <a:rPr sz="3250" spc="-35" dirty="0">
                <a:solidFill>
                  <a:srgbClr val="7F007F"/>
                </a:solidFill>
                <a:latin typeface="Times New Roman"/>
                <a:cs typeface="Times New Roman"/>
              </a:rPr>
              <a:t>p</a:t>
            </a:r>
            <a:r>
              <a:rPr sz="2850" spc="-135" baseline="-24853" dirty="0">
                <a:solidFill>
                  <a:srgbClr val="7F007F"/>
                </a:solidFill>
                <a:latin typeface="Times New Roman"/>
                <a:cs typeface="Times New Roman"/>
              </a:rPr>
              <a:t>2</a:t>
            </a:r>
            <a:endParaRPr sz="2850" baseline="-24853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22500" y="3406775"/>
            <a:ext cx="2892425" cy="5222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542290" algn="l"/>
                <a:tab pos="944880" algn="l"/>
                <a:tab pos="1772285" algn="l"/>
                <a:tab pos="2562860" algn="l"/>
              </a:tabLst>
              <a:defRPr/>
            </a:pPr>
            <a:r>
              <a:rPr sz="3250" spc="-180" dirty="0">
                <a:solidFill>
                  <a:srgbClr val="7F007F"/>
                </a:solidFill>
                <a:latin typeface="Times New Roman"/>
                <a:cs typeface="Times New Roman"/>
              </a:rPr>
              <a:t>q</a:t>
            </a:r>
            <a:r>
              <a:rPr sz="2850" spc="-135" baseline="-24853" dirty="0">
                <a:solidFill>
                  <a:srgbClr val="7F007F"/>
                </a:solidFill>
                <a:latin typeface="Times New Roman"/>
                <a:cs typeface="Times New Roman"/>
              </a:rPr>
              <a:t>1</a:t>
            </a:r>
            <a:r>
              <a:rPr sz="2850" baseline="-24853" dirty="0">
                <a:solidFill>
                  <a:srgbClr val="7F007F"/>
                </a:solidFill>
                <a:latin typeface="Times New Roman"/>
                <a:cs typeface="Times New Roman"/>
              </a:rPr>
              <a:t>	</a:t>
            </a:r>
            <a:r>
              <a:rPr sz="3250" b="1" spc="-165" dirty="0">
                <a:solidFill>
                  <a:srgbClr val="7F007F"/>
                </a:solidFill>
                <a:latin typeface="Symbol"/>
                <a:cs typeface="Symbol"/>
              </a:rPr>
              <a:t></a:t>
            </a:r>
            <a:r>
              <a:rPr sz="3250" b="1" dirty="0">
                <a:solidFill>
                  <a:srgbClr val="7F007F"/>
                </a:solidFill>
                <a:latin typeface="Times New Roman"/>
                <a:cs typeface="Times New Roman"/>
              </a:rPr>
              <a:t>	</a:t>
            </a:r>
            <a:r>
              <a:rPr sz="3250" spc="15" dirty="0">
                <a:solidFill>
                  <a:srgbClr val="7F007F"/>
                </a:solidFill>
                <a:latin typeface="Times New Roman"/>
                <a:cs typeface="Times New Roman"/>
              </a:rPr>
              <a:t>q</a:t>
            </a:r>
            <a:r>
              <a:rPr sz="2850" spc="-135" baseline="-24853" dirty="0">
                <a:solidFill>
                  <a:srgbClr val="7F007F"/>
                </a:solidFill>
                <a:latin typeface="Times New Roman"/>
                <a:cs typeface="Times New Roman"/>
              </a:rPr>
              <a:t>2</a:t>
            </a:r>
            <a:r>
              <a:rPr sz="2850" baseline="-24853" dirty="0">
                <a:solidFill>
                  <a:srgbClr val="7F007F"/>
                </a:solidFill>
                <a:latin typeface="Times New Roman"/>
                <a:cs typeface="Times New Roman"/>
              </a:rPr>
              <a:t>	</a:t>
            </a:r>
            <a:r>
              <a:rPr sz="3250" spc="-229" dirty="0">
                <a:solidFill>
                  <a:srgbClr val="7F007F"/>
                </a:solidFill>
                <a:latin typeface="Times New Roman"/>
                <a:cs typeface="Times New Roman"/>
              </a:rPr>
              <a:t>p</a:t>
            </a:r>
            <a:r>
              <a:rPr sz="2850" spc="-135" baseline="-24853" dirty="0">
                <a:solidFill>
                  <a:srgbClr val="7F007F"/>
                </a:solidFill>
                <a:latin typeface="Times New Roman"/>
                <a:cs typeface="Times New Roman"/>
              </a:rPr>
              <a:t>1</a:t>
            </a:r>
            <a:r>
              <a:rPr sz="2850" baseline="-24853" dirty="0">
                <a:solidFill>
                  <a:srgbClr val="7F007F"/>
                </a:solidFill>
                <a:latin typeface="Times New Roman"/>
                <a:cs typeface="Times New Roman"/>
              </a:rPr>
              <a:t> </a:t>
            </a:r>
            <a:r>
              <a:rPr sz="2850" spc="-150" baseline="-24853" dirty="0">
                <a:solidFill>
                  <a:srgbClr val="7F007F"/>
                </a:solidFill>
                <a:latin typeface="Times New Roman"/>
                <a:cs typeface="Times New Roman"/>
              </a:rPr>
              <a:t> </a:t>
            </a:r>
            <a:r>
              <a:rPr sz="3250" b="1" spc="-165" dirty="0">
                <a:solidFill>
                  <a:srgbClr val="7F007F"/>
                </a:solidFill>
                <a:latin typeface="Symbol"/>
                <a:cs typeface="Symbol"/>
              </a:rPr>
              <a:t></a:t>
            </a:r>
            <a:r>
              <a:rPr sz="3250" b="1" dirty="0">
                <a:solidFill>
                  <a:srgbClr val="7F007F"/>
                </a:solidFill>
                <a:latin typeface="Times New Roman"/>
                <a:cs typeface="Times New Roman"/>
              </a:rPr>
              <a:t>	</a:t>
            </a:r>
            <a:r>
              <a:rPr sz="3250" spc="-35" dirty="0">
                <a:solidFill>
                  <a:srgbClr val="7F007F"/>
                </a:solidFill>
                <a:latin typeface="Times New Roman"/>
                <a:cs typeface="Times New Roman"/>
              </a:rPr>
              <a:t>p</a:t>
            </a:r>
            <a:r>
              <a:rPr sz="2850" spc="-135" baseline="-24853" dirty="0">
                <a:solidFill>
                  <a:srgbClr val="7F007F"/>
                </a:solidFill>
                <a:latin typeface="Times New Roman"/>
                <a:cs typeface="Times New Roman"/>
              </a:rPr>
              <a:t>2</a:t>
            </a:r>
            <a:endParaRPr sz="2850" baseline="-24853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1775" y="3919538"/>
            <a:ext cx="4021138" cy="16684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5" dirty="0">
                <a:latin typeface="Calibri"/>
                <a:cs typeface="Calibri"/>
              </a:rPr>
              <a:t>Whe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,</a:t>
            </a:r>
            <a:endParaRPr sz="3200" dirty="0">
              <a:latin typeface="Calibri"/>
              <a:cs typeface="Calibri"/>
            </a:endParaRPr>
          </a:p>
          <a:p>
            <a:pPr marL="355600" eaLnBrk="1" fontAlgn="auto" hangingPunct="1">
              <a:spcBef>
                <a:spcPts val="765"/>
              </a:spcBef>
              <a:spcAft>
                <a:spcPts val="0"/>
              </a:spcAft>
              <a:defRPr/>
            </a:pP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3150" b="1" spc="15" baseline="-21164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3150" b="1" spc="300" baseline="-2116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32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200" b="1" spc="5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32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ic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  <a:p>
            <a:pPr marL="354965" eaLnBrk="1" fontAlgn="auto" hangingPunct="1">
              <a:spcBef>
                <a:spcPts val="765"/>
              </a:spcBef>
              <a:spcAft>
                <a:spcPts val="0"/>
              </a:spcAft>
              <a:defRPr/>
            </a:pPr>
            <a:r>
              <a:rPr sz="3200" b="1" spc="-5" dirty="0">
                <a:solidFill>
                  <a:srgbClr val="00B050"/>
                </a:solidFill>
                <a:latin typeface="Calibri"/>
                <a:cs typeface="Calibri"/>
              </a:rPr>
              <a:t>q</a:t>
            </a:r>
            <a:r>
              <a:rPr sz="3150" b="1" spc="15" baseline="-21164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sz="3150" b="1" spc="300" baseline="-21164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B050"/>
                </a:solidFill>
                <a:latin typeface="Calibri"/>
                <a:cs typeface="Calibri"/>
              </a:rPr>
              <a:t>=</a:t>
            </a:r>
            <a:r>
              <a:rPr sz="3200" b="1" spc="-8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00B050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00B050"/>
                </a:solidFill>
                <a:latin typeface="Calibri"/>
                <a:cs typeface="Calibri"/>
              </a:rPr>
              <a:t>r</a:t>
            </a:r>
            <a:r>
              <a:rPr sz="3200" b="1" spc="-10" dirty="0">
                <a:solidFill>
                  <a:srgbClr val="00B050"/>
                </a:solidFill>
                <a:latin typeface="Calibri"/>
                <a:cs typeface="Calibri"/>
              </a:rPr>
              <a:t>i</a:t>
            </a:r>
            <a:r>
              <a:rPr sz="3200" b="1" spc="5" dirty="0">
                <a:solidFill>
                  <a:srgbClr val="00B050"/>
                </a:solidFill>
                <a:latin typeface="Calibri"/>
                <a:cs typeface="Calibri"/>
              </a:rPr>
              <a:t>g</a:t>
            </a:r>
            <a:r>
              <a:rPr sz="3200" b="1" dirty="0">
                <a:solidFill>
                  <a:srgbClr val="00B050"/>
                </a:solidFill>
                <a:latin typeface="Calibri"/>
                <a:cs typeface="Calibri"/>
              </a:rPr>
              <a:t>i</a:t>
            </a:r>
            <a:r>
              <a:rPr sz="3200" b="1" spc="-10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r>
              <a:rPr sz="3200" b="1" spc="-10" dirty="0">
                <a:solidFill>
                  <a:srgbClr val="00B050"/>
                </a:solidFill>
                <a:latin typeface="Calibri"/>
                <a:cs typeface="Calibri"/>
              </a:rPr>
              <a:t>l</a:t>
            </a:r>
            <a:r>
              <a:rPr sz="3200" b="1" spc="-8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B050"/>
                </a:solidFill>
                <a:latin typeface="Calibri"/>
                <a:cs typeface="Calibri"/>
              </a:rPr>
              <a:t>Qu</a:t>
            </a:r>
            <a:r>
              <a:rPr sz="3200" b="1" dirty="0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r>
              <a:rPr sz="3200" b="1" spc="-45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00B050"/>
                </a:solidFill>
                <a:latin typeface="Calibri"/>
                <a:cs typeface="Calibri"/>
              </a:rPr>
              <a:t>t</a:t>
            </a:r>
            <a:r>
              <a:rPr sz="3200" b="1" spc="-10" dirty="0">
                <a:solidFill>
                  <a:srgbClr val="00B050"/>
                </a:solidFill>
                <a:latin typeface="Calibri"/>
                <a:cs typeface="Calibri"/>
              </a:rPr>
              <a:t>it</a:t>
            </a:r>
            <a:r>
              <a:rPr sz="3200" b="1" dirty="0">
                <a:solidFill>
                  <a:srgbClr val="00B050"/>
                </a:solidFill>
                <a:latin typeface="Calibri"/>
                <a:cs typeface="Calibri"/>
              </a:rPr>
              <a:t>y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4675" y="5673725"/>
            <a:ext cx="2563813" cy="5000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551180" algn="l"/>
              </a:tabLst>
              <a:defRPr/>
            </a:pPr>
            <a:r>
              <a:rPr sz="3200" b="1" spc="-10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3150" b="1" spc="15" baseline="-21164" dirty="0">
                <a:solidFill>
                  <a:srgbClr val="0070C0"/>
                </a:solidFill>
                <a:latin typeface="Calibri"/>
                <a:cs typeface="Calibri"/>
              </a:rPr>
              <a:t>2</a:t>
            </a:r>
            <a:r>
              <a:rPr sz="3150" b="1" baseline="-21164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3200" b="1" dirty="0">
                <a:solidFill>
                  <a:srgbClr val="0070C0"/>
                </a:solidFill>
                <a:latin typeface="Calibri"/>
                <a:cs typeface="Calibri"/>
              </a:rPr>
              <a:t>=</a:t>
            </a:r>
            <a:r>
              <a:rPr sz="3200" b="1" spc="-7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3200" b="1" spc="-2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0070C0"/>
                </a:solidFill>
                <a:latin typeface="Calibri"/>
                <a:cs typeface="Calibri"/>
              </a:rPr>
              <a:t>w</a:t>
            </a:r>
            <a:r>
              <a:rPr sz="3200" b="1" spc="-8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3200" b="1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3200" b="1" spc="-1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0070C0"/>
                </a:solidFill>
                <a:latin typeface="Calibri"/>
                <a:cs typeface="Calibri"/>
              </a:rPr>
              <a:t>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80325" y="2284413"/>
            <a:ext cx="123190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b="1" spc="-30" dirty="0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b="1" dirty="0">
                <a:solidFill>
                  <a:srgbClr val="E46C0A"/>
                </a:solidFill>
                <a:latin typeface="Calibri"/>
                <a:cs typeface="Calibri"/>
              </a:rPr>
              <a:t>c</a:t>
            </a:r>
            <a:r>
              <a:rPr b="1" spc="-55" dirty="0">
                <a:solidFill>
                  <a:srgbClr val="E46C0A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b="1" spc="-5" dirty="0">
                <a:solidFill>
                  <a:srgbClr val="E46C0A"/>
                </a:solidFill>
                <a:latin typeface="Calibri"/>
                <a:cs typeface="Calibri"/>
              </a:rPr>
              <a:t>l</a:t>
            </a:r>
            <a:r>
              <a:rPr b="1" spc="-15" dirty="0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b="1" spc="-35" dirty="0">
                <a:solidFill>
                  <a:srgbClr val="E46C0A"/>
                </a:solidFill>
                <a:latin typeface="Calibri"/>
                <a:cs typeface="Calibri"/>
              </a:rPr>
              <a:t>s</a:t>
            </a:r>
            <a:r>
              <a:rPr b="1" spc="-10" dirty="0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b="1" dirty="0">
                <a:solidFill>
                  <a:srgbClr val="E46C0A"/>
                </a:solidFill>
                <a:latin typeface="Calibri"/>
                <a:cs typeface="Calibri"/>
              </a:rPr>
              <a:t>ic</a:t>
            </a:r>
            <a:r>
              <a:rPr b="1" spc="-10" dirty="0">
                <a:solidFill>
                  <a:srgbClr val="E46C0A"/>
                </a:solidFill>
                <a:latin typeface="Calibri"/>
                <a:cs typeface="Calibri"/>
              </a:rPr>
              <a:t>ity</a:t>
            </a:r>
            <a:endParaRPr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48463" y="2371725"/>
            <a:ext cx="163512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endParaRPr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99375" y="3275013"/>
            <a:ext cx="15240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E46C0A"/>
                </a:solidFill>
                <a:latin typeface="Calibri"/>
                <a:cs typeface="Calibri"/>
              </a:rPr>
              <a:t>B</a:t>
            </a:r>
            <a:endParaRPr>
              <a:latin typeface="Calibri"/>
              <a:cs typeface="Calibri"/>
            </a:endParaRPr>
          </a:p>
        </p:txBody>
      </p:sp>
      <p:sp>
        <p:nvSpPr>
          <p:cNvPr id="87076" name="object 37"/>
          <p:cNvSpPr txBox="1">
            <a:spLocks noChangeArrowheads="1"/>
          </p:cNvSpPr>
          <p:nvPr/>
        </p:nvSpPr>
        <p:spPr bwMode="auto">
          <a:xfrm>
            <a:off x="5641975" y="2436813"/>
            <a:ext cx="1460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46C0A"/>
                </a:solidFill>
              </a:rPr>
              <a:t>P</a:t>
            </a:r>
            <a:endParaRPr lang="en-US" altLang="en-US"/>
          </a:p>
        </p:txBody>
      </p:sp>
      <p:sp>
        <p:nvSpPr>
          <p:cNvPr id="38" name="object 38"/>
          <p:cNvSpPr txBox="1"/>
          <p:nvPr/>
        </p:nvSpPr>
        <p:spPr>
          <a:xfrm>
            <a:off x="5762625" y="2551113"/>
            <a:ext cx="103188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10" dirty="0">
                <a:solidFill>
                  <a:srgbClr val="E46C0A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41975" y="3438525"/>
            <a:ext cx="223838" cy="292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E46C0A"/>
                </a:solidFill>
                <a:latin typeface="Calibri"/>
                <a:cs typeface="Calibri"/>
              </a:rPr>
              <a:t>P</a:t>
            </a:r>
            <a:r>
              <a:rPr b="1" spc="-15" baseline="-20833" dirty="0">
                <a:solidFill>
                  <a:srgbClr val="E46C0A"/>
                </a:solidFill>
                <a:latin typeface="Calibri"/>
                <a:cs typeface="Calibri"/>
              </a:rPr>
              <a:t>2</a:t>
            </a:r>
            <a:endParaRPr baseline="-20833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1975618"/>
              </p:ext>
            </p:extLst>
          </p:nvPr>
        </p:nvGraphicFramePr>
        <p:xfrm>
          <a:off x="228600" y="1447800"/>
          <a:ext cx="4914900" cy="1003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9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3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12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0340">
                <a:tc>
                  <a:txBody>
                    <a:bodyPr/>
                    <a:lstStyle/>
                    <a:p>
                      <a:pPr marL="377825" indent="-342900">
                        <a:lnSpc>
                          <a:spcPct val="100000"/>
                        </a:lnSpc>
                        <a:buClr>
                          <a:srgbClr val="984807"/>
                        </a:buClr>
                        <a:buFont typeface="Arial"/>
                        <a:buChar char="•"/>
                        <a:tabLst>
                          <a:tab pos="378460" algn="l"/>
                        </a:tabLst>
                      </a:pPr>
                      <a:r>
                        <a:rPr sz="3200" b="1" spc="-5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3200" b="1" spc="-10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3200" b="1" spc="-5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200" b="1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3200" b="1" spc="-5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200" b="1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3200" b="1" spc="-10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3200" b="1" spc="-35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3200" b="1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3200" b="1" spc="-10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3200" b="1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city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tabLst>
                          <a:tab pos="649605" algn="l"/>
                          <a:tab pos="1243330" algn="l"/>
                        </a:tabLst>
                      </a:pPr>
                      <a:r>
                        <a:rPr sz="3200" b="1" spc="-10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3200" b="1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3200" b="1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200" b="1" spc="-35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3200" b="1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3200" b="1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200" b="1" spc="-5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be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960">
                <a:tc>
                  <a:txBody>
                    <a:bodyPr/>
                    <a:lstStyle/>
                    <a:p>
                      <a:pPr marL="376555">
                        <a:lnSpc>
                          <a:spcPct val="100000"/>
                        </a:lnSpc>
                      </a:pPr>
                      <a:r>
                        <a:rPr sz="3200" b="1" spc="-55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3200" b="1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3200" b="1" spc="-10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3200" b="1" spc="-5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nd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3200" b="1" spc="-15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3200" b="1" spc="-35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200" b="1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3200" b="1" spc="-25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3200" b="1" spc="-5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ee</a:t>
                      </a:r>
                      <a:r>
                        <a:rPr sz="3200" b="1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tabLst>
                          <a:tab pos="514350" algn="l"/>
                        </a:tabLst>
                      </a:pPr>
                      <a:r>
                        <a:rPr sz="3200" b="1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3200" b="1" dirty="0">
                          <a:solidFill>
                            <a:srgbClr val="984807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200" b="1" spc="-50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3200" b="1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oi</a:t>
                      </a:r>
                      <a:r>
                        <a:rPr sz="3200" b="1" spc="-45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3200" b="1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3200" b="1" spc="-10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3200" b="1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,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86970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395643" rtlCol="0">
            <a:normAutofit fontScale="90000"/>
          </a:bodyPr>
          <a:lstStyle/>
          <a:p>
            <a:pPr marL="8578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spc="-30" dirty="0"/>
              <a:t>A</a:t>
            </a:r>
            <a:r>
              <a:rPr sz="5400" spc="-75" dirty="0"/>
              <a:t>r</a:t>
            </a:r>
            <a:r>
              <a:rPr sz="5400" dirty="0"/>
              <a:t>c</a:t>
            </a:r>
            <a:r>
              <a:rPr sz="5400" spc="-120" dirty="0">
                <a:latin typeface="Times New Roman"/>
                <a:cs typeface="Times New Roman"/>
              </a:rPr>
              <a:t> </a:t>
            </a:r>
            <a:r>
              <a:rPr sz="5400" spc="-15" dirty="0"/>
              <a:t>El</a:t>
            </a:r>
            <a:r>
              <a:rPr sz="5400" spc="-35" dirty="0"/>
              <a:t>a</a:t>
            </a:r>
            <a:r>
              <a:rPr sz="5400" spc="-80" dirty="0"/>
              <a:t>s</a:t>
            </a:r>
            <a:r>
              <a:rPr sz="5400" spc="-20" dirty="0"/>
              <a:t>t</a:t>
            </a:r>
            <a:r>
              <a:rPr sz="5400" spc="-10" dirty="0"/>
              <a:t>i</a:t>
            </a:r>
            <a:r>
              <a:rPr sz="5400" spc="-5" dirty="0"/>
              <a:t>c</a:t>
            </a:r>
            <a:r>
              <a:rPr sz="5400" spc="5" dirty="0"/>
              <a:t>i</a:t>
            </a:r>
            <a:r>
              <a:rPr sz="5400" spc="-25" dirty="0"/>
              <a:t>ty</a:t>
            </a:r>
            <a:r>
              <a:rPr sz="5400" spc="-155" dirty="0">
                <a:latin typeface="Times New Roman"/>
                <a:cs typeface="Times New Roman"/>
              </a:rPr>
              <a:t> </a:t>
            </a:r>
            <a:r>
              <a:rPr sz="5400" dirty="0"/>
              <a:t>of</a:t>
            </a:r>
            <a:r>
              <a:rPr sz="5400" spc="-120" dirty="0">
                <a:latin typeface="Times New Roman"/>
                <a:cs typeface="Times New Roman"/>
              </a:rPr>
              <a:t> </a:t>
            </a:r>
            <a:r>
              <a:rPr sz="5400" dirty="0"/>
              <a:t>De</a:t>
            </a:r>
            <a:r>
              <a:rPr sz="5400" spc="-5" dirty="0"/>
              <a:t>ma</a:t>
            </a:r>
            <a:r>
              <a:rPr sz="5400" spc="-40" dirty="0"/>
              <a:t>n</a:t>
            </a:r>
            <a:r>
              <a:rPr sz="5400" spc="-30" dirty="0"/>
              <a:t>d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975" y="1722438"/>
            <a:ext cx="7785100" cy="406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x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mple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10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Ela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Ra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dirty="0">
                <a:latin typeface="Calibri"/>
                <a:cs typeface="Calibri"/>
              </a:rPr>
              <a:t>os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ee</a:t>
            </a:r>
            <a:r>
              <a:rPr sz="3200" spc="-5" dirty="0">
                <a:latin typeface="Calibri"/>
                <a:cs typeface="Calibri"/>
              </a:rPr>
              <a:t>n: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9092" name="object 4"/>
          <p:cNvSpPr>
            <a:spLocks/>
          </p:cNvSpPr>
          <p:nvPr/>
        </p:nvSpPr>
        <p:spPr bwMode="auto">
          <a:xfrm>
            <a:off x="3725863" y="3865563"/>
            <a:ext cx="1343025" cy="0"/>
          </a:xfrm>
          <a:custGeom>
            <a:avLst/>
            <a:gdLst>
              <a:gd name="T0" fmla="*/ 0 w 1342389"/>
              <a:gd name="T1" fmla="*/ 1342741 w 13423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342389">
                <a:moveTo>
                  <a:pt x="0" y="0"/>
                </a:moveTo>
                <a:lnTo>
                  <a:pt x="1342105" y="0"/>
                </a:lnTo>
              </a:path>
            </a:pathLst>
          </a:custGeom>
          <a:noFill/>
          <a:ln w="17326">
            <a:solidFill>
              <a:srgbClr val="7F00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094" name="object 6"/>
          <p:cNvSpPr txBox="1">
            <a:spLocks noChangeArrowheads="1"/>
          </p:cNvSpPr>
          <p:nvPr/>
        </p:nvSpPr>
        <p:spPr bwMode="auto">
          <a:xfrm>
            <a:off x="1282573" y="2133600"/>
            <a:ext cx="3406775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200" dirty="0">
                <a:solidFill>
                  <a:srgbClr val="FF0066"/>
                </a:solidFill>
              </a:rPr>
              <a:t>p</a:t>
            </a:r>
            <a:r>
              <a:rPr lang="en-US" altLang="en-US" sz="3100" baseline="-21000" dirty="0">
                <a:solidFill>
                  <a:srgbClr val="FF0066"/>
                </a:solidFill>
              </a:rPr>
              <a:t>1</a:t>
            </a:r>
            <a:r>
              <a:rPr lang="en-US" altLang="en-US" sz="3100" baseline="-21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66"/>
                </a:solidFill>
              </a:rPr>
              <a:t>=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Rs</a:t>
            </a:r>
            <a:r>
              <a:rPr lang="en-US" altLang="en-US" sz="3200" dirty="0">
                <a:solidFill>
                  <a:srgbClr val="FF0066"/>
                </a:solidFill>
              </a:rPr>
              <a:t>.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66"/>
                </a:solidFill>
              </a:rPr>
              <a:t>500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3200" dirty="0" smtClean="0">
                <a:solidFill>
                  <a:srgbClr val="FF0066"/>
                </a:solidFill>
              </a:rPr>
              <a:t>p</a:t>
            </a:r>
            <a:r>
              <a:rPr lang="en-US" altLang="en-US" sz="3100" baseline="-21000" dirty="0" smtClean="0">
                <a:solidFill>
                  <a:srgbClr val="FF0066"/>
                </a:solidFill>
              </a:rPr>
              <a:t>2</a:t>
            </a:r>
            <a:r>
              <a:rPr lang="en-US" altLang="en-US" sz="3100" baseline="-21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66"/>
                </a:solidFill>
              </a:rPr>
              <a:t>=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Rs</a:t>
            </a:r>
            <a:r>
              <a:rPr lang="en-US" altLang="en-US" sz="3200" dirty="0">
                <a:solidFill>
                  <a:srgbClr val="FF0066"/>
                </a:solidFill>
              </a:rPr>
              <a:t>.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FF0066"/>
                </a:solidFill>
              </a:rPr>
              <a:t>400</a:t>
            </a:r>
            <a:endParaRPr lang="en-US" altLang="en-US" sz="3200" dirty="0"/>
          </a:p>
        </p:txBody>
      </p:sp>
      <p:sp>
        <p:nvSpPr>
          <p:cNvPr id="89096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074E92E-0A72-4233-BA95-4BB69EED0E41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43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2213" y="2133600"/>
            <a:ext cx="2960687" cy="10874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82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spc="-5" dirty="0">
                <a:solidFill>
                  <a:srgbClr val="FF0066"/>
                </a:solidFill>
                <a:latin typeface="Calibri"/>
                <a:cs typeface="Calibri"/>
              </a:rPr>
              <a:t>q</a:t>
            </a:r>
            <a:r>
              <a:rPr sz="3150" spc="15" baseline="-21164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3150" spc="322" baseline="-21164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66"/>
                </a:solidFill>
                <a:latin typeface="Calibri"/>
                <a:cs typeface="Calibri"/>
              </a:rPr>
              <a:t>=</a:t>
            </a:r>
            <a:r>
              <a:rPr sz="3200" spc="-8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66"/>
                </a:solidFill>
                <a:latin typeface="Calibri"/>
                <a:cs typeface="Calibri"/>
              </a:rPr>
              <a:t>100</a:t>
            </a:r>
            <a:endParaRPr sz="3200" dirty="0">
              <a:latin typeface="Calibri"/>
              <a:cs typeface="Calibri"/>
            </a:endParaRPr>
          </a:p>
          <a:p>
            <a:pPr marL="1158240" eaLnBrk="1" fontAlgn="auto" hangingPunct="1">
              <a:spcBef>
                <a:spcPts val="765"/>
              </a:spcBef>
              <a:spcAft>
                <a:spcPts val="0"/>
              </a:spcAft>
              <a:defRPr/>
            </a:pPr>
            <a:r>
              <a:rPr sz="3200" spc="-5" dirty="0">
                <a:solidFill>
                  <a:srgbClr val="FF0066"/>
                </a:solidFill>
                <a:latin typeface="Calibri"/>
                <a:cs typeface="Calibri"/>
              </a:rPr>
              <a:t>q</a:t>
            </a:r>
            <a:r>
              <a:rPr sz="3150" spc="15" baseline="-21164" dirty="0">
                <a:solidFill>
                  <a:srgbClr val="FF0066"/>
                </a:solidFill>
                <a:latin typeface="Calibri"/>
                <a:cs typeface="Calibri"/>
              </a:rPr>
              <a:t>2</a:t>
            </a:r>
            <a:r>
              <a:rPr sz="3150" spc="322" baseline="-21164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66"/>
                </a:solidFill>
                <a:latin typeface="Calibri"/>
                <a:cs typeface="Calibri"/>
              </a:rPr>
              <a:t>=</a:t>
            </a:r>
            <a:r>
              <a:rPr sz="3200" spc="-8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200" spc="-5" dirty="0" smtClean="0">
                <a:solidFill>
                  <a:srgbClr val="FF0066"/>
                </a:solidFill>
                <a:latin typeface="Calibri"/>
                <a:cs typeface="Calibri"/>
              </a:rPr>
              <a:t>150</a:t>
            </a:r>
            <a:endParaRPr sz="3200" dirty="0" smtClean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946" t="52037" r="61932" b="18184"/>
          <a:stretch/>
        </p:blipFill>
        <p:spPr>
          <a:xfrm>
            <a:off x="990600" y="3318572"/>
            <a:ext cx="6324600" cy="32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8236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object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0F9FDD6-1DFB-4FE1-A7BF-C4447DDACFE0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44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439902" rtlCol="0">
            <a:normAutofit fontScale="90000"/>
          </a:bodyPr>
          <a:lstStyle/>
          <a:p>
            <a:pPr marL="2863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400" spc="-380" dirty="0"/>
              <a:t>T</a:t>
            </a:r>
            <a:r>
              <a:rPr sz="4400" spc="-5" dirty="0"/>
              <a:t>o</a:t>
            </a:r>
            <a:r>
              <a:rPr sz="4400" spc="-75" dirty="0"/>
              <a:t>t</a:t>
            </a:r>
            <a:r>
              <a:rPr sz="4400" spc="-5" dirty="0"/>
              <a:t>a</a:t>
            </a:r>
            <a:r>
              <a:rPr sz="4400" spc="-15" dirty="0"/>
              <a:t>l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dirty="0"/>
              <a:t>Expend</a:t>
            </a:r>
            <a:r>
              <a:rPr sz="4400" spc="-5" dirty="0"/>
              <a:t>i</a:t>
            </a:r>
            <a:r>
              <a:rPr sz="4400" spc="-25" dirty="0"/>
              <a:t>t</a:t>
            </a:r>
            <a:r>
              <a:rPr sz="4400" dirty="0"/>
              <a:t>u</a:t>
            </a:r>
            <a:r>
              <a:rPr sz="4400" spc="-55" dirty="0"/>
              <a:t>r</a:t>
            </a:r>
            <a:r>
              <a:rPr sz="4400" dirty="0"/>
              <a:t>e</a:t>
            </a:r>
            <a:r>
              <a:rPr sz="4400" spc="-125" dirty="0">
                <a:latin typeface="Times New Roman"/>
                <a:cs typeface="Times New Roman"/>
              </a:rPr>
              <a:t> </a:t>
            </a:r>
            <a:r>
              <a:rPr sz="4400" spc="-20" dirty="0"/>
              <a:t>(</a:t>
            </a:r>
            <a:r>
              <a:rPr sz="4400" spc="-5" dirty="0"/>
              <a:t>Ou</a:t>
            </a:r>
            <a:r>
              <a:rPr sz="4400" dirty="0"/>
              <a:t>t</a:t>
            </a:r>
            <a:r>
              <a:rPr sz="4400" spc="-20" dirty="0"/>
              <a:t>l</a:t>
            </a:r>
            <a:r>
              <a:rPr sz="4400" spc="-90" dirty="0"/>
              <a:t>a</a:t>
            </a:r>
            <a:r>
              <a:rPr sz="4400" spc="-20" dirty="0"/>
              <a:t>y)</a:t>
            </a:r>
            <a:r>
              <a:rPr sz="4400" spc="-85" dirty="0">
                <a:latin typeface="Times New Roman"/>
                <a:cs typeface="Times New Roman"/>
              </a:rPr>
              <a:t> </a:t>
            </a:r>
            <a:r>
              <a:rPr sz="4400" dirty="0"/>
              <a:t>M</a:t>
            </a:r>
            <a:r>
              <a:rPr sz="4400" spc="-20" dirty="0"/>
              <a:t>e</a:t>
            </a:r>
            <a:r>
              <a:rPr sz="4400" spc="-25" dirty="0"/>
              <a:t>t</a:t>
            </a:r>
            <a:r>
              <a:rPr sz="4400" dirty="0"/>
              <a:t>h</a:t>
            </a:r>
            <a:r>
              <a:rPr sz="4400" spc="-5" dirty="0"/>
              <a:t>o</a:t>
            </a:r>
            <a:r>
              <a:rPr sz="4400" dirty="0"/>
              <a:t>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91141" name="object 3"/>
          <p:cNvSpPr txBox="1">
            <a:spLocks noChangeArrowheads="1"/>
          </p:cNvSpPr>
          <p:nvPr/>
        </p:nvSpPr>
        <p:spPr bwMode="auto">
          <a:xfrm>
            <a:off x="307975" y="1627188"/>
            <a:ext cx="845343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9900CC"/>
              </a:buClr>
              <a:buFont typeface="Arial" panose="020B0604020202020204" pitchFamily="34" charset="0"/>
              <a:buChar char="•"/>
            </a:pPr>
            <a:r>
              <a:rPr lang="en-US" altLang="en-US" sz="3600" b="1">
                <a:solidFill>
                  <a:srgbClr val="9900CC"/>
                </a:solidFill>
              </a:rPr>
              <a:t>This</a:t>
            </a:r>
            <a:r>
              <a:rPr lang="en-US" altLang="en-US" sz="36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9900CC"/>
                </a:solidFill>
              </a:rPr>
              <a:t>Method</a:t>
            </a:r>
            <a:r>
              <a:rPr lang="en-US" altLang="en-US" sz="36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9900CC"/>
                </a:solidFill>
              </a:rPr>
              <a:t>was</a:t>
            </a:r>
            <a:r>
              <a:rPr lang="en-US" altLang="en-US" sz="36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9900CC"/>
                </a:solidFill>
              </a:rPr>
              <a:t>evolved</a:t>
            </a:r>
            <a:r>
              <a:rPr lang="en-US" altLang="en-US" sz="36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9900CC"/>
                </a:solidFill>
              </a:rPr>
              <a:t>by</a:t>
            </a:r>
            <a:r>
              <a:rPr lang="en-US" altLang="en-US" sz="36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9900CC"/>
                </a:solidFill>
              </a:rPr>
              <a:t>Dr.</a:t>
            </a:r>
            <a:r>
              <a:rPr lang="en-US" altLang="en-US" sz="36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9900CC"/>
                </a:solidFill>
              </a:rPr>
              <a:t>Alfred</a:t>
            </a:r>
            <a:r>
              <a:rPr lang="en-US" altLang="en-US" sz="36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9900CC"/>
                </a:solidFill>
              </a:rPr>
              <a:t>Marshall.</a:t>
            </a:r>
            <a:endParaRPr lang="en-US" altLang="en-US" sz="3600"/>
          </a:p>
          <a:p>
            <a:pPr algn="just" eaLnBrk="1" hangingPunct="1">
              <a:spcBef>
                <a:spcPts val="863"/>
              </a:spcBef>
              <a:buClr>
                <a:srgbClr val="9900CC"/>
              </a:buClr>
              <a:buFont typeface="Arial" panose="020B0604020202020204" pitchFamily="34" charset="0"/>
              <a:buChar char="•"/>
            </a:pPr>
            <a:r>
              <a:rPr lang="en-US" altLang="en-US" sz="3600" b="1">
                <a:solidFill>
                  <a:srgbClr val="C00000"/>
                </a:solidFill>
              </a:rPr>
              <a:t>According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to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this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Method,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To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Measure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the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Elasticity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>
                <a:solidFill>
                  <a:srgbClr val="C00000"/>
                </a:solidFill>
              </a:rPr>
              <a:t>of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>
                <a:solidFill>
                  <a:srgbClr val="C00000"/>
                </a:solidFill>
              </a:rPr>
              <a:t>Demand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>
                <a:solidFill>
                  <a:srgbClr val="C00000"/>
                </a:solidFill>
              </a:rPr>
              <a:t>it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>
                <a:solidFill>
                  <a:srgbClr val="C00000"/>
                </a:solidFill>
              </a:rPr>
              <a:t>is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>
                <a:solidFill>
                  <a:srgbClr val="C00000"/>
                </a:solidFill>
              </a:rPr>
              <a:t>Essential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>
                <a:solidFill>
                  <a:srgbClr val="C00000"/>
                </a:solidFill>
              </a:rPr>
              <a:t>to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Know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How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Much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&amp;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In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What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Direction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the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Total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Expenditure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has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Changed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as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a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Result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of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Change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in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the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Price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of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a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Good.</a:t>
            </a: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xmlns="" val="9470866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412115" rtlCol="0">
            <a:normAutofit fontScale="90000"/>
          </a:bodyPr>
          <a:lstStyle/>
          <a:p>
            <a:pPr marL="2101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400" spc="-380" dirty="0"/>
              <a:t>T</a:t>
            </a:r>
            <a:r>
              <a:rPr sz="4400" spc="-5" dirty="0"/>
              <a:t>o</a:t>
            </a:r>
            <a:r>
              <a:rPr sz="4400" spc="-75" dirty="0"/>
              <a:t>t</a:t>
            </a:r>
            <a:r>
              <a:rPr sz="4400" spc="-5" dirty="0"/>
              <a:t>a</a:t>
            </a:r>
            <a:r>
              <a:rPr sz="4400" spc="-15" dirty="0"/>
              <a:t>l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dirty="0"/>
              <a:t>Expend</a:t>
            </a:r>
            <a:r>
              <a:rPr sz="4400" spc="-5" dirty="0"/>
              <a:t>i</a:t>
            </a:r>
            <a:r>
              <a:rPr sz="4400" spc="-25" dirty="0"/>
              <a:t>t</a:t>
            </a:r>
            <a:r>
              <a:rPr sz="4400" dirty="0"/>
              <a:t>u</a:t>
            </a:r>
            <a:r>
              <a:rPr sz="4400" spc="-55" dirty="0"/>
              <a:t>r</a:t>
            </a:r>
            <a:r>
              <a:rPr sz="4400" dirty="0"/>
              <a:t>e</a:t>
            </a:r>
            <a:r>
              <a:rPr sz="4400" spc="-125" dirty="0">
                <a:latin typeface="Times New Roman"/>
                <a:cs typeface="Times New Roman"/>
              </a:rPr>
              <a:t> </a:t>
            </a:r>
            <a:r>
              <a:rPr sz="4400" spc="-20" dirty="0"/>
              <a:t>(</a:t>
            </a:r>
            <a:r>
              <a:rPr sz="4400" spc="-5" dirty="0"/>
              <a:t>Ou</a:t>
            </a:r>
            <a:r>
              <a:rPr sz="4400" dirty="0"/>
              <a:t>t</a:t>
            </a:r>
            <a:r>
              <a:rPr sz="4400" spc="-20" dirty="0"/>
              <a:t>l</a:t>
            </a:r>
            <a:r>
              <a:rPr sz="4400" spc="-90" dirty="0"/>
              <a:t>a</a:t>
            </a:r>
            <a:r>
              <a:rPr sz="4400" spc="-20" dirty="0"/>
              <a:t>y)</a:t>
            </a:r>
            <a:r>
              <a:rPr sz="4400" spc="-85" dirty="0">
                <a:latin typeface="Times New Roman"/>
                <a:cs typeface="Times New Roman"/>
              </a:rPr>
              <a:t> </a:t>
            </a:r>
            <a:r>
              <a:rPr sz="4400" dirty="0"/>
              <a:t>M</a:t>
            </a:r>
            <a:r>
              <a:rPr sz="4400" spc="-20" dirty="0"/>
              <a:t>e</a:t>
            </a:r>
            <a:r>
              <a:rPr sz="4400" spc="-25" dirty="0"/>
              <a:t>t</a:t>
            </a:r>
            <a:r>
              <a:rPr sz="4400" dirty="0"/>
              <a:t>h</a:t>
            </a:r>
            <a:r>
              <a:rPr sz="4400" spc="-5" dirty="0"/>
              <a:t>o</a:t>
            </a:r>
            <a:r>
              <a:rPr sz="4400" dirty="0"/>
              <a:t>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93187" name="object 3"/>
          <p:cNvSpPr>
            <a:spLocks/>
          </p:cNvSpPr>
          <p:nvPr/>
        </p:nvSpPr>
        <p:spPr bwMode="auto">
          <a:xfrm>
            <a:off x="4567238" y="2833688"/>
            <a:ext cx="160337" cy="395287"/>
          </a:xfrm>
          <a:custGeom>
            <a:avLst/>
            <a:gdLst>
              <a:gd name="T0" fmla="*/ 132314 w 160654"/>
              <a:gd name="T1" fmla="*/ 65706 h 394969"/>
              <a:gd name="T2" fmla="*/ 68840 w 160654"/>
              <a:gd name="T3" fmla="*/ 65706 h 394969"/>
              <a:gd name="T4" fmla="*/ 68840 w 160654"/>
              <a:gd name="T5" fmla="*/ 395003 h 394969"/>
              <a:gd name="T6" fmla="*/ 91380 w 160654"/>
              <a:gd name="T7" fmla="*/ 395003 h 394969"/>
              <a:gd name="T8" fmla="*/ 94750 w 160654"/>
              <a:gd name="T9" fmla="*/ 68823 h 394969"/>
              <a:gd name="T10" fmla="*/ 135322 w 160654"/>
              <a:gd name="T11" fmla="*/ 68823 h 394969"/>
              <a:gd name="T12" fmla="*/ 132314 w 160654"/>
              <a:gd name="T13" fmla="*/ 65706 h 394969"/>
              <a:gd name="T14" fmla="*/ 135322 w 160654"/>
              <a:gd name="T15" fmla="*/ 68823 h 394969"/>
              <a:gd name="T16" fmla="*/ 94750 w 160654"/>
              <a:gd name="T17" fmla="*/ 68823 h 394969"/>
              <a:gd name="T18" fmla="*/ 103157 w 160654"/>
              <a:gd name="T19" fmla="*/ 75872 h 394969"/>
              <a:gd name="T20" fmla="*/ 146785 w 160654"/>
              <a:gd name="T21" fmla="*/ 103121 h 394969"/>
              <a:gd name="T22" fmla="*/ 160190 w 160654"/>
              <a:gd name="T23" fmla="*/ 109694 h 394969"/>
              <a:gd name="T24" fmla="*/ 155374 w 160654"/>
              <a:gd name="T25" fmla="*/ 88132 h 394969"/>
              <a:gd name="T26" fmla="*/ 146138 w 160654"/>
              <a:gd name="T27" fmla="*/ 79524 h 394969"/>
              <a:gd name="T28" fmla="*/ 137378 w 160654"/>
              <a:gd name="T29" fmla="*/ 70953 h 394969"/>
              <a:gd name="T30" fmla="*/ 135322 w 160654"/>
              <a:gd name="T31" fmla="*/ 68823 h 394969"/>
              <a:gd name="T32" fmla="*/ 84445 w 160654"/>
              <a:gd name="T33" fmla="*/ 0 h 394969"/>
              <a:gd name="T34" fmla="*/ 74224 w 160654"/>
              <a:gd name="T35" fmla="*/ 0 h 394969"/>
              <a:gd name="T36" fmla="*/ 73214 w 160654"/>
              <a:gd name="T37" fmla="*/ 2288 h 394969"/>
              <a:gd name="T38" fmla="*/ 68520 w 160654"/>
              <a:gd name="T39" fmla="*/ 11652 h 394969"/>
              <a:gd name="T40" fmla="*/ 45352 w 160654"/>
              <a:gd name="T41" fmla="*/ 45635 h 394969"/>
              <a:gd name="T42" fmla="*/ 11056 w 160654"/>
              <a:gd name="T43" fmla="*/ 81913 h 394969"/>
              <a:gd name="T44" fmla="*/ 0 w 160654"/>
              <a:gd name="T45" fmla="*/ 92275 h 394969"/>
              <a:gd name="T46" fmla="*/ 5852 w 160654"/>
              <a:gd name="T47" fmla="*/ 106306 h 394969"/>
              <a:gd name="T48" fmla="*/ 45953 w 160654"/>
              <a:gd name="T49" fmla="*/ 83193 h 394969"/>
              <a:gd name="T50" fmla="*/ 68840 w 160654"/>
              <a:gd name="T51" fmla="*/ 65706 h 394969"/>
              <a:gd name="T52" fmla="*/ 132314 w 160654"/>
              <a:gd name="T53" fmla="*/ 65706 h 394969"/>
              <a:gd name="T54" fmla="*/ 103637 w 160654"/>
              <a:gd name="T55" fmla="*/ 32471 h 394969"/>
              <a:gd name="T56" fmla="*/ 90080 w 160654"/>
              <a:gd name="T57" fmla="*/ 11000 h 394969"/>
              <a:gd name="T58" fmla="*/ 84445 w 160654"/>
              <a:gd name="T59" fmla="*/ 0 h 39496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60654" h="394969">
                <a:moveTo>
                  <a:pt x="132576" y="65653"/>
                </a:moveTo>
                <a:lnTo>
                  <a:pt x="68976" y="65653"/>
                </a:lnTo>
                <a:lnTo>
                  <a:pt x="68976" y="394685"/>
                </a:lnTo>
                <a:lnTo>
                  <a:pt x="91561" y="394685"/>
                </a:lnTo>
                <a:lnTo>
                  <a:pt x="94937" y="68768"/>
                </a:lnTo>
                <a:lnTo>
                  <a:pt x="135590" y="68768"/>
                </a:lnTo>
                <a:lnTo>
                  <a:pt x="132576" y="65653"/>
                </a:lnTo>
                <a:close/>
              </a:path>
              <a:path w="160654" h="394969">
                <a:moveTo>
                  <a:pt x="135590" y="68768"/>
                </a:moveTo>
                <a:lnTo>
                  <a:pt x="94937" y="68768"/>
                </a:lnTo>
                <a:lnTo>
                  <a:pt x="103361" y="75811"/>
                </a:lnTo>
                <a:lnTo>
                  <a:pt x="147075" y="103038"/>
                </a:lnTo>
                <a:lnTo>
                  <a:pt x="160507" y="109606"/>
                </a:lnTo>
                <a:lnTo>
                  <a:pt x="155681" y="88061"/>
                </a:lnTo>
                <a:lnTo>
                  <a:pt x="146427" y="79460"/>
                </a:lnTo>
                <a:lnTo>
                  <a:pt x="137650" y="70896"/>
                </a:lnTo>
                <a:lnTo>
                  <a:pt x="135590" y="68768"/>
                </a:lnTo>
                <a:close/>
              </a:path>
              <a:path w="160654" h="394969">
                <a:moveTo>
                  <a:pt x="84612" y="0"/>
                </a:moveTo>
                <a:lnTo>
                  <a:pt x="74371" y="0"/>
                </a:lnTo>
                <a:lnTo>
                  <a:pt x="73359" y="2286"/>
                </a:lnTo>
                <a:lnTo>
                  <a:pt x="68655" y="11643"/>
                </a:lnTo>
                <a:lnTo>
                  <a:pt x="45442" y="45598"/>
                </a:lnTo>
                <a:lnTo>
                  <a:pt x="11078" y="81847"/>
                </a:lnTo>
                <a:lnTo>
                  <a:pt x="0" y="92201"/>
                </a:lnTo>
                <a:lnTo>
                  <a:pt x="5864" y="106220"/>
                </a:lnTo>
                <a:lnTo>
                  <a:pt x="46044" y="83126"/>
                </a:lnTo>
                <a:lnTo>
                  <a:pt x="68976" y="65653"/>
                </a:lnTo>
                <a:lnTo>
                  <a:pt x="132576" y="65653"/>
                </a:lnTo>
                <a:lnTo>
                  <a:pt x="103842" y="32445"/>
                </a:lnTo>
                <a:lnTo>
                  <a:pt x="90258" y="10991"/>
                </a:lnTo>
                <a:lnTo>
                  <a:pt x="84612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88" name="object 4"/>
          <p:cNvSpPr>
            <a:spLocks/>
          </p:cNvSpPr>
          <p:nvPr/>
        </p:nvSpPr>
        <p:spPr bwMode="auto">
          <a:xfrm>
            <a:off x="4567238" y="2833688"/>
            <a:ext cx="160337" cy="395287"/>
          </a:xfrm>
          <a:custGeom>
            <a:avLst/>
            <a:gdLst>
              <a:gd name="T0" fmla="*/ 74224 w 160654"/>
              <a:gd name="T1" fmla="*/ 0 h 394969"/>
              <a:gd name="T2" fmla="*/ 84445 w 160654"/>
              <a:gd name="T3" fmla="*/ 0 h 394969"/>
              <a:gd name="T4" fmla="*/ 90080 w 160654"/>
              <a:gd name="T5" fmla="*/ 11000 h 394969"/>
              <a:gd name="T6" fmla="*/ 96475 w 160654"/>
              <a:gd name="T7" fmla="*/ 21822 h 394969"/>
              <a:gd name="T8" fmla="*/ 120595 w 160654"/>
              <a:gd name="T9" fmla="*/ 53008 h 394969"/>
              <a:gd name="T10" fmla="*/ 155374 w 160654"/>
              <a:gd name="T11" fmla="*/ 88132 h 394969"/>
              <a:gd name="T12" fmla="*/ 160190 w 160654"/>
              <a:gd name="T13" fmla="*/ 109694 h 394969"/>
              <a:gd name="T14" fmla="*/ 122972 w 160654"/>
              <a:gd name="T15" fmla="*/ 89686 h 394969"/>
              <a:gd name="T16" fmla="*/ 94750 w 160654"/>
              <a:gd name="T17" fmla="*/ 68823 h 394969"/>
              <a:gd name="T18" fmla="*/ 91380 w 160654"/>
              <a:gd name="T19" fmla="*/ 395003 h 394969"/>
              <a:gd name="T20" fmla="*/ 68840 w 160654"/>
              <a:gd name="T21" fmla="*/ 395003 h 394969"/>
              <a:gd name="T22" fmla="*/ 68840 w 160654"/>
              <a:gd name="T23" fmla="*/ 65706 h 394969"/>
              <a:gd name="T24" fmla="*/ 56300 w 160654"/>
              <a:gd name="T25" fmla="*/ 75497 h 394969"/>
              <a:gd name="T26" fmla="*/ 18994 w 160654"/>
              <a:gd name="T27" fmla="*/ 99485 h 394969"/>
              <a:gd name="T28" fmla="*/ 5852 w 160654"/>
              <a:gd name="T29" fmla="*/ 106306 h 394969"/>
              <a:gd name="T30" fmla="*/ 0 w 160654"/>
              <a:gd name="T31" fmla="*/ 92275 h 394969"/>
              <a:gd name="T32" fmla="*/ 11056 w 160654"/>
              <a:gd name="T33" fmla="*/ 81913 h 394969"/>
              <a:gd name="T34" fmla="*/ 21119 w 160654"/>
              <a:gd name="T35" fmla="*/ 72068 h 394969"/>
              <a:gd name="T36" fmla="*/ 54883 w 160654"/>
              <a:gd name="T37" fmla="*/ 32957 h 394969"/>
              <a:gd name="T38" fmla="*/ 73214 w 160654"/>
              <a:gd name="T39" fmla="*/ 2288 h 394969"/>
              <a:gd name="T40" fmla="*/ 74224 w 160654"/>
              <a:gd name="T41" fmla="*/ 0 h 39496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60654" h="394969">
                <a:moveTo>
                  <a:pt x="74371" y="0"/>
                </a:moveTo>
                <a:lnTo>
                  <a:pt x="84612" y="0"/>
                </a:lnTo>
                <a:lnTo>
                  <a:pt x="90258" y="10991"/>
                </a:lnTo>
                <a:lnTo>
                  <a:pt x="96666" y="21804"/>
                </a:lnTo>
                <a:lnTo>
                  <a:pt x="120833" y="52965"/>
                </a:lnTo>
                <a:lnTo>
                  <a:pt x="155681" y="88061"/>
                </a:lnTo>
                <a:lnTo>
                  <a:pt x="160507" y="109606"/>
                </a:lnTo>
                <a:lnTo>
                  <a:pt x="123215" y="89614"/>
                </a:lnTo>
                <a:lnTo>
                  <a:pt x="94937" y="68768"/>
                </a:lnTo>
                <a:lnTo>
                  <a:pt x="91561" y="394685"/>
                </a:lnTo>
                <a:lnTo>
                  <a:pt x="68976" y="394685"/>
                </a:lnTo>
                <a:lnTo>
                  <a:pt x="68976" y="65653"/>
                </a:lnTo>
                <a:lnTo>
                  <a:pt x="56411" y="75436"/>
                </a:lnTo>
                <a:lnTo>
                  <a:pt x="19032" y="99405"/>
                </a:lnTo>
                <a:lnTo>
                  <a:pt x="5864" y="106220"/>
                </a:lnTo>
                <a:lnTo>
                  <a:pt x="0" y="92201"/>
                </a:lnTo>
                <a:lnTo>
                  <a:pt x="11078" y="81847"/>
                </a:lnTo>
                <a:lnTo>
                  <a:pt x="21161" y="72010"/>
                </a:lnTo>
                <a:lnTo>
                  <a:pt x="54992" y="32930"/>
                </a:lnTo>
                <a:lnTo>
                  <a:pt x="73359" y="2286"/>
                </a:lnTo>
                <a:lnTo>
                  <a:pt x="74371" y="0"/>
                </a:lnTo>
                <a:close/>
              </a:path>
            </a:pathLst>
          </a:custGeom>
          <a:noFill/>
          <a:ln w="609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89" name="object 5"/>
          <p:cNvSpPr>
            <a:spLocks/>
          </p:cNvSpPr>
          <p:nvPr/>
        </p:nvSpPr>
        <p:spPr bwMode="auto">
          <a:xfrm>
            <a:off x="4567238" y="3476625"/>
            <a:ext cx="160337" cy="393700"/>
          </a:xfrm>
          <a:custGeom>
            <a:avLst/>
            <a:gdLst>
              <a:gd name="T0" fmla="*/ 0 w 160654"/>
              <a:gd name="T1" fmla="*/ 284618 h 394970"/>
              <a:gd name="T2" fmla="*/ 4541 w 160654"/>
              <a:gd name="T3" fmla="*/ 305702 h 394970"/>
              <a:gd name="T4" fmla="*/ 13910 w 160654"/>
              <a:gd name="T5" fmla="*/ 314598 h 394970"/>
              <a:gd name="T6" fmla="*/ 22746 w 160654"/>
              <a:gd name="T7" fmla="*/ 323394 h 394970"/>
              <a:gd name="T8" fmla="*/ 55693 w 160654"/>
              <a:gd name="T9" fmla="*/ 361479 h 394970"/>
              <a:gd name="T10" fmla="*/ 74224 w 160654"/>
              <a:gd name="T11" fmla="*/ 393422 h 394970"/>
              <a:gd name="T12" fmla="*/ 86241 w 160654"/>
              <a:gd name="T13" fmla="*/ 389751 h 394970"/>
              <a:gd name="T14" fmla="*/ 114517 w 160654"/>
              <a:gd name="T15" fmla="*/ 347047 h 394970"/>
              <a:gd name="T16" fmla="*/ 132043 w 160654"/>
              <a:gd name="T17" fmla="*/ 328004 h 394970"/>
              <a:gd name="T18" fmla="*/ 91350 w 160654"/>
              <a:gd name="T19" fmla="*/ 328004 h 394970"/>
              <a:gd name="T20" fmla="*/ 91350 w 160654"/>
              <a:gd name="T21" fmla="*/ 324792 h 394970"/>
              <a:gd name="T22" fmla="*/ 64786 w 160654"/>
              <a:gd name="T23" fmla="*/ 324792 h 394970"/>
              <a:gd name="T24" fmla="*/ 53416 w 160654"/>
              <a:gd name="T25" fmla="*/ 316066 h 394970"/>
              <a:gd name="T26" fmla="*/ 43564 w 160654"/>
              <a:gd name="T27" fmla="*/ 308910 h 394970"/>
              <a:gd name="T28" fmla="*/ 34882 w 160654"/>
              <a:gd name="T29" fmla="*/ 303110 h 394970"/>
              <a:gd name="T30" fmla="*/ 26184 w 160654"/>
              <a:gd name="T31" fmla="*/ 298118 h 394970"/>
              <a:gd name="T32" fmla="*/ 14553 w 160654"/>
              <a:gd name="T33" fmla="*/ 291956 h 394970"/>
              <a:gd name="T34" fmla="*/ 0 w 160654"/>
              <a:gd name="T35" fmla="*/ 284618 h 394970"/>
              <a:gd name="T36" fmla="*/ 154153 w 160654"/>
              <a:gd name="T37" fmla="*/ 287038 h 394970"/>
              <a:gd name="T38" fmla="*/ 118269 w 160654"/>
              <a:gd name="T39" fmla="*/ 307086 h 394970"/>
              <a:gd name="T40" fmla="*/ 91350 w 160654"/>
              <a:gd name="T41" fmla="*/ 328004 h 394970"/>
              <a:gd name="T42" fmla="*/ 132043 w 160654"/>
              <a:gd name="T43" fmla="*/ 328004 h 394970"/>
              <a:gd name="T44" fmla="*/ 138837 w 160654"/>
              <a:gd name="T45" fmla="*/ 321202 h 394970"/>
              <a:gd name="T46" fmla="*/ 149000 w 160654"/>
              <a:gd name="T47" fmla="*/ 311518 h 394970"/>
              <a:gd name="T48" fmla="*/ 160190 w 160654"/>
              <a:gd name="T49" fmla="*/ 301298 h 394970"/>
              <a:gd name="T50" fmla="*/ 154153 w 160654"/>
              <a:gd name="T51" fmla="*/ 287038 h 394970"/>
              <a:gd name="T52" fmla="*/ 91350 w 160654"/>
              <a:gd name="T53" fmla="*/ 0 h 394970"/>
              <a:gd name="T54" fmla="*/ 68870 w 160654"/>
              <a:gd name="T55" fmla="*/ 0 h 394970"/>
              <a:gd name="T56" fmla="*/ 64786 w 160654"/>
              <a:gd name="T57" fmla="*/ 324792 h 394970"/>
              <a:gd name="T58" fmla="*/ 91350 w 160654"/>
              <a:gd name="T59" fmla="*/ 324792 h 394970"/>
              <a:gd name="T60" fmla="*/ 91350 w 160654"/>
              <a:gd name="T61" fmla="*/ 0 h 39497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60654" h="394970">
                <a:moveTo>
                  <a:pt x="0" y="285536"/>
                </a:moveTo>
                <a:lnTo>
                  <a:pt x="4550" y="306688"/>
                </a:lnTo>
                <a:lnTo>
                  <a:pt x="13938" y="315613"/>
                </a:lnTo>
                <a:lnTo>
                  <a:pt x="22791" y="324437"/>
                </a:lnTo>
                <a:lnTo>
                  <a:pt x="55803" y="362645"/>
                </a:lnTo>
                <a:lnTo>
                  <a:pt x="74371" y="394691"/>
                </a:lnTo>
                <a:lnTo>
                  <a:pt x="86412" y="391008"/>
                </a:lnTo>
                <a:lnTo>
                  <a:pt x="114743" y="348167"/>
                </a:lnTo>
                <a:lnTo>
                  <a:pt x="132304" y="329062"/>
                </a:lnTo>
                <a:lnTo>
                  <a:pt x="91531" y="329062"/>
                </a:lnTo>
                <a:lnTo>
                  <a:pt x="91531" y="325840"/>
                </a:lnTo>
                <a:lnTo>
                  <a:pt x="64914" y="325840"/>
                </a:lnTo>
                <a:lnTo>
                  <a:pt x="53522" y="317086"/>
                </a:lnTo>
                <a:lnTo>
                  <a:pt x="43650" y="309906"/>
                </a:lnTo>
                <a:lnTo>
                  <a:pt x="34951" y="304088"/>
                </a:lnTo>
                <a:lnTo>
                  <a:pt x="26236" y="299080"/>
                </a:lnTo>
                <a:lnTo>
                  <a:pt x="14582" y="292898"/>
                </a:lnTo>
                <a:lnTo>
                  <a:pt x="0" y="285536"/>
                </a:lnTo>
                <a:close/>
              </a:path>
              <a:path w="160654" h="394970">
                <a:moveTo>
                  <a:pt x="154458" y="287964"/>
                </a:moveTo>
                <a:lnTo>
                  <a:pt x="118503" y="308077"/>
                </a:lnTo>
                <a:lnTo>
                  <a:pt x="91531" y="329062"/>
                </a:lnTo>
                <a:lnTo>
                  <a:pt x="132304" y="329062"/>
                </a:lnTo>
                <a:lnTo>
                  <a:pt x="139111" y="322238"/>
                </a:lnTo>
                <a:lnTo>
                  <a:pt x="149295" y="312523"/>
                </a:lnTo>
                <a:lnTo>
                  <a:pt x="160507" y="302270"/>
                </a:lnTo>
                <a:lnTo>
                  <a:pt x="154458" y="287964"/>
                </a:lnTo>
                <a:close/>
              </a:path>
              <a:path w="160654" h="394970">
                <a:moveTo>
                  <a:pt x="91531" y="0"/>
                </a:moveTo>
                <a:lnTo>
                  <a:pt x="69006" y="0"/>
                </a:lnTo>
                <a:lnTo>
                  <a:pt x="64914" y="325840"/>
                </a:lnTo>
                <a:lnTo>
                  <a:pt x="91531" y="325840"/>
                </a:lnTo>
                <a:lnTo>
                  <a:pt x="91531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90" name="object 6"/>
          <p:cNvSpPr>
            <a:spLocks/>
          </p:cNvSpPr>
          <p:nvPr/>
        </p:nvSpPr>
        <p:spPr bwMode="auto">
          <a:xfrm>
            <a:off x="4567238" y="3476625"/>
            <a:ext cx="160337" cy="393700"/>
          </a:xfrm>
          <a:custGeom>
            <a:avLst/>
            <a:gdLst>
              <a:gd name="T0" fmla="*/ 68870 w 160654"/>
              <a:gd name="T1" fmla="*/ 0 h 394970"/>
              <a:gd name="T2" fmla="*/ 91350 w 160654"/>
              <a:gd name="T3" fmla="*/ 0 h 394970"/>
              <a:gd name="T4" fmla="*/ 91350 w 160654"/>
              <a:gd name="T5" fmla="*/ 328004 h 394970"/>
              <a:gd name="T6" fmla="*/ 99328 w 160654"/>
              <a:gd name="T7" fmla="*/ 320935 h 394970"/>
              <a:gd name="T8" fmla="*/ 141194 w 160654"/>
              <a:gd name="T9" fmla="*/ 293625 h 394970"/>
              <a:gd name="T10" fmla="*/ 154153 w 160654"/>
              <a:gd name="T11" fmla="*/ 287038 h 394970"/>
              <a:gd name="T12" fmla="*/ 160190 w 160654"/>
              <a:gd name="T13" fmla="*/ 301298 h 394970"/>
              <a:gd name="T14" fmla="*/ 149000 w 160654"/>
              <a:gd name="T15" fmla="*/ 311518 h 394970"/>
              <a:gd name="T16" fmla="*/ 138837 w 160654"/>
              <a:gd name="T17" fmla="*/ 321202 h 394970"/>
              <a:gd name="T18" fmla="*/ 105606 w 160654"/>
              <a:gd name="T19" fmla="*/ 358582 h 394970"/>
              <a:gd name="T20" fmla="*/ 86241 w 160654"/>
              <a:gd name="T21" fmla="*/ 389751 h 394970"/>
              <a:gd name="T22" fmla="*/ 74224 w 160654"/>
              <a:gd name="T23" fmla="*/ 393422 h 394970"/>
              <a:gd name="T24" fmla="*/ 47522 w 160654"/>
              <a:gd name="T25" fmla="*/ 351132 h 394970"/>
              <a:gd name="T26" fmla="*/ 13910 w 160654"/>
              <a:gd name="T27" fmla="*/ 314598 h 394970"/>
              <a:gd name="T28" fmla="*/ 4541 w 160654"/>
              <a:gd name="T29" fmla="*/ 305702 h 394970"/>
              <a:gd name="T30" fmla="*/ 0 w 160654"/>
              <a:gd name="T31" fmla="*/ 284618 h 394970"/>
              <a:gd name="T32" fmla="*/ 34882 w 160654"/>
              <a:gd name="T33" fmla="*/ 303110 h 394970"/>
              <a:gd name="T34" fmla="*/ 64786 w 160654"/>
              <a:gd name="T35" fmla="*/ 324792 h 394970"/>
              <a:gd name="T36" fmla="*/ 68870 w 160654"/>
              <a:gd name="T37" fmla="*/ 0 h 3949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0654" h="394970">
                <a:moveTo>
                  <a:pt x="69006" y="0"/>
                </a:moveTo>
                <a:lnTo>
                  <a:pt x="91531" y="0"/>
                </a:lnTo>
                <a:lnTo>
                  <a:pt x="91531" y="329062"/>
                </a:lnTo>
                <a:lnTo>
                  <a:pt x="99524" y="321970"/>
                </a:lnTo>
                <a:lnTo>
                  <a:pt x="141473" y="294572"/>
                </a:lnTo>
                <a:lnTo>
                  <a:pt x="154458" y="287964"/>
                </a:lnTo>
                <a:lnTo>
                  <a:pt x="160507" y="302270"/>
                </a:lnTo>
                <a:lnTo>
                  <a:pt x="149295" y="312523"/>
                </a:lnTo>
                <a:lnTo>
                  <a:pt x="139111" y="322238"/>
                </a:lnTo>
                <a:lnTo>
                  <a:pt x="105815" y="359739"/>
                </a:lnTo>
                <a:lnTo>
                  <a:pt x="86412" y="391008"/>
                </a:lnTo>
                <a:lnTo>
                  <a:pt x="74371" y="394691"/>
                </a:lnTo>
                <a:lnTo>
                  <a:pt x="47616" y="352265"/>
                </a:lnTo>
                <a:lnTo>
                  <a:pt x="13938" y="315613"/>
                </a:lnTo>
                <a:lnTo>
                  <a:pt x="4550" y="306688"/>
                </a:lnTo>
                <a:lnTo>
                  <a:pt x="0" y="285536"/>
                </a:lnTo>
                <a:lnTo>
                  <a:pt x="34951" y="304088"/>
                </a:lnTo>
                <a:lnTo>
                  <a:pt x="64914" y="325840"/>
                </a:lnTo>
                <a:lnTo>
                  <a:pt x="69006" y="0"/>
                </a:lnTo>
                <a:close/>
              </a:path>
            </a:pathLst>
          </a:custGeom>
          <a:noFill/>
          <a:ln w="609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91" name="object 7"/>
          <p:cNvSpPr>
            <a:spLocks/>
          </p:cNvSpPr>
          <p:nvPr/>
        </p:nvSpPr>
        <p:spPr bwMode="auto">
          <a:xfrm>
            <a:off x="7423150" y="2817813"/>
            <a:ext cx="142875" cy="352425"/>
          </a:xfrm>
          <a:custGeom>
            <a:avLst/>
            <a:gdLst>
              <a:gd name="T0" fmla="*/ 0 w 142875"/>
              <a:gd name="T1" fmla="*/ 254570 h 351789"/>
              <a:gd name="T2" fmla="*/ 4092 w 142875"/>
              <a:gd name="T3" fmla="*/ 273482 h 351789"/>
              <a:gd name="T4" fmla="*/ 13987 w 142875"/>
              <a:gd name="T5" fmla="*/ 282945 h 351789"/>
              <a:gd name="T6" fmla="*/ 23099 w 142875"/>
              <a:gd name="T7" fmla="*/ 292127 h 351789"/>
              <a:gd name="T8" fmla="*/ 54694 w 142875"/>
              <a:gd name="T9" fmla="*/ 330754 h 351789"/>
              <a:gd name="T10" fmla="*/ 66141 w 142875"/>
              <a:gd name="T11" fmla="*/ 351916 h 351789"/>
              <a:gd name="T12" fmla="*/ 76428 w 142875"/>
              <a:gd name="T13" fmla="*/ 349557 h 351789"/>
              <a:gd name="T14" fmla="*/ 105189 w 142875"/>
              <a:gd name="T15" fmla="*/ 306831 h 351789"/>
              <a:gd name="T16" fmla="*/ 117776 w 142875"/>
              <a:gd name="T17" fmla="*/ 293380 h 351789"/>
              <a:gd name="T18" fmla="*/ 81442 w 142875"/>
              <a:gd name="T19" fmla="*/ 293380 h 351789"/>
              <a:gd name="T20" fmla="*/ 81442 w 142875"/>
              <a:gd name="T21" fmla="*/ 289479 h 351789"/>
              <a:gd name="T22" fmla="*/ 56427 w 142875"/>
              <a:gd name="T23" fmla="*/ 289479 h 351789"/>
              <a:gd name="T24" fmla="*/ 46436 w 142875"/>
              <a:gd name="T25" fmla="*/ 281902 h 351789"/>
              <a:gd name="T26" fmla="*/ 36487 w 142875"/>
              <a:gd name="T27" fmla="*/ 274909 h 351789"/>
              <a:gd name="T28" fmla="*/ 25507 w 142875"/>
              <a:gd name="T29" fmla="*/ 267859 h 351789"/>
              <a:gd name="T30" fmla="*/ 14400 w 142875"/>
              <a:gd name="T31" fmla="*/ 261887 h 351789"/>
              <a:gd name="T32" fmla="*/ 0 w 142875"/>
              <a:gd name="T33" fmla="*/ 254570 h 351789"/>
              <a:gd name="T34" fmla="*/ 132927 w 142875"/>
              <a:gd name="T35" fmla="*/ 258991 h 351789"/>
              <a:gd name="T36" fmla="*/ 98656 w 142875"/>
              <a:gd name="T37" fmla="*/ 279304 h 351789"/>
              <a:gd name="T38" fmla="*/ 81442 w 142875"/>
              <a:gd name="T39" fmla="*/ 293380 h 351789"/>
              <a:gd name="T40" fmla="*/ 117776 w 142875"/>
              <a:gd name="T41" fmla="*/ 293380 h 351789"/>
              <a:gd name="T42" fmla="*/ 121692 w 142875"/>
              <a:gd name="T43" fmla="*/ 289379 h 351789"/>
              <a:gd name="T44" fmla="*/ 131693 w 142875"/>
              <a:gd name="T45" fmla="*/ 279745 h 351789"/>
              <a:gd name="T46" fmla="*/ 142859 w 142875"/>
              <a:gd name="T47" fmla="*/ 269502 h 351789"/>
              <a:gd name="T48" fmla="*/ 132927 w 142875"/>
              <a:gd name="T49" fmla="*/ 258991 h 351789"/>
              <a:gd name="T50" fmla="*/ 81442 w 142875"/>
              <a:gd name="T51" fmla="*/ 0 h 351789"/>
              <a:gd name="T52" fmla="*/ 61386 w 142875"/>
              <a:gd name="T53" fmla="*/ 0 h 351789"/>
              <a:gd name="T54" fmla="*/ 56427 w 142875"/>
              <a:gd name="T55" fmla="*/ 289479 h 351789"/>
              <a:gd name="T56" fmla="*/ 81442 w 142875"/>
              <a:gd name="T57" fmla="*/ 289479 h 351789"/>
              <a:gd name="T58" fmla="*/ 81442 w 142875"/>
              <a:gd name="T59" fmla="*/ 0 h 3517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42875" h="351789">
                <a:moveTo>
                  <a:pt x="0" y="254111"/>
                </a:moveTo>
                <a:lnTo>
                  <a:pt x="4092" y="272988"/>
                </a:lnTo>
                <a:lnTo>
                  <a:pt x="13987" y="282434"/>
                </a:lnTo>
                <a:lnTo>
                  <a:pt x="23099" y="291600"/>
                </a:lnTo>
                <a:lnTo>
                  <a:pt x="54694" y="330157"/>
                </a:lnTo>
                <a:lnTo>
                  <a:pt x="66141" y="351281"/>
                </a:lnTo>
                <a:lnTo>
                  <a:pt x="76428" y="348926"/>
                </a:lnTo>
                <a:lnTo>
                  <a:pt x="105189" y="306277"/>
                </a:lnTo>
                <a:lnTo>
                  <a:pt x="117776" y="292851"/>
                </a:lnTo>
                <a:lnTo>
                  <a:pt x="81442" y="292851"/>
                </a:lnTo>
                <a:lnTo>
                  <a:pt x="81442" y="288957"/>
                </a:lnTo>
                <a:lnTo>
                  <a:pt x="56427" y="288957"/>
                </a:lnTo>
                <a:lnTo>
                  <a:pt x="46436" y="281393"/>
                </a:lnTo>
                <a:lnTo>
                  <a:pt x="36487" y="274413"/>
                </a:lnTo>
                <a:lnTo>
                  <a:pt x="25507" y="267376"/>
                </a:lnTo>
                <a:lnTo>
                  <a:pt x="14400" y="261414"/>
                </a:lnTo>
                <a:lnTo>
                  <a:pt x="0" y="254111"/>
                </a:lnTo>
                <a:close/>
              </a:path>
              <a:path w="142875" h="351789">
                <a:moveTo>
                  <a:pt x="132927" y="258524"/>
                </a:moveTo>
                <a:lnTo>
                  <a:pt x="98656" y="278800"/>
                </a:lnTo>
                <a:lnTo>
                  <a:pt x="81442" y="292851"/>
                </a:lnTo>
                <a:lnTo>
                  <a:pt x="117776" y="292851"/>
                </a:lnTo>
                <a:lnTo>
                  <a:pt x="121692" y="288857"/>
                </a:lnTo>
                <a:lnTo>
                  <a:pt x="131693" y="279240"/>
                </a:lnTo>
                <a:lnTo>
                  <a:pt x="142859" y="269016"/>
                </a:lnTo>
                <a:lnTo>
                  <a:pt x="132927" y="258524"/>
                </a:lnTo>
                <a:close/>
              </a:path>
              <a:path w="142875" h="351789">
                <a:moveTo>
                  <a:pt x="81442" y="0"/>
                </a:moveTo>
                <a:lnTo>
                  <a:pt x="61386" y="0"/>
                </a:lnTo>
                <a:lnTo>
                  <a:pt x="56427" y="288957"/>
                </a:lnTo>
                <a:lnTo>
                  <a:pt x="81442" y="288957"/>
                </a:lnTo>
                <a:lnTo>
                  <a:pt x="81442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92" name="object 8"/>
          <p:cNvSpPr>
            <a:spLocks/>
          </p:cNvSpPr>
          <p:nvPr/>
        </p:nvSpPr>
        <p:spPr bwMode="auto">
          <a:xfrm>
            <a:off x="7423150" y="2817813"/>
            <a:ext cx="142875" cy="352425"/>
          </a:xfrm>
          <a:custGeom>
            <a:avLst/>
            <a:gdLst>
              <a:gd name="T0" fmla="*/ 61386 w 142875"/>
              <a:gd name="T1" fmla="*/ 0 h 351789"/>
              <a:gd name="T2" fmla="*/ 81442 w 142875"/>
              <a:gd name="T3" fmla="*/ 0 h 351789"/>
              <a:gd name="T4" fmla="*/ 81442 w 142875"/>
              <a:gd name="T5" fmla="*/ 293380 h 351789"/>
              <a:gd name="T6" fmla="*/ 89485 w 142875"/>
              <a:gd name="T7" fmla="*/ 286291 h 351789"/>
              <a:gd name="T8" fmla="*/ 98656 w 142875"/>
              <a:gd name="T9" fmla="*/ 279304 h 351789"/>
              <a:gd name="T10" fmla="*/ 108954 w 142875"/>
              <a:gd name="T11" fmla="*/ 272423 h 351789"/>
              <a:gd name="T12" fmla="*/ 120378 w 142875"/>
              <a:gd name="T13" fmla="*/ 265651 h 351789"/>
              <a:gd name="T14" fmla="*/ 132927 w 142875"/>
              <a:gd name="T15" fmla="*/ 258991 h 351789"/>
              <a:gd name="T16" fmla="*/ 142859 w 142875"/>
              <a:gd name="T17" fmla="*/ 269502 h 351789"/>
              <a:gd name="T18" fmla="*/ 131693 w 142875"/>
              <a:gd name="T19" fmla="*/ 279745 h 351789"/>
              <a:gd name="T20" fmla="*/ 121692 w 142875"/>
              <a:gd name="T21" fmla="*/ 289379 h 351789"/>
              <a:gd name="T22" fmla="*/ 95362 w 142875"/>
              <a:gd name="T23" fmla="*/ 319382 h 351789"/>
              <a:gd name="T24" fmla="*/ 76428 w 142875"/>
              <a:gd name="T25" fmla="*/ 349557 h 351789"/>
              <a:gd name="T26" fmla="*/ 66141 w 142875"/>
              <a:gd name="T27" fmla="*/ 351916 h 351789"/>
              <a:gd name="T28" fmla="*/ 39450 w 142875"/>
              <a:gd name="T29" fmla="*/ 310294 h 351789"/>
              <a:gd name="T30" fmla="*/ 4092 w 142875"/>
              <a:gd name="T31" fmla="*/ 273482 h 351789"/>
              <a:gd name="T32" fmla="*/ 0 w 142875"/>
              <a:gd name="T33" fmla="*/ 254570 h 351789"/>
              <a:gd name="T34" fmla="*/ 36487 w 142875"/>
              <a:gd name="T35" fmla="*/ 274909 h 351789"/>
              <a:gd name="T36" fmla="*/ 56427 w 142875"/>
              <a:gd name="T37" fmla="*/ 289479 h 351789"/>
              <a:gd name="T38" fmla="*/ 61386 w 142875"/>
              <a:gd name="T39" fmla="*/ 0 h 3517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2875" h="351789">
                <a:moveTo>
                  <a:pt x="61386" y="0"/>
                </a:moveTo>
                <a:lnTo>
                  <a:pt x="81442" y="0"/>
                </a:lnTo>
                <a:lnTo>
                  <a:pt x="81442" y="292851"/>
                </a:lnTo>
                <a:lnTo>
                  <a:pt x="89485" y="285774"/>
                </a:lnTo>
                <a:lnTo>
                  <a:pt x="98656" y="278800"/>
                </a:lnTo>
                <a:lnTo>
                  <a:pt x="108954" y="271931"/>
                </a:lnTo>
                <a:lnTo>
                  <a:pt x="120378" y="265172"/>
                </a:lnTo>
                <a:lnTo>
                  <a:pt x="132927" y="258524"/>
                </a:lnTo>
                <a:lnTo>
                  <a:pt x="142859" y="269016"/>
                </a:lnTo>
                <a:lnTo>
                  <a:pt x="131693" y="279240"/>
                </a:lnTo>
                <a:lnTo>
                  <a:pt x="121692" y="288857"/>
                </a:lnTo>
                <a:lnTo>
                  <a:pt x="95362" y="318806"/>
                </a:lnTo>
                <a:lnTo>
                  <a:pt x="76428" y="348926"/>
                </a:lnTo>
                <a:lnTo>
                  <a:pt x="66141" y="351281"/>
                </a:lnTo>
                <a:lnTo>
                  <a:pt x="39450" y="309734"/>
                </a:lnTo>
                <a:lnTo>
                  <a:pt x="4092" y="272988"/>
                </a:lnTo>
                <a:lnTo>
                  <a:pt x="0" y="254111"/>
                </a:lnTo>
                <a:lnTo>
                  <a:pt x="36487" y="274413"/>
                </a:lnTo>
                <a:lnTo>
                  <a:pt x="56427" y="288957"/>
                </a:lnTo>
                <a:lnTo>
                  <a:pt x="61386" y="0"/>
                </a:lnTo>
                <a:close/>
              </a:path>
            </a:pathLst>
          </a:custGeom>
          <a:noFill/>
          <a:ln w="609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93" name="object 9"/>
          <p:cNvSpPr>
            <a:spLocks/>
          </p:cNvSpPr>
          <p:nvPr/>
        </p:nvSpPr>
        <p:spPr bwMode="auto">
          <a:xfrm>
            <a:off x="7423150" y="3387725"/>
            <a:ext cx="142875" cy="352425"/>
          </a:xfrm>
          <a:custGeom>
            <a:avLst/>
            <a:gdLst>
              <a:gd name="T0" fmla="*/ 117862 w 142875"/>
              <a:gd name="T1" fmla="*/ 58505 h 351789"/>
              <a:gd name="T2" fmla="*/ 61386 w 142875"/>
              <a:gd name="T3" fmla="*/ 58505 h 351789"/>
              <a:gd name="T4" fmla="*/ 61386 w 142875"/>
              <a:gd name="T5" fmla="*/ 351916 h 351789"/>
              <a:gd name="T6" fmla="*/ 81473 w 142875"/>
              <a:gd name="T7" fmla="*/ 351916 h 351789"/>
              <a:gd name="T8" fmla="*/ 87253 w 142875"/>
              <a:gd name="T9" fmla="*/ 63718 h 351789"/>
              <a:gd name="T10" fmla="*/ 123030 w 142875"/>
              <a:gd name="T11" fmla="*/ 63718 h 351789"/>
              <a:gd name="T12" fmla="*/ 119525 w 142875"/>
              <a:gd name="T13" fmla="*/ 60258 h 351789"/>
              <a:gd name="T14" fmla="*/ 117862 w 142875"/>
              <a:gd name="T15" fmla="*/ 58505 h 351789"/>
              <a:gd name="T16" fmla="*/ 123030 w 142875"/>
              <a:gd name="T17" fmla="*/ 63718 h 351789"/>
              <a:gd name="T18" fmla="*/ 87253 w 142875"/>
              <a:gd name="T19" fmla="*/ 63718 h 351789"/>
              <a:gd name="T20" fmla="*/ 96121 w 142875"/>
              <a:gd name="T21" fmla="*/ 70740 h 351789"/>
              <a:gd name="T22" fmla="*/ 106114 w 142875"/>
              <a:gd name="T23" fmla="*/ 77650 h 351789"/>
              <a:gd name="T24" fmla="*/ 117234 w 142875"/>
              <a:gd name="T25" fmla="*/ 84448 h 351789"/>
              <a:gd name="T26" fmla="*/ 129482 w 142875"/>
              <a:gd name="T27" fmla="*/ 91136 h 351789"/>
              <a:gd name="T28" fmla="*/ 142859 w 142875"/>
              <a:gd name="T29" fmla="*/ 97711 h 351789"/>
              <a:gd name="T30" fmla="*/ 138252 w 142875"/>
              <a:gd name="T31" fmla="*/ 78241 h 351789"/>
              <a:gd name="T32" fmla="*/ 128543 w 142875"/>
              <a:gd name="T33" fmla="*/ 69163 h 351789"/>
              <a:gd name="T34" fmla="*/ 123030 w 142875"/>
              <a:gd name="T35" fmla="*/ 63718 h 351789"/>
              <a:gd name="T36" fmla="*/ 75285 w 142875"/>
              <a:gd name="T37" fmla="*/ 0 h 351789"/>
              <a:gd name="T38" fmla="*/ 66141 w 142875"/>
              <a:gd name="T39" fmla="*/ 0 h 351789"/>
              <a:gd name="T40" fmla="*/ 65578 w 142875"/>
              <a:gd name="T41" fmla="*/ 1294 h 351789"/>
              <a:gd name="T42" fmla="*/ 61330 w 142875"/>
              <a:gd name="T43" fmla="*/ 9868 h 351789"/>
              <a:gd name="T44" fmla="*/ 37342 w 142875"/>
              <a:gd name="T45" fmla="*/ 44322 h 351789"/>
              <a:gd name="T46" fmla="*/ 0 w 142875"/>
              <a:gd name="T47" fmla="*/ 82200 h 351789"/>
              <a:gd name="T48" fmla="*/ 6615 w 142875"/>
              <a:gd name="T49" fmla="*/ 93977 h 351789"/>
              <a:gd name="T50" fmla="*/ 48955 w 142875"/>
              <a:gd name="T51" fmla="*/ 68171 h 351789"/>
              <a:gd name="T52" fmla="*/ 61386 w 142875"/>
              <a:gd name="T53" fmla="*/ 58505 h 351789"/>
              <a:gd name="T54" fmla="*/ 117862 w 142875"/>
              <a:gd name="T55" fmla="*/ 58505 h 351789"/>
              <a:gd name="T56" fmla="*/ 87544 w 142875"/>
              <a:gd name="T57" fmla="*/ 21804 h 351789"/>
              <a:gd name="T58" fmla="*/ 80987 w 142875"/>
              <a:gd name="T59" fmla="*/ 10995 h 351789"/>
              <a:gd name="T60" fmla="*/ 75285 w 142875"/>
              <a:gd name="T61" fmla="*/ 0 h 35178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42875" h="351789">
                <a:moveTo>
                  <a:pt x="117862" y="58399"/>
                </a:moveTo>
                <a:lnTo>
                  <a:pt x="61386" y="58399"/>
                </a:lnTo>
                <a:lnTo>
                  <a:pt x="61386" y="351281"/>
                </a:lnTo>
                <a:lnTo>
                  <a:pt x="81473" y="351281"/>
                </a:lnTo>
                <a:lnTo>
                  <a:pt x="87253" y="63603"/>
                </a:lnTo>
                <a:lnTo>
                  <a:pt x="123030" y="63603"/>
                </a:lnTo>
                <a:lnTo>
                  <a:pt x="119525" y="60149"/>
                </a:lnTo>
                <a:lnTo>
                  <a:pt x="117862" y="58399"/>
                </a:lnTo>
                <a:close/>
              </a:path>
              <a:path w="142875" h="351789">
                <a:moveTo>
                  <a:pt x="123030" y="63603"/>
                </a:moveTo>
                <a:lnTo>
                  <a:pt x="87253" y="63603"/>
                </a:lnTo>
                <a:lnTo>
                  <a:pt x="96121" y="70612"/>
                </a:lnTo>
                <a:lnTo>
                  <a:pt x="106114" y="77510"/>
                </a:lnTo>
                <a:lnTo>
                  <a:pt x="117234" y="84296"/>
                </a:lnTo>
                <a:lnTo>
                  <a:pt x="129482" y="90972"/>
                </a:lnTo>
                <a:lnTo>
                  <a:pt x="142859" y="97535"/>
                </a:lnTo>
                <a:lnTo>
                  <a:pt x="138252" y="78100"/>
                </a:lnTo>
                <a:lnTo>
                  <a:pt x="128543" y="69038"/>
                </a:lnTo>
                <a:lnTo>
                  <a:pt x="123030" y="63603"/>
                </a:lnTo>
                <a:close/>
              </a:path>
              <a:path w="142875" h="351789">
                <a:moveTo>
                  <a:pt x="75285" y="0"/>
                </a:moveTo>
                <a:lnTo>
                  <a:pt x="66141" y="0"/>
                </a:lnTo>
                <a:lnTo>
                  <a:pt x="65578" y="1292"/>
                </a:lnTo>
                <a:lnTo>
                  <a:pt x="61330" y="9850"/>
                </a:lnTo>
                <a:lnTo>
                  <a:pt x="37342" y="44242"/>
                </a:lnTo>
                <a:lnTo>
                  <a:pt x="0" y="82052"/>
                </a:lnTo>
                <a:lnTo>
                  <a:pt x="6615" y="93807"/>
                </a:lnTo>
                <a:lnTo>
                  <a:pt x="48955" y="68048"/>
                </a:lnTo>
                <a:lnTo>
                  <a:pt x="61386" y="58399"/>
                </a:lnTo>
                <a:lnTo>
                  <a:pt x="117862" y="58399"/>
                </a:lnTo>
                <a:lnTo>
                  <a:pt x="87544" y="21765"/>
                </a:lnTo>
                <a:lnTo>
                  <a:pt x="80987" y="10975"/>
                </a:lnTo>
                <a:lnTo>
                  <a:pt x="75285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94" name="object 10"/>
          <p:cNvSpPr>
            <a:spLocks/>
          </p:cNvSpPr>
          <p:nvPr/>
        </p:nvSpPr>
        <p:spPr bwMode="auto">
          <a:xfrm>
            <a:off x="7423150" y="3387725"/>
            <a:ext cx="142875" cy="352425"/>
          </a:xfrm>
          <a:custGeom>
            <a:avLst/>
            <a:gdLst>
              <a:gd name="T0" fmla="*/ 66141 w 142875"/>
              <a:gd name="T1" fmla="*/ 0 h 351789"/>
              <a:gd name="T2" fmla="*/ 75285 w 142875"/>
              <a:gd name="T3" fmla="*/ 0 h 351789"/>
              <a:gd name="T4" fmla="*/ 80987 w 142875"/>
              <a:gd name="T5" fmla="*/ 10995 h 351789"/>
              <a:gd name="T6" fmla="*/ 87544 w 142875"/>
              <a:gd name="T7" fmla="*/ 21804 h 351789"/>
              <a:gd name="T8" fmla="*/ 119525 w 142875"/>
              <a:gd name="T9" fmla="*/ 60258 h 351789"/>
              <a:gd name="T10" fmla="*/ 138252 w 142875"/>
              <a:gd name="T11" fmla="*/ 78241 h 351789"/>
              <a:gd name="T12" fmla="*/ 142859 w 142875"/>
              <a:gd name="T13" fmla="*/ 97711 h 351789"/>
              <a:gd name="T14" fmla="*/ 106114 w 142875"/>
              <a:gd name="T15" fmla="*/ 77650 h 351789"/>
              <a:gd name="T16" fmla="*/ 87253 w 142875"/>
              <a:gd name="T17" fmla="*/ 63718 h 351789"/>
              <a:gd name="T18" fmla="*/ 81473 w 142875"/>
              <a:gd name="T19" fmla="*/ 351916 h 351789"/>
              <a:gd name="T20" fmla="*/ 61386 w 142875"/>
              <a:gd name="T21" fmla="*/ 351916 h 351789"/>
              <a:gd name="T22" fmla="*/ 61386 w 142875"/>
              <a:gd name="T23" fmla="*/ 58505 h 351789"/>
              <a:gd name="T24" fmla="*/ 48955 w 142875"/>
              <a:gd name="T25" fmla="*/ 68171 h 351789"/>
              <a:gd name="T26" fmla="*/ 38999 w 142875"/>
              <a:gd name="T27" fmla="*/ 75491 h 351789"/>
              <a:gd name="T28" fmla="*/ 28622 w 142875"/>
              <a:gd name="T29" fmla="*/ 81968 h 351789"/>
              <a:gd name="T30" fmla="*/ 18111 w 142875"/>
              <a:gd name="T31" fmla="*/ 87940 h 351789"/>
              <a:gd name="T32" fmla="*/ 6615 w 142875"/>
              <a:gd name="T33" fmla="*/ 93977 h 351789"/>
              <a:gd name="T34" fmla="*/ 0 w 142875"/>
              <a:gd name="T35" fmla="*/ 82200 h 351789"/>
              <a:gd name="T36" fmla="*/ 11003 w 142875"/>
              <a:gd name="T37" fmla="*/ 71864 h 351789"/>
              <a:gd name="T38" fmla="*/ 20894 w 142875"/>
              <a:gd name="T39" fmla="*/ 62104 h 351789"/>
              <a:gd name="T40" fmla="*/ 47746 w 142875"/>
              <a:gd name="T41" fmla="*/ 30716 h 351789"/>
              <a:gd name="T42" fmla="*/ 65578 w 142875"/>
              <a:gd name="T43" fmla="*/ 1294 h 351789"/>
              <a:gd name="T44" fmla="*/ 66141 w 142875"/>
              <a:gd name="T45" fmla="*/ 0 h 35178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42875" h="351789">
                <a:moveTo>
                  <a:pt x="66141" y="0"/>
                </a:moveTo>
                <a:lnTo>
                  <a:pt x="75285" y="0"/>
                </a:lnTo>
                <a:lnTo>
                  <a:pt x="80987" y="10975"/>
                </a:lnTo>
                <a:lnTo>
                  <a:pt x="87544" y="21765"/>
                </a:lnTo>
                <a:lnTo>
                  <a:pt x="119525" y="60149"/>
                </a:lnTo>
                <a:lnTo>
                  <a:pt x="138252" y="78100"/>
                </a:lnTo>
                <a:lnTo>
                  <a:pt x="142859" y="97535"/>
                </a:lnTo>
                <a:lnTo>
                  <a:pt x="106114" y="77510"/>
                </a:lnTo>
                <a:lnTo>
                  <a:pt x="87253" y="63603"/>
                </a:lnTo>
                <a:lnTo>
                  <a:pt x="81473" y="351281"/>
                </a:lnTo>
                <a:lnTo>
                  <a:pt x="61386" y="351281"/>
                </a:lnTo>
                <a:lnTo>
                  <a:pt x="61386" y="58399"/>
                </a:lnTo>
                <a:lnTo>
                  <a:pt x="48955" y="68048"/>
                </a:lnTo>
                <a:lnTo>
                  <a:pt x="38999" y="75355"/>
                </a:lnTo>
                <a:lnTo>
                  <a:pt x="28622" y="81820"/>
                </a:lnTo>
                <a:lnTo>
                  <a:pt x="18111" y="87781"/>
                </a:lnTo>
                <a:lnTo>
                  <a:pt x="6615" y="93807"/>
                </a:lnTo>
                <a:lnTo>
                  <a:pt x="0" y="82052"/>
                </a:lnTo>
                <a:lnTo>
                  <a:pt x="11003" y="71734"/>
                </a:lnTo>
                <a:lnTo>
                  <a:pt x="20894" y="61992"/>
                </a:lnTo>
                <a:lnTo>
                  <a:pt x="47746" y="30661"/>
                </a:lnTo>
                <a:lnTo>
                  <a:pt x="65578" y="1292"/>
                </a:lnTo>
                <a:lnTo>
                  <a:pt x="66141" y="0"/>
                </a:lnTo>
                <a:close/>
              </a:path>
            </a:pathLst>
          </a:custGeom>
          <a:noFill/>
          <a:ln w="609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95" name="object 12"/>
          <p:cNvSpPr>
            <a:spLocks/>
          </p:cNvSpPr>
          <p:nvPr/>
        </p:nvSpPr>
        <p:spPr bwMode="auto">
          <a:xfrm>
            <a:off x="4575175" y="5367338"/>
            <a:ext cx="142875" cy="352425"/>
          </a:xfrm>
          <a:custGeom>
            <a:avLst/>
            <a:gdLst>
              <a:gd name="T0" fmla="*/ 117880 w 142875"/>
              <a:gd name="T1" fmla="*/ 58517 h 351789"/>
              <a:gd name="T2" fmla="*/ 61386 w 142875"/>
              <a:gd name="T3" fmla="*/ 58517 h 351789"/>
              <a:gd name="T4" fmla="*/ 61386 w 142875"/>
              <a:gd name="T5" fmla="*/ 351916 h 351789"/>
              <a:gd name="T6" fmla="*/ 81473 w 142875"/>
              <a:gd name="T7" fmla="*/ 351916 h 351789"/>
              <a:gd name="T8" fmla="*/ 87253 w 142875"/>
              <a:gd name="T9" fmla="*/ 63727 h 351789"/>
              <a:gd name="T10" fmla="*/ 123046 w 142875"/>
              <a:gd name="T11" fmla="*/ 63727 h 351789"/>
              <a:gd name="T12" fmla="*/ 119531 w 142875"/>
              <a:gd name="T13" fmla="*/ 60258 h 351789"/>
              <a:gd name="T14" fmla="*/ 117880 w 142875"/>
              <a:gd name="T15" fmla="*/ 58517 h 351789"/>
              <a:gd name="T16" fmla="*/ 123046 w 142875"/>
              <a:gd name="T17" fmla="*/ 63727 h 351789"/>
              <a:gd name="T18" fmla="*/ 87253 w 142875"/>
              <a:gd name="T19" fmla="*/ 63727 h 351789"/>
              <a:gd name="T20" fmla="*/ 96121 w 142875"/>
              <a:gd name="T21" fmla="*/ 70745 h 351789"/>
              <a:gd name="T22" fmla="*/ 106114 w 142875"/>
              <a:gd name="T23" fmla="*/ 77652 h 351789"/>
              <a:gd name="T24" fmla="*/ 117234 w 142875"/>
              <a:gd name="T25" fmla="*/ 84450 h 351789"/>
              <a:gd name="T26" fmla="*/ 129482 w 142875"/>
              <a:gd name="T27" fmla="*/ 91141 h 351789"/>
              <a:gd name="T28" fmla="*/ 142859 w 142875"/>
              <a:gd name="T29" fmla="*/ 97724 h 351789"/>
              <a:gd name="T30" fmla="*/ 138262 w 142875"/>
              <a:gd name="T31" fmla="*/ 78238 h 351789"/>
              <a:gd name="T32" fmla="*/ 128551 w 142875"/>
              <a:gd name="T33" fmla="*/ 69162 h 351789"/>
              <a:gd name="T34" fmla="*/ 123046 w 142875"/>
              <a:gd name="T35" fmla="*/ 63727 h 351789"/>
              <a:gd name="T36" fmla="*/ 75316 w 142875"/>
              <a:gd name="T37" fmla="*/ 0 h 351789"/>
              <a:gd name="T38" fmla="*/ 66172 w 142875"/>
              <a:gd name="T39" fmla="*/ 0 h 351789"/>
              <a:gd name="T40" fmla="*/ 65599 w 142875"/>
              <a:gd name="T41" fmla="*/ 1308 h 351789"/>
              <a:gd name="T42" fmla="*/ 61335 w 142875"/>
              <a:gd name="T43" fmla="*/ 9875 h 351789"/>
              <a:gd name="T44" fmla="*/ 37350 w 142875"/>
              <a:gd name="T45" fmla="*/ 44336 h 351789"/>
              <a:gd name="T46" fmla="*/ 0 w 142875"/>
              <a:gd name="T47" fmla="*/ 82194 h 351789"/>
              <a:gd name="T48" fmla="*/ 6618 w 142875"/>
              <a:gd name="T49" fmla="*/ 93988 h 351789"/>
              <a:gd name="T50" fmla="*/ 48955 w 142875"/>
              <a:gd name="T51" fmla="*/ 68181 h 351789"/>
              <a:gd name="T52" fmla="*/ 61386 w 142875"/>
              <a:gd name="T53" fmla="*/ 58517 h 351789"/>
              <a:gd name="T54" fmla="*/ 117880 w 142875"/>
              <a:gd name="T55" fmla="*/ 58517 h 351789"/>
              <a:gd name="T56" fmla="*/ 87547 w 142875"/>
              <a:gd name="T57" fmla="*/ 21796 h 351789"/>
              <a:gd name="T58" fmla="*/ 80997 w 142875"/>
              <a:gd name="T59" fmla="*/ 10995 h 351789"/>
              <a:gd name="T60" fmla="*/ 75316 w 142875"/>
              <a:gd name="T61" fmla="*/ 0 h 35178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42875" h="351789">
                <a:moveTo>
                  <a:pt x="117880" y="58411"/>
                </a:moveTo>
                <a:lnTo>
                  <a:pt x="61386" y="58411"/>
                </a:lnTo>
                <a:lnTo>
                  <a:pt x="61386" y="351281"/>
                </a:lnTo>
                <a:lnTo>
                  <a:pt x="81473" y="351281"/>
                </a:lnTo>
                <a:lnTo>
                  <a:pt x="87253" y="63612"/>
                </a:lnTo>
                <a:lnTo>
                  <a:pt x="123046" y="63612"/>
                </a:lnTo>
                <a:lnTo>
                  <a:pt x="119531" y="60149"/>
                </a:lnTo>
                <a:lnTo>
                  <a:pt x="117880" y="58411"/>
                </a:lnTo>
                <a:close/>
              </a:path>
              <a:path w="142875" h="351789">
                <a:moveTo>
                  <a:pt x="123046" y="63612"/>
                </a:moveTo>
                <a:lnTo>
                  <a:pt x="87253" y="63612"/>
                </a:lnTo>
                <a:lnTo>
                  <a:pt x="96121" y="70617"/>
                </a:lnTo>
                <a:lnTo>
                  <a:pt x="106114" y="77512"/>
                </a:lnTo>
                <a:lnTo>
                  <a:pt x="117234" y="84298"/>
                </a:lnTo>
                <a:lnTo>
                  <a:pt x="129482" y="90977"/>
                </a:lnTo>
                <a:lnTo>
                  <a:pt x="142859" y="97548"/>
                </a:lnTo>
                <a:lnTo>
                  <a:pt x="138262" y="78097"/>
                </a:lnTo>
                <a:lnTo>
                  <a:pt x="128551" y="69037"/>
                </a:lnTo>
                <a:lnTo>
                  <a:pt x="123046" y="63612"/>
                </a:lnTo>
                <a:close/>
              </a:path>
              <a:path w="142875" h="351789">
                <a:moveTo>
                  <a:pt x="75316" y="0"/>
                </a:moveTo>
                <a:lnTo>
                  <a:pt x="66172" y="0"/>
                </a:lnTo>
                <a:lnTo>
                  <a:pt x="65599" y="1306"/>
                </a:lnTo>
                <a:lnTo>
                  <a:pt x="61335" y="9857"/>
                </a:lnTo>
                <a:lnTo>
                  <a:pt x="37350" y="44256"/>
                </a:lnTo>
                <a:lnTo>
                  <a:pt x="0" y="82046"/>
                </a:lnTo>
                <a:lnTo>
                  <a:pt x="6618" y="93818"/>
                </a:lnTo>
                <a:lnTo>
                  <a:pt x="48955" y="68058"/>
                </a:lnTo>
                <a:lnTo>
                  <a:pt x="61386" y="58411"/>
                </a:lnTo>
                <a:lnTo>
                  <a:pt x="117880" y="58411"/>
                </a:lnTo>
                <a:lnTo>
                  <a:pt x="87547" y="21757"/>
                </a:lnTo>
                <a:lnTo>
                  <a:pt x="80997" y="10975"/>
                </a:lnTo>
                <a:lnTo>
                  <a:pt x="75316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96" name="object 13"/>
          <p:cNvSpPr>
            <a:spLocks/>
          </p:cNvSpPr>
          <p:nvPr/>
        </p:nvSpPr>
        <p:spPr bwMode="auto">
          <a:xfrm>
            <a:off x="4575175" y="5367338"/>
            <a:ext cx="142875" cy="352425"/>
          </a:xfrm>
          <a:custGeom>
            <a:avLst/>
            <a:gdLst>
              <a:gd name="T0" fmla="*/ 66172 w 142875"/>
              <a:gd name="T1" fmla="*/ 0 h 351789"/>
              <a:gd name="T2" fmla="*/ 75316 w 142875"/>
              <a:gd name="T3" fmla="*/ 0 h 351789"/>
              <a:gd name="T4" fmla="*/ 80997 w 142875"/>
              <a:gd name="T5" fmla="*/ 10995 h 351789"/>
              <a:gd name="T6" fmla="*/ 87547 w 142875"/>
              <a:gd name="T7" fmla="*/ 21796 h 351789"/>
              <a:gd name="T8" fmla="*/ 119531 w 142875"/>
              <a:gd name="T9" fmla="*/ 60258 h 351789"/>
              <a:gd name="T10" fmla="*/ 138262 w 142875"/>
              <a:gd name="T11" fmla="*/ 78238 h 351789"/>
              <a:gd name="T12" fmla="*/ 142859 w 142875"/>
              <a:gd name="T13" fmla="*/ 97724 h 351789"/>
              <a:gd name="T14" fmla="*/ 106114 w 142875"/>
              <a:gd name="T15" fmla="*/ 77652 h 351789"/>
              <a:gd name="T16" fmla="*/ 87253 w 142875"/>
              <a:gd name="T17" fmla="*/ 63727 h 351789"/>
              <a:gd name="T18" fmla="*/ 81473 w 142875"/>
              <a:gd name="T19" fmla="*/ 351916 h 351789"/>
              <a:gd name="T20" fmla="*/ 61386 w 142875"/>
              <a:gd name="T21" fmla="*/ 351916 h 351789"/>
              <a:gd name="T22" fmla="*/ 61386 w 142875"/>
              <a:gd name="T23" fmla="*/ 58517 h 351789"/>
              <a:gd name="T24" fmla="*/ 48955 w 142875"/>
              <a:gd name="T25" fmla="*/ 68181 h 351789"/>
              <a:gd name="T26" fmla="*/ 38999 w 142875"/>
              <a:gd name="T27" fmla="*/ 75498 h 351789"/>
              <a:gd name="T28" fmla="*/ 28623 w 142875"/>
              <a:gd name="T29" fmla="*/ 81971 h 351789"/>
              <a:gd name="T30" fmla="*/ 18113 w 142875"/>
              <a:gd name="T31" fmla="*/ 87945 h 351789"/>
              <a:gd name="T32" fmla="*/ 6618 w 142875"/>
              <a:gd name="T33" fmla="*/ 93988 h 351789"/>
              <a:gd name="T34" fmla="*/ 0 w 142875"/>
              <a:gd name="T35" fmla="*/ 82194 h 351789"/>
              <a:gd name="T36" fmla="*/ 11000 w 142875"/>
              <a:gd name="T37" fmla="*/ 71866 h 351789"/>
              <a:gd name="T38" fmla="*/ 20891 w 142875"/>
              <a:gd name="T39" fmla="*/ 62113 h 351789"/>
              <a:gd name="T40" fmla="*/ 47746 w 142875"/>
              <a:gd name="T41" fmla="*/ 30728 h 351789"/>
              <a:gd name="T42" fmla="*/ 65599 w 142875"/>
              <a:gd name="T43" fmla="*/ 1308 h 351789"/>
              <a:gd name="T44" fmla="*/ 66172 w 142875"/>
              <a:gd name="T45" fmla="*/ 0 h 35178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42875" h="351789">
                <a:moveTo>
                  <a:pt x="66172" y="0"/>
                </a:moveTo>
                <a:lnTo>
                  <a:pt x="75316" y="0"/>
                </a:lnTo>
                <a:lnTo>
                  <a:pt x="80997" y="10975"/>
                </a:lnTo>
                <a:lnTo>
                  <a:pt x="87547" y="21757"/>
                </a:lnTo>
                <a:lnTo>
                  <a:pt x="119531" y="60149"/>
                </a:lnTo>
                <a:lnTo>
                  <a:pt x="138262" y="78097"/>
                </a:lnTo>
                <a:lnTo>
                  <a:pt x="142859" y="97548"/>
                </a:lnTo>
                <a:lnTo>
                  <a:pt x="106114" y="77512"/>
                </a:lnTo>
                <a:lnTo>
                  <a:pt x="87253" y="63612"/>
                </a:lnTo>
                <a:lnTo>
                  <a:pt x="81473" y="351281"/>
                </a:lnTo>
                <a:lnTo>
                  <a:pt x="61386" y="351281"/>
                </a:lnTo>
                <a:lnTo>
                  <a:pt x="61386" y="58411"/>
                </a:lnTo>
                <a:lnTo>
                  <a:pt x="48955" y="68058"/>
                </a:lnTo>
                <a:lnTo>
                  <a:pt x="38999" y="75362"/>
                </a:lnTo>
                <a:lnTo>
                  <a:pt x="28623" y="81823"/>
                </a:lnTo>
                <a:lnTo>
                  <a:pt x="18113" y="87786"/>
                </a:lnTo>
                <a:lnTo>
                  <a:pt x="6618" y="93818"/>
                </a:lnTo>
                <a:lnTo>
                  <a:pt x="0" y="82046"/>
                </a:lnTo>
                <a:lnTo>
                  <a:pt x="11000" y="71736"/>
                </a:lnTo>
                <a:lnTo>
                  <a:pt x="20891" y="62001"/>
                </a:lnTo>
                <a:lnTo>
                  <a:pt x="47746" y="30673"/>
                </a:lnTo>
                <a:lnTo>
                  <a:pt x="65599" y="1306"/>
                </a:lnTo>
                <a:lnTo>
                  <a:pt x="66172" y="0"/>
                </a:lnTo>
                <a:close/>
              </a:path>
            </a:pathLst>
          </a:custGeom>
          <a:noFill/>
          <a:ln w="609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97" name="object 14"/>
          <p:cNvSpPr>
            <a:spLocks/>
          </p:cNvSpPr>
          <p:nvPr/>
        </p:nvSpPr>
        <p:spPr bwMode="auto">
          <a:xfrm>
            <a:off x="4575175" y="5937250"/>
            <a:ext cx="142875" cy="352425"/>
          </a:xfrm>
          <a:custGeom>
            <a:avLst/>
            <a:gdLst>
              <a:gd name="T0" fmla="*/ 0 w 142875"/>
              <a:gd name="T1" fmla="*/ 254573 h 351789"/>
              <a:gd name="T2" fmla="*/ 4101 w 142875"/>
              <a:gd name="T3" fmla="*/ 273496 h 351789"/>
              <a:gd name="T4" fmla="*/ 13995 w 142875"/>
              <a:gd name="T5" fmla="*/ 282948 h 351789"/>
              <a:gd name="T6" fmla="*/ 23105 w 142875"/>
              <a:gd name="T7" fmla="*/ 292127 h 351789"/>
              <a:gd name="T8" fmla="*/ 54713 w 142875"/>
              <a:gd name="T9" fmla="*/ 330766 h 351789"/>
              <a:gd name="T10" fmla="*/ 66172 w 142875"/>
              <a:gd name="T11" fmla="*/ 351916 h 351789"/>
              <a:gd name="T12" fmla="*/ 76446 w 142875"/>
              <a:gd name="T13" fmla="*/ 349574 h 351789"/>
              <a:gd name="T14" fmla="*/ 105188 w 142875"/>
              <a:gd name="T15" fmla="*/ 306836 h 351789"/>
              <a:gd name="T16" fmla="*/ 117770 w 142875"/>
              <a:gd name="T17" fmla="*/ 293386 h 351789"/>
              <a:gd name="T18" fmla="*/ 81473 w 142875"/>
              <a:gd name="T19" fmla="*/ 293386 h 351789"/>
              <a:gd name="T20" fmla="*/ 81473 w 142875"/>
              <a:gd name="T21" fmla="*/ 289479 h 351789"/>
              <a:gd name="T22" fmla="*/ 56425 w 142875"/>
              <a:gd name="T23" fmla="*/ 289479 h 351789"/>
              <a:gd name="T24" fmla="*/ 46435 w 142875"/>
              <a:gd name="T25" fmla="*/ 281897 h 351789"/>
              <a:gd name="T26" fmla="*/ 36486 w 142875"/>
              <a:gd name="T27" fmla="*/ 274904 h 351789"/>
              <a:gd name="T28" fmla="*/ 25507 w 142875"/>
              <a:gd name="T29" fmla="*/ 267861 h 351789"/>
              <a:gd name="T30" fmla="*/ 14400 w 142875"/>
              <a:gd name="T31" fmla="*/ 261886 h 351789"/>
              <a:gd name="T32" fmla="*/ 0 w 142875"/>
              <a:gd name="T33" fmla="*/ 254573 h 351789"/>
              <a:gd name="T34" fmla="*/ 132952 w 142875"/>
              <a:gd name="T35" fmla="*/ 258987 h 351789"/>
              <a:gd name="T36" fmla="*/ 98685 w 142875"/>
              <a:gd name="T37" fmla="*/ 279298 h 351789"/>
              <a:gd name="T38" fmla="*/ 81473 w 142875"/>
              <a:gd name="T39" fmla="*/ 293386 h 351789"/>
              <a:gd name="T40" fmla="*/ 117770 w 142875"/>
              <a:gd name="T41" fmla="*/ 293386 h 351789"/>
              <a:gd name="T42" fmla="*/ 121691 w 142875"/>
              <a:gd name="T43" fmla="*/ 289379 h 351789"/>
              <a:gd name="T44" fmla="*/ 131693 w 142875"/>
              <a:gd name="T45" fmla="*/ 279746 h 351789"/>
              <a:gd name="T46" fmla="*/ 142859 w 142875"/>
              <a:gd name="T47" fmla="*/ 269508 h 351789"/>
              <a:gd name="T48" fmla="*/ 132952 w 142875"/>
              <a:gd name="T49" fmla="*/ 258987 h 351789"/>
              <a:gd name="T50" fmla="*/ 81473 w 142875"/>
              <a:gd name="T51" fmla="*/ 0 h 351789"/>
              <a:gd name="T52" fmla="*/ 61386 w 142875"/>
              <a:gd name="T53" fmla="*/ 0 h 351789"/>
              <a:gd name="T54" fmla="*/ 56425 w 142875"/>
              <a:gd name="T55" fmla="*/ 289479 h 351789"/>
              <a:gd name="T56" fmla="*/ 81473 w 142875"/>
              <a:gd name="T57" fmla="*/ 289479 h 351789"/>
              <a:gd name="T58" fmla="*/ 81473 w 142875"/>
              <a:gd name="T59" fmla="*/ 0 h 3517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42875" h="351789">
                <a:moveTo>
                  <a:pt x="0" y="254114"/>
                </a:moveTo>
                <a:lnTo>
                  <a:pt x="4101" y="273002"/>
                </a:lnTo>
                <a:lnTo>
                  <a:pt x="13995" y="282437"/>
                </a:lnTo>
                <a:lnTo>
                  <a:pt x="23105" y="291600"/>
                </a:lnTo>
                <a:lnTo>
                  <a:pt x="54713" y="330169"/>
                </a:lnTo>
                <a:lnTo>
                  <a:pt x="66172" y="351281"/>
                </a:lnTo>
                <a:lnTo>
                  <a:pt x="76446" y="348943"/>
                </a:lnTo>
                <a:lnTo>
                  <a:pt x="105188" y="306282"/>
                </a:lnTo>
                <a:lnTo>
                  <a:pt x="117770" y="292857"/>
                </a:lnTo>
                <a:lnTo>
                  <a:pt x="81473" y="292857"/>
                </a:lnTo>
                <a:lnTo>
                  <a:pt x="81473" y="288957"/>
                </a:lnTo>
                <a:lnTo>
                  <a:pt x="56425" y="288957"/>
                </a:lnTo>
                <a:lnTo>
                  <a:pt x="46435" y="281388"/>
                </a:lnTo>
                <a:lnTo>
                  <a:pt x="36486" y="274408"/>
                </a:lnTo>
                <a:lnTo>
                  <a:pt x="25507" y="267378"/>
                </a:lnTo>
                <a:lnTo>
                  <a:pt x="14400" y="261413"/>
                </a:lnTo>
                <a:lnTo>
                  <a:pt x="0" y="254114"/>
                </a:lnTo>
                <a:close/>
              </a:path>
              <a:path w="142875" h="351789">
                <a:moveTo>
                  <a:pt x="132952" y="258520"/>
                </a:moveTo>
                <a:lnTo>
                  <a:pt x="98685" y="278794"/>
                </a:lnTo>
                <a:lnTo>
                  <a:pt x="81473" y="292857"/>
                </a:lnTo>
                <a:lnTo>
                  <a:pt x="117770" y="292857"/>
                </a:lnTo>
                <a:lnTo>
                  <a:pt x="121691" y="288857"/>
                </a:lnTo>
                <a:lnTo>
                  <a:pt x="131693" y="279241"/>
                </a:lnTo>
                <a:lnTo>
                  <a:pt x="142859" y="269022"/>
                </a:lnTo>
                <a:lnTo>
                  <a:pt x="132952" y="258520"/>
                </a:lnTo>
                <a:close/>
              </a:path>
              <a:path w="142875" h="351789">
                <a:moveTo>
                  <a:pt x="81473" y="0"/>
                </a:moveTo>
                <a:lnTo>
                  <a:pt x="61386" y="0"/>
                </a:lnTo>
                <a:lnTo>
                  <a:pt x="56425" y="288957"/>
                </a:lnTo>
                <a:lnTo>
                  <a:pt x="81473" y="288957"/>
                </a:lnTo>
                <a:lnTo>
                  <a:pt x="81473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98" name="object 15"/>
          <p:cNvSpPr>
            <a:spLocks/>
          </p:cNvSpPr>
          <p:nvPr/>
        </p:nvSpPr>
        <p:spPr bwMode="auto">
          <a:xfrm>
            <a:off x="4575175" y="5937250"/>
            <a:ext cx="142875" cy="352425"/>
          </a:xfrm>
          <a:custGeom>
            <a:avLst/>
            <a:gdLst>
              <a:gd name="T0" fmla="*/ 61386 w 142875"/>
              <a:gd name="T1" fmla="*/ 0 h 351789"/>
              <a:gd name="T2" fmla="*/ 81473 w 142875"/>
              <a:gd name="T3" fmla="*/ 0 h 351789"/>
              <a:gd name="T4" fmla="*/ 81473 w 142875"/>
              <a:gd name="T5" fmla="*/ 293386 h 351789"/>
              <a:gd name="T6" fmla="*/ 89516 w 142875"/>
              <a:gd name="T7" fmla="*/ 286289 h 351789"/>
              <a:gd name="T8" fmla="*/ 98685 w 142875"/>
              <a:gd name="T9" fmla="*/ 279298 h 351789"/>
              <a:gd name="T10" fmla="*/ 108980 w 142875"/>
              <a:gd name="T11" fmla="*/ 272418 h 351789"/>
              <a:gd name="T12" fmla="*/ 120402 w 142875"/>
              <a:gd name="T13" fmla="*/ 265647 h 351789"/>
              <a:gd name="T14" fmla="*/ 132952 w 142875"/>
              <a:gd name="T15" fmla="*/ 258987 h 351789"/>
              <a:gd name="T16" fmla="*/ 142859 w 142875"/>
              <a:gd name="T17" fmla="*/ 269508 h 351789"/>
              <a:gd name="T18" fmla="*/ 131693 w 142875"/>
              <a:gd name="T19" fmla="*/ 279746 h 351789"/>
              <a:gd name="T20" fmla="*/ 121691 w 142875"/>
              <a:gd name="T21" fmla="*/ 289379 h 351789"/>
              <a:gd name="T22" fmla="*/ 95358 w 142875"/>
              <a:gd name="T23" fmla="*/ 319396 h 351789"/>
              <a:gd name="T24" fmla="*/ 76446 w 142875"/>
              <a:gd name="T25" fmla="*/ 349574 h 351789"/>
              <a:gd name="T26" fmla="*/ 66172 w 142875"/>
              <a:gd name="T27" fmla="*/ 351916 h 351789"/>
              <a:gd name="T28" fmla="*/ 39460 w 142875"/>
              <a:gd name="T29" fmla="*/ 310304 h 351789"/>
              <a:gd name="T30" fmla="*/ 4101 w 142875"/>
              <a:gd name="T31" fmla="*/ 273496 h 351789"/>
              <a:gd name="T32" fmla="*/ 0 w 142875"/>
              <a:gd name="T33" fmla="*/ 254573 h 351789"/>
              <a:gd name="T34" fmla="*/ 36486 w 142875"/>
              <a:gd name="T35" fmla="*/ 274904 h 351789"/>
              <a:gd name="T36" fmla="*/ 56425 w 142875"/>
              <a:gd name="T37" fmla="*/ 289479 h 351789"/>
              <a:gd name="T38" fmla="*/ 61386 w 142875"/>
              <a:gd name="T39" fmla="*/ 0 h 3517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2875" h="351789">
                <a:moveTo>
                  <a:pt x="61386" y="0"/>
                </a:moveTo>
                <a:lnTo>
                  <a:pt x="81473" y="0"/>
                </a:lnTo>
                <a:lnTo>
                  <a:pt x="81473" y="292857"/>
                </a:lnTo>
                <a:lnTo>
                  <a:pt x="89516" y="285772"/>
                </a:lnTo>
                <a:lnTo>
                  <a:pt x="98685" y="278794"/>
                </a:lnTo>
                <a:lnTo>
                  <a:pt x="108980" y="271926"/>
                </a:lnTo>
                <a:lnTo>
                  <a:pt x="120402" y="265168"/>
                </a:lnTo>
                <a:lnTo>
                  <a:pt x="132952" y="258520"/>
                </a:lnTo>
                <a:lnTo>
                  <a:pt x="142859" y="269022"/>
                </a:lnTo>
                <a:lnTo>
                  <a:pt x="131693" y="279241"/>
                </a:lnTo>
                <a:lnTo>
                  <a:pt x="121691" y="288857"/>
                </a:lnTo>
                <a:lnTo>
                  <a:pt x="95358" y="318820"/>
                </a:lnTo>
                <a:lnTo>
                  <a:pt x="76446" y="348943"/>
                </a:lnTo>
                <a:lnTo>
                  <a:pt x="66172" y="351281"/>
                </a:lnTo>
                <a:lnTo>
                  <a:pt x="39460" y="309744"/>
                </a:lnTo>
                <a:lnTo>
                  <a:pt x="4101" y="273002"/>
                </a:lnTo>
                <a:lnTo>
                  <a:pt x="0" y="254114"/>
                </a:lnTo>
                <a:lnTo>
                  <a:pt x="36486" y="274408"/>
                </a:lnTo>
                <a:lnTo>
                  <a:pt x="56425" y="288957"/>
                </a:lnTo>
                <a:lnTo>
                  <a:pt x="61386" y="0"/>
                </a:lnTo>
                <a:close/>
              </a:path>
            </a:pathLst>
          </a:custGeom>
          <a:noFill/>
          <a:ln w="609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99" name="object 16"/>
          <p:cNvSpPr>
            <a:spLocks/>
          </p:cNvSpPr>
          <p:nvPr/>
        </p:nvSpPr>
        <p:spPr bwMode="auto">
          <a:xfrm>
            <a:off x="7423150" y="5367338"/>
            <a:ext cx="142875" cy="352425"/>
          </a:xfrm>
          <a:custGeom>
            <a:avLst/>
            <a:gdLst>
              <a:gd name="T0" fmla="*/ 117877 w 142875"/>
              <a:gd name="T1" fmla="*/ 58517 h 351789"/>
              <a:gd name="T2" fmla="*/ 61386 w 142875"/>
              <a:gd name="T3" fmla="*/ 58517 h 351789"/>
              <a:gd name="T4" fmla="*/ 61386 w 142875"/>
              <a:gd name="T5" fmla="*/ 351916 h 351789"/>
              <a:gd name="T6" fmla="*/ 81473 w 142875"/>
              <a:gd name="T7" fmla="*/ 351916 h 351789"/>
              <a:gd name="T8" fmla="*/ 87253 w 142875"/>
              <a:gd name="T9" fmla="*/ 63727 h 351789"/>
              <a:gd name="T10" fmla="*/ 123044 w 142875"/>
              <a:gd name="T11" fmla="*/ 63727 h 351789"/>
              <a:gd name="T12" fmla="*/ 119525 w 142875"/>
              <a:gd name="T13" fmla="*/ 60253 h 351789"/>
              <a:gd name="T14" fmla="*/ 117877 w 142875"/>
              <a:gd name="T15" fmla="*/ 58517 h 351789"/>
              <a:gd name="T16" fmla="*/ 123044 w 142875"/>
              <a:gd name="T17" fmla="*/ 63727 h 351789"/>
              <a:gd name="T18" fmla="*/ 87253 w 142875"/>
              <a:gd name="T19" fmla="*/ 63727 h 351789"/>
              <a:gd name="T20" fmla="*/ 96121 w 142875"/>
              <a:gd name="T21" fmla="*/ 70745 h 351789"/>
              <a:gd name="T22" fmla="*/ 106114 w 142875"/>
              <a:gd name="T23" fmla="*/ 77652 h 351789"/>
              <a:gd name="T24" fmla="*/ 117234 w 142875"/>
              <a:gd name="T25" fmla="*/ 84450 h 351789"/>
              <a:gd name="T26" fmla="*/ 129482 w 142875"/>
              <a:gd name="T27" fmla="*/ 91141 h 351789"/>
              <a:gd name="T28" fmla="*/ 142859 w 142875"/>
              <a:gd name="T29" fmla="*/ 97724 h 351789"/>
              <a:gd name="T30" fmla="*/ 138253 w 142875"/>
              <a:gd name="T31" fmla="*/ 78229 h 351789"/>
              <a:gd name="T32" fmla="*/ 128544 w 142875"/>
              <a:gd name="T33" fmla="*/ 69155 h 351789"/>
              <a:gd name="T34" fmla="*/ 123044 w 142875"/>
              <a:gd name="T35" fmla="*/ 63727 h 351789"/>
              <a:gd name="T36" fmla="*/ 75285 w 142875"/>
              <a:gd name="T37" fmla="*/ 0 h 351789"/>
              <a:gd name="T38" fmla="*/ 66141 w 142875"/>
              <a:gd name="T39" fmla="*/ 0 h 351789"/>
              <a:gd name="T40" fmla="*/ 65578 w 142875"/>
              <a:gd name="T41" fmla="*/ 1294 h 351789"/>
              <a:gd name="T42" fmla="*/ 61330 w 142875"/>
              <a:gd name="T43" fmla="*/ 9863 h 351789"/>
              <a:gd name="T44" fmla="*/ 37343 w 142875"/>
              <a:gd name="T45" fmla="*/ 44325 h 351789"/>
              <a:gd name="T46" fmla="*/ 0 w 142875"/>
              <a:gd name="T47" fmla="*/ 82194 h 351789"/>
              <a:gd name="T48" fmla="*/ 6618 w 142875"/>
              <a:gd name="T49" fmla="*/ 93988 h 351789"/>
              <a:gd name="T50" fmla="*/ 48955 w 142875"/>
              <a:gd name="T51" fmla="*/ 68181 h 351789"/>
              <a:gd name="T52" fmla="*/ 61386 w 142875"/>
              <a:gd name="T53" fmla="*/ 58517 h 351789"/>
              <a:gd name="T54" fmla="*/ 117877 w 142875"/>
              <a:gd name="T55" fmla="*/ 58517 h 351789"/>
              <a:gd name="T56" fmla="*/ 87540 w 142875"/>
              <a:gd name="T57" fmla="*/ 21796 h 351789"/>
              <a:gd name="T58" fmla="*/ 80985 w 142875"/>
              <a:gd name="T59" fmla="*/ 10995 h 351789"/>
              <a:gd name="T60" fmla="*/ 75285 w 142875"/>
              <a:gd name="T61" fmla="*/ 0 h 35178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42875" h="351789">
                <a:moveTo>
                  <a:pt x="117877" y="58411"/>
                </a:moveTo>
                <a:lnTo>
                  <a:pt x="61386" y="58411"/>
                </a:lnTo>
                <a:lnTo>
                  <a:pt x="61386" y="351281"/>
                </a:lnTo>
                <a:lnTo>
                  <a:pt x="81473" y="351281"/>
                </a:lnTo>
                <a:lnTo>
                  <a:pt x="87253" y="63612"/>
                </a:lnTo>
                <a:lnTo>
                  <a:pt x="123044" y="63612"/>
                </a:lnTo>
                <a:lnTo>
                  <a:pt x="119525" y="60144"/>
                </a:lnTo>
                <a:lnTo>
                  <a:pt x="117877" y="58411"/>
                </a:lnTo>
                <a:close/>
              </a:path>
              <a:path w="142875" h="351789">
                <a:moveTo>
                  <a:pt x="123044" y="63612"/>
                </a:moveTo>
                <a:lnTo>
                  <a:pt x="87253" y="63612"/>
                </a:lnTo>
                <a:lnTo>
                  <a:pt x="96121" y="70617"/>
                </a:lnTo>
                <a:lnTo>
                  <a:pt x="106114" y="77512"/>
                </a:lnTo>
                <a:lnTo>
                  <a:pt x="117234" y="84298"/>
                </a:lnTo>
                <a:lnTo>
                  <a:pt x="129482" y="90977"/>
                </a:lnTo>
                <a:lnTo>
                  <a:pt x="142859" y="97548"/>
                </a:lnTo>
                <a:lnTo>
                  <a:pt x="138253" y="78088"/>
                </a:lnTo>
                <a:lnTo>
                  <a:pt x="128544" y="69030"/>
                </a:lnTo>
                <a:lnTo>
                  <a:pt x="123044" y="63612"/>
                </a:lnTo>
                <a:close/>
              </a:path>
              <a:path w="142875" h="351789">
                <a:moveTo>
                  <a:pt x="75285" y="0"/>
                </a:moveTo>
                <a:lnTo>
                  <a:pt x="66141" y="0"/>
                </a:lnTo>
                <a:lnTo>
                  <a:pt x="65578" y="1292"/>
                </a:lnTo>
                <a:lnTo>
                  <a:pt x="61330" y="9845"/>
                </a:lnTo>
                <a:lnTo>
                  <a:pt x="37343" y="44245"/>
                </a:lnTo>
                <a:lnTo>
                  <a:pt x="0" y="82046"/>
                </a:lnTo>
                <a:lnTo>
                  <a:pt x="6618" y="93818"/>
                </a:lnTo>
                <a:lnTo>
                  <a:pt x="48955" y="68058"/>
                </a:lnTo>
                <a:lnTo>
                  <a:pt x="61386" y="58411"/>
                </a:lnTo>
                <a:lnTo>
                  <a:pt x="117877" y="58411"/>
                </a:lnTo>
                <a:lnTo>
                  <a:pt x="87540" y="21757"/>
                </a:lnTo>
                <a:lnTo>
                  <a:pt x="80985" y="10975"/>
                </a:lnTo>
                <a:lnTo>
                  <a:pt x="75285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200" name="object 17"/>
          <p:cNvSpPr>
            <a:spLocks/>
          </p:cNvSpPr>
          <p:nvPr/>
        </p:nvSpPr>
        <p:spPr bwMode="auto">
          <a:xfrm>
            <a:off x="7423150" y="5367338"/>
            <a:ext cx="142875" cy="352425"/>
          </a:xfrm>
          <a:custGeom>
            <a:avLst/>
            <a:gdLst>
              <a:gd name="T0" fmla="*/ 66141 w 142875"/>
              <a:gd name="T1" fmla="*/ 0 h 351789"/>
              <a:gd name="T2" fmla="*/ 75285 w 142875"/>
              <a:gd name="T3" fmla="*/ 0 h 351789"/>
              <a:gd name="T4" fmla="*/ 80985 w 142875"/>
              <a:gd name="T5" fmla="*/ 10995 h 351789"/>
              <a:gd name="T6" fmla="*/ 87540 w 142875"/>
              <a:gd name="T7" fmla="*/ 21796 h 351789"/>
              <a:gd name="T8" fmla="*/ 119525 w 142875"/>
              <a:gd name="T9" fmla="*/ 60253 h 351789"/>
              <a:gd name="T10" fmla="*/ 138253 w 142875"/>
              <a:gd name="T11" fmla="*/ 78229 h 351789"/>
              <a:gd name="T12" fmla="*/ 142859 w 142875"/>
              <a:gd name="T13" fmla="*/ 97724 h 351789"/>
              <a:gd name="T14" fmla="*/ 106114 w 142875"/>
              <a:gd name="T15" fmla="*/ 77652 h 351789"/>
              <a:gd name="T16" fmla="*/ 87253 w 142875"/>
              <a:gd name="T17" fmla="*/ 63727 h 351789"/>
              <a:gd name="T18" fmla="*/ 81473 w 142875"/>
              <a:gd name="T19" fmla="*/ 351916 h 351789"/>
              <a:gd name="T20" fmla="*/ 61386 w 142875"/>
              <a:gd name="T21" fmla="*/ 351916 h 351789"/>
              <a:gd name="T22" fmla="*/ 61386 w 142875"/>
              <a:gd name="T23" fmla="*/ 58517 h 351789"/>
              <a:gd name="T24" fmla="*/ 48955 w 142875"/>
              <a:gd name="T25" fmla="*/ 68181 h 351789"/>
              <a:gd name="T26" fmla="*/ 38999 w 142875"/>
              <a:gd name="T27" fmla="*/ 75498 h 351789"/>
              <a:gd name="T28" fmla="*/ 28623 w 142875"/>
              <a:gd name="T29" fmla="*/ 81971 h 351789"/>
              <a:gd name="T30" fmla="*/ 18113 w 142875"/>
              <a:gd name="T31" fmla="*/ 87945 h 351789"/>
              <a:gd name="T32" fmla="*/ 6618 w 142875"/>
              <a:gd name="T33" fmla="*/ 93988 h 351789"/>
              <a:gd name="T34" fmla="*/ 0 w 142875"/>
              <a:gd name="T35" fmla="*/ 82194 h 351789"/>
              <a:gd name="T36" fmla="*/ 11003 w 142875"/>
              <a:gd name="T37" fmla="*/ 71863 h 351789"/>
              <a:gd name="T38" fmla="*/ 20895 w 142875"/>
              <a:gd name="T39" fmla="*/ 62107 h 351789"/>
              <a:gd name="T40" fmla="*/ 47747 w 142875"/>
              <a:gd name="T41" fmla="*/ 30718 h 351789"/>
              <a:gd name="T42" fmla="*/ 65578 w 142875"/>
              <a:gd name="T43" fmla="*/ 1294 h 351789"/>
              <a:gd name="T44" fmla="*/ 66141 w 142875"/>
              <a:gd name="T45" fmla="*/ 0 h 35178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42875" h="351789">
                <a:moveTo>
                  <a:pt x="66141" y="0"/>
                </a:moveTo>
                <a:lnTo>
                  <a:pt x="75285" y="0"/>
                </a:lnTo>
                <a:lnTo>
                  <a:pt x="80985" y="10975"/>
                </a:lnTo>
                <a:lnTo>
                  <a:pt x="87540" y="21757"/>
                </a:lnTo>
                <a:lnTo>
                  <a:pt x="119525" y="60144"/>
                </a:lnTo>
                <a:lnTo>
                  <a:pt x="138253" y="78088"/>
                </a:lnTo>
                <a:lnTo>
                  <a:pt x="142859" y="97548"/>
                </a:lnTo>
                <a:lnTo>
                  <a:pt x="106114" y="77512"/>
                </a:lnTo>
                <a:lnTo>
                  <a:pt x="87253" y="63612"/>
                </a:lnTo>
                <a:lnTo>
                  <a:pt x="81473" y="351281"/>
                </a:lnTo>
                <a:lnTo>
                  <a:pt x="61386" y="351281"/>
                </a:lnTo>
                <a:lnTo>
                  <a:pt x="61386" y="58411"/>
                </a:lnTo>
                <a:lnTo>
                  <a:pt x="48955" y="68058"/>
                </a:lnTo>
                <a:lnTo>
                  <a:pt x="38999" y="75362"/>
                </a:lnTo>
                <a:lnTo>
                  <a:pt x="28623" y="81823"/>
                </a:lnTo>
                <a:lnTo>
                  <a:pt x="18113" y="87786"/>
                </a:lnTo>
                <a:lnTo>
                  <a:pt x="6618" y="93818"/>
                </a:lnTo>
                <a:lnTo>
                  <a:pt x="0" y="82046"/>
                </a:lnTo>
                <a:lnTo>
                  <a:pt x="11003" y="71733"/>
                </a:lnTo>
                <a:lnTo>
                  <a:pt x="20895" y="61995"/>
                </a:lnTo>
                <a:lnTo>
                  <a:pt x="47747" y="30663"/>
                </a:lnTo>
                <a:lnTo>
                  <a:pt x="65578" y="1292"/>
                </a:lnTo>
                <a:lnTo>
                  <a:pt x="66141" y="0"/>
                </a:lnTo>
                <a:close/>
              </a:path>
            </a:pathLst>
          </a:custGeom>
          <a:noFill/>
          <a:ln w="609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201" name="object 18"/>
          <p:cNvSpPr>
            <a:spLocks/>
          </p:cNvSpPr>
          <p:nvPr/>
        </p:nvSpPr>
        <p:spPr bwMode="auto">
          <a:xfrm>
            <a:off x="7423150" y="5937250"/>
            <a:ext cx="142875" cy="352425"/>
          </a:xfrm>
          <a:custGeom>
            <a:avLst/>
            <a:gdLst>
              <a:gd name="T0" fmla="*/ 0 w 142875"/>
              <a:gd name="T1" fmla="*/ 254573 h 351789"/>
              <a:gd name="T2" fmla="*/ 4085 w 142875"/>
              <a:gd name="T3" fmla="*/ 273482 h 351789"/>
              <a:gd name="T4" fmla="*/ 13983 w 142875"/>
              <a:gd name="T5" fmla="*/ 282936 h 351789"/>
              <a:gd name="T6" fmla="*/ 23095 w 142875"/>
              <a:gd name="T7" fmla="*/ 292118 h 351789"/>
              <a:gd name="T8" fmla="*/ 54693 w 142875"/>
              <a:gd name="T9" fmla="*/ 330758 h 351789"/>
              <a:gd name="T10" fmla="*/ 66141 w 142875"/>
              <a:gd name="T11" fmla="*/ 351916 h 351789"/>
              <a:gd name="T12" fmla="*/ 76426 w 142875"/>
              <a:gd name="T13" fmla="*/ 349563 h 351789"/>
              <a:gd name="T14" fmla="*/ 105188 w 142875"/>
              <a:gd name="T15" fmla="*/ 306836 h 351789"/>
              <a:gd name="T16" fmla="*/ 117770 w 142875"/>
              <a:gd name="T17" fmla="*/ 293386 h 351789"/>
              <a:gd name="T18" fmla="*/ 81442 w 142875"/>
              <a:gd name="T19" fmla="*/ 293386 h 351789"/>
              <a:gd name="T20" fmla="*/ 81442 w 142875"/>
              <a:gd name="T21" fmla="*/ 289479 h 351789"/>
              <a:gd name="T22" fmla="*/ 56425 w 142875"/>
              <a:gd name="T23" fmla="*/ 289479 h 351789"/>
              <a:gd name="T24" fmla="*/ 46435 w 142875"/>
              <a:gd name="T25" fmla="*/ 281897 h 351789"/>
              <a:gd name="T26" fmla="*/ 36486 w 142875"/>
              <a:gd name="T27" fmla="*/ 274904 h 351789"/>
              <a:gd name="T28" fmla="*/ 25507 w 142875"/>
              <a:gd name="T29" fmla="*/ 267861 h 351789"/>
              <a:gd name="T30" fmla="*/ 14400 w 142875"/>
              <a:gd name="T31" fmla="*/ 261886 h 351789"/>
              <a:gd name="T32" fmla="*/ 0 w 142875"/>
              <a:gd name="T33" fmla="*/ 254573 h 351789"/>
              <a:gd name="T34" fmla="*/ 132927 w 142875"/>
              <a:gd name="T35" fmla="*/ 258998 h 351789"/>
              <a:gd name="T36" fmla="*/ 98656 w 142875"/>
              <a:gd name="T37" fmla="*/ 279303 h 351789"/>
              <a:gd name="T38" fmla="*/ 81442 w 142875"/>
              <a:gd name="T39" fmla="*/ 293386 h 351789"/>
              <a:gd name="T40" fmla="*/ 117770 w 142875"/>
              <a:gd name="T41" fmla="*/ 293386 h 351789"/>
              <a:gd name="T42" fmla="*/ 121691 w 142875"/>
              <a:gd name="T43" fmla="*/ 289379 h 351789"/>
              <a:gd name="T44" fmla="*/ 131693 w 142875"/>
              <a:gd name="T45" fmla="*/ 279746 h 351789"/>
              <a:gd name="T46" fmla="*/ 142859 w 142875"/>
              <a:gd name="T47" fmla="*/ 269508 h 351789"/>
              <a:gd name="T48" fmla="*/ 132927 w 142875"/>
              <a:gd name="T49" fmla="*/ 258998 h 351789"/>
              <a:gd name="T50" fmla="*/ 81442 w 142875"/>
              <a:gd name="T51" fmla="*/ 0 h 351789"/>
              <a:gd name="T52" fmla="*/ 61386 w 142875"/>
              <a:gd name="T53" fmla="*/ 0 h 351789"/>
              <a:gd name="T54" fmla="*/ 56425 w 142875"/>
              <a:gd name="T55" fmla="*/ 289479 h 351789"/>
              <a:gd name="T56" fmla="*/ 81442 w 142875"/>
              <a:gd name="T57" fmla="*/ 289479 h 351789"/>
              <a:gd name="T58" fmla="*/ 81442 w 142875"/>
              <a:gd name="T59" fmla="*/ 0 h 3517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42875" h="351789">
                <a:moveTo>
                  <a:pt x="0" y="254114"/>
                </a:moveTo>
                <a:lnTo>
                  <a:pt x="4085" y="272988"/>
                </a:lnTo>
                <a:lnTo>
                  <a:pt x="13983" y="282425"/>
                </a:lnTo>
                <a:lnTo>
                  <a:pt x="23095" y="291591"/>
                </a:lnTo>
                <a:lnTo>
                  <a:pt x="54693" y="330161"/>
                </a:lnTo>
                <a:lnTo>
                  <a:pt x="66141" y="351281"/>
                </a:lnTo>
                <a:lnTo>
                  <a:pt x="76426" y="348932"/>
                </a:lnTo>
                <a:lnTo>
                  <a:pt x="105188" y="306282"/>
                </a:lnTo>
                <a:lnTo>
                  <a:pt x="117770" y="292857"/>
                </a:lnTo>
                <a:lnTo>
                  <a:pt x="81442" y="292857"/>
                </a:lnTo>
                <a:lnTo>
                  <a:pt x="81442" y="288957"/>
                </a:lnTo>
                <a:lnTo>
                  <a:pt x="56425" y="288957"/>
                </a:lnTo>
                <a:lnTo>
                  <a:pt x="46435" y="281388"/>
                </a:lnTo>
                <a:lnTo>
                  <a:pt x="36486" y="274408"/>
                </a:lnTo>
                <a:lnTo>
                  <a:pt x="25507" y="267378"/>
                </a:lnTo>
                <a:lnTo>
                  <a:pt x="14400" y="261413"/>
                </a:lnTo>
                <a:lnTo>
                  <a:pt x="0" y="254114"/>
                </a:lnTo>
                <a:close/>
              </a:path>
              <a:path w="142875" h="351789">
                <a:moveTo>
                  <a:pt x="132927" y="258531"/>
                </a:moveTo>
                <a:lnTo>
                  <a:pt x="98656" y="278799"/>
                </a:lnTo>
                <a:lnTo>
                  <a:pt x="81442" y="292857"/>
                </a:lnTo>
                <a:lnTo>
                  <a:pt x="117770" y="292857"/>
                </a:lnTo>
                <a:lnTo>
                  <a:pt x="121691" y="288857"/>
                </a:lnTo>
                <a:lnTo>
                  <a:pt x="131693" y="279241"/>
                </a:lnTo>
                <a:lnTo>
                  <a:pt x="142859" y="269022"/>
                </a:lnTo>
                <a:lnTo>
                  <a:pt x="132927" y="258531"/>
                </a:lnTo>
                <a:close/>
              </a:path>
              <a:path w="142875" h="351789">
                <a:moveTo>
                  <a:pt x="81442" y="0"/>
                </a:moveTo>
                <a:lnTo>
                  <a:pt x="61386" y="0"/>
                </a:lnTo>
                <a:lnTo>
                  <a:pt x="56425" y="288957"/>
                </a:lnTo>
                <a:lnTo>
                  <a:pt x="81442" y="288957"/>
                </a:lnTo>
                <a:lnTo>
                  <a:pt x="81442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202" name="object 19"/>
          <p:cNvSpPr>
            <a:spLocks/>
          </p:cNvSpPr>
          <p:nvPr/>
        </p:nvSpPr>
        <p:spPr bwMode="auto">
          <a:xfrm>
            <a:off x="7423150" y="5937250"/>
            <a:ext cx="142875" cy="352425"/>
          </a:xfrm>
          <a:custGeom>
            <a:avLst/>
            <a:gdLst>
              <a:gd name="T0" fmla="*/ 61386 w 142875"/>
              <a:gd name="T1" fmla="*/ 0 h 351789"/>
              <a:gd name="T2" fmla="*/ 81442 w 142875"/>
              <a:gd name="T3" fmla="*/ 0 h 351789"/>
              <a:gd name="T4" fmla="*/ 81442 w 142875"/>
              <a:gd name="T5" fmla="*/ 293386 h 351789"/>
              <a:gd name="T6" fmla="*/ 89485 w 142875"/>
              <a:gd name="T7" fmla="*/ 286291 h 351789"/>
              <a:gd name="T8" fmla="*/ 98656 w 142875"/>
              <a:gd name="T9" fmla="*/ 279303 h 351789"/>
              <a:gd name="T10" fmla="*/ 108954 w 142875"/>
              <a:gd name="T11" fmla="*/ 272425 h 351789"/>
              <a:gd name="T12" fmla="*/ 120378 w 142875"/>
              <a:gd name="T13" fmla="*/ 265656 h 351789"/>
              <a:gd name="T14" fmla="*/ 132927 w 142875"/>
              <a:gd name="T15" fmla="*/ 258998 h 351789"/>
              <a:gd name="T16" fmla="*/ 142859 w 142875"/>
              <a:gd name="T17" fmla="*/ 269508 h 351789"/>
              <a:gd name="T18" fmla="*/ 131693 w 142875"/>
              <a:gd name="T19" fmla="*/ 279746 h 351789"/>
              <a:gd name="T20" fmla="*/ 121691 w 142875"/>
              <a:gd name="T21" fmla="*/ 289379 h 351789"/>
              <a:gd name="T22" fmla="*/ 95361 w 142875"/>
              <a:gd name="T23" fmla="*/ 319392 h 351789"/>
              <a:gd name="T24" fmla="*/ 76426 w 142875"/>
              <a:gd name="T25" fmla="*/ 349563 h 351789"/>
              <a:gd name="T26" fmla="*/ 66141 w 142875"/>
              <a:gd name="T27" fmla="*/ 351916 h 351789"/>
              <a:gd name="T28" fmla="*/ 39448 w 142875"/>
              <a:gd name="T29" fmla="*/ 310294 h 351789"/>
              <a:gd name="T30" fmla="*/ 4085 w 142875"/>
              <a:gd name="T31" fmla="*/ 273482 h 351789"/>
              <a:gd name="T32" fmla="*/ 0 w 142875"/>
              <a:gd name="T33" fmla="*/ 254573 h 351789"/>
              <a:gd name="T34" fmla="*/ 36486 w 142875"/>
              <a:gd name="T35" fmla="*/ 274904 h 351789"/>
              <a:gd name="T36" fmla="*/ 56425 w 142875"/>
              <a:gd name="T37" fmla="*/ 289479 h 351789"/>
              <a:gd name="T38" fmla="*/ 61386 w 142875"/>
              <a:gd name="T39" fmla="*/ 0 h 3517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2875" h="351789">
                <a:moveTo>
                  <a:pt x="61386" y="0"/>
                </a:moveTo>
                <a:lnTo>
                  <a:pt x="81442" y="0"/>
                </a:lnTo>
                <a:lnTo>
                  <a:pt x="81442" y="292857"/>
                </a:lnTo>
                <a:lnTo>
                  <a:pt x="89485" y="285774"/>
                </a:lnTo>
                <a:lnTo>
                  <a:pt x="98656" y="278799"/>
                </a:lnTo>
                <a:lnTo>
                  <a:pt x="108954" y="271933"/>
                </a:lnTo>
                <a:lnTo>
                  <a:pt x="120378" y="265177"/>
                </a:lnTo>
                <a:lnTo>
                  <a:pt x="132927" y="258531"/>
                </a:lnTo>
                <a:lnTo>
                  <a:pt x="142859" y="269022"/>
                </a:lnTo>
                <a:lnTo>
                  <a:pt x="131693" y="279241"/>
                </a:lnTo>
                <a:lnTo>
                  <a:pt x="121691" y="288857"/>
                </a:lnTo>
                <a:lnTo>
                  <a:pt x="95361" y="318816"/>
                </a:lnTo>
                <a:lnTo>
                  <a:pt x="76426" y="348932"/>
                </a:lnTo>
                <a:lnTo>
                  <a:pt x="66141" y="351281"/>
                </a:lnTo>
                <a:lnTo>
                  <a:pt x="39448" y="309734"/>
                </a:lnTo>
                <a:lnTo>
                  <a:pt x="4085" y="272988"/>
                </a:lnTo>
                <a:lnTo>
                  <a:pt x="0" y="254114"/>
                </a:lnTo>
                <a:lnTo>
                  <a:pt x="36486" y="274408"/>
                </a:lnTo>
                <a:lnTo>
                  <a:pt x="56425" y="288957"/>
                </a:lnTo>
                <a:lnTo>
                  <a:pt x="61386" y="0"/>
                </a:lnTo>
                <a:close/>
              </a:path>
            </a:pathLst>
          </a:custGeom>
          <a:noFill/>
          <a:ln w="609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204" name="object 2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25C2726-2616-462F-BAB7-D98D846197FE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45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8400678"/>
              </p:ext>
            </p:extLst>
          </p:nvPr>
        </p:nvGraphicFramePr>
        <p:xfrm>
          <a:off x="442913" y="1585913"/>
          <a:ext cx="8382000" cy="4848226"/>
        </p:xfrm>
        <a:graphic>
          <a:graphicData uri="http://schemas.openxmlformats.org/drawingml/2006/table">
            <a:tbl>
              <a:tblPr/>
              <a:tblGrid>
                <a:gridCol w="2689225">
                  <a:extLst>
                    <a:ext uri="{9D8B030D-6E8A-4147-A177-3AD203B41FA5}">
                      <a16:colId xmlns:a16="http://schemas.microsoft.com/office/drawing/2014/main" xmlns="" val="1675643839"/>
                    </a:ext>
                  </a:extLst>
                </a:gridCol>
                <a:gridCol w="3003550">
                  <a:extLst>
                    <a:ext uri="{9D8B030D-6E8A-4147-A177-3AD203B41FA5}">
                      <a16:colId xmlns:a16="http://schemas.microsoft.com/office/drawing/2014/main" xmlns="" val="2080303253"/>
                    </a:ext>
                  </a:extLst>
                </a:gridCol>
                <a:gridCol w="2689225">
                  <a:extLst>
                    <a:ext uri="{9D8B030D-6E8A-4147-A177-3AD203B41FA5}">
                      <a16:colId xmlns:a16="http://schemas.microsoft.com/office/drawing/2014/main" xmlns="" val="615211144"/>
                    </a:ext>
                  </a:extLst>
                </a:gridCol>
              </a:tblGrid>
              <a:tr h="1046163">
                <a:tc>
                  <a:txBody>
                    <a:bodyPr/>
                    <a:lstStyle>
                      <a:lvl1pPr marL="676275" indent="-2730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76275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Elasticity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of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Demand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Price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3700" indent="5572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93700" marR="0" lvl="0" indent="557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Total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Expenditure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2049667"/>
                  </a:ext>
                </a:extLst>
              </a:tr>
              <a:tr h="1298575">
                <a:tc>
                  <a:txBody>
                    <a:bodyPr/>
                    <a:lstStyle>
                      <a:lvl1pPr marL="209550" indent="1746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09550" marR="0" lvl="0" indent="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Greater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than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Unity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i.e.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en-US" altLang="en-US" sz="2700" b="1" i="0" u="none" strike="noStrike" cap="none" normalizeH="0" baseline="-21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en-US" altLang="en-US" sz="2700" b="1" i="0" u="none" strike="noStrike" cap="none" normalizeH="0" baseline="-21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2073767"/>
                  </a:ext>
                </a:extLst>
              </a:tr>
              <a:tr h="1250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Unity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i.e.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en-US" altLang="en-US" sz="2700" b="1" i="0" u="none" strike="noStrike" cap="none" normalizeH="0" baseline="-21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en-US" altLang="en-US" sz="2700" b="1" i="0" u="none" strike="noStrike" cap="none" normalizeH="0" baseline="-21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255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025525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Same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Same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365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3655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Unchanged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Unchanged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2770161"/>
                  </a:ext>
                </a:extLst>
              </a:tr>
              <a:tr h="1252538">
                <a:tc>
                  <a:txBody>
                    <a:bodyPr/>
                    <a:lstStyle>
                      <a:lvl1pPr marL="2016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01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Less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than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Unity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01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i.e.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en-US" altLang="en-US" sz="2700" b="1" i="0" u="none" strike="noStrike" cap="none" normalizeH="0" baseline="-21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en-US" altLang="en-US" sz="2700" b="1" i="0" u="none" strike="noStrike" cap="none" normalizeH="0" baseline="-21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8235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2396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7563" y="6405563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45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95235" name="object 3"/>
          <p:cNvSpPr>
            <a:spLocks/>
          </p:cNvSpPr>
          <p:nvPr/>
        </p:nvSpPr>
        <p:spPr bwMode="auto">
          <a:xfrm>
            <a:off x="3116263" y="5791200"/>
            <a:ext cx="3060700" cy="0"/>
          </a:xfrm>
          <a:custGeom>
            <a:avLst/>
            <a:gdLst>
              <a:gd name="T0" fmla="*/ 0 w 3060700"/>
              <a:gd name="T1" fmla="*/ 3060710 w 30607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60700">
                <a:moveTo>
                  <a:pt x="0" y="0"/>
                </a:moveTo>
                <a:lnTo>
                  <a:pt x="306071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36" name="object 4"/>
          <p:cNvSpPr>
            <a:spLocks/>
          </p:cNvSpPr>
          <p:nvPr/>
        </p:nvSpPr>
        <p:spPr bwMode="auto">
          <a:xfrm>
            <a:off x="6164263" y="5753100"/>
            <a:ext cx="76200" cy="76200"/>
          </a:xfrm>
          <a:custGeom>
            <a:avLst/>
            <a:gdLst>
              <a:gd name="T0" fmla="*/ 0 w 76200"/>
              <a:gd name="T1" fmla="*/ 0 h 76200"/>
              <a:gd name="T2" fmla="*/ 0 w 76200"/>
              <a:gd name="T3" fmla="*/ 76199 h 76200"/>
              <a:gd name="T4" fmla="*/ 76199 w 76200"/>
              <a:gd name="T5" fmla="*/ 38099 h 76200"/>
              <a:gd name="T6" fmla="*/ 0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199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37" name="object 5"/>
          <p:cNvSpPr>
            <a:spLocks/>
          </p:cNvSpPr>
          <p:nvPr/>
        </p:nvSpPr>
        <p:spPr bwMode="auto">
          <a:xfrm>
            <a:off x="3344863" y="1816100"/>
            <a:ext cx="0" cy="4203700"/>
          </a:xfrm>
          <a:custGeom>
            <a:avLst/>
            <a:gdLst>
              <a:gd name="T0" fmla="*/ 4203710 h 4203700"/>
              <a:gd name="T1" fmla="*/ 0 h 42037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203700">
                <a:moveTo>
                  <a:pt x="0" y="420371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38" name="object 6"/>
          <p:cNvSpPr>
            <a:spLocks/>
          </p:cNvSpPr>
          <p:nvPr/>
        </p:nvSpPr>
        <p:spPr bwMode="auto">
          <a:xfrm>
            <a:off x="3306763" y="1752600"/>
            <a:ext cx="76200" cy="76200"/>
          </a:xfrm>
          <a:custGeom>
            <a:avLst/>
            <a:gdLst>
              <a:gd name="T0" fmla="*/ 38099 w 76200"/>
              <a:gd name="T1" fmla="*/ 0 h 76200"/>
              <a:gd name="T2" fmla="*/ 0 w 76200"/>
              <a:gd name="T3" fmla="*/ 76199 h 76200"/>
              <a:gd name="T4" fmla="*/ 76199 w 76200"/>
              <a:gd name="T5" fmla="*/ 76199 h 76200"/>
              <a:gd name="T6" fmla="*/ 38099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38099" y="0"/>
                </a:moveTo>
                <a:lnTo>
                  <a:pt x="0" y="76199"/>
                </a:lnTo>
                <a:lnTo>
                  <a:pt x="76199" y="76199"/>
                </a:lnTo>
                <a:lnTo>
                  <a:pt x="380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39" name="object 7"/>
          <p:cNvSpPr>
            <a:spLocks/>
          </p:cNvSpPr>
          <p:nvPr/>
        </p:nvSpPr>
        <p:spPr bwMode="auto">
          <a:xfrm>
            <a:off x="3344863" y="2362200"/>
            <a:ext cx="1295400" cy="0"/>
          </a:xfrm>
          <a:custGeom>
            <a:avLst/>
            <a:gdLst>
              <a:gd name="T0" fmla="*/ 0 w 1295400"/>
              <a:gd name="T1" fmla="*/ 1295399 w 12954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95400">
                <a:moveTo>
                  <a:pt x="0" y="0"/>
                </a:moveTo>
                <a:lnTo>
                  <a:pt x="1295399" y="0"/>
                </a:lnTo>
              </a:path>
            </a:pathLst>
          </a:custGeom>
          <a:noFill/>
          <a:ln w="19049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0" name="object 8"/>
          <p:cNvSpPr>
            <a:spLocks/>
          </p:cNvSpPr>
          <p:nvPr/>
        </p:nvSpPr>
        <p:spPr bwMode="auto">
          <a:xfrm>
            <a:off x="3344863" y="3124200"/>
            <a:ext cx="2057400" cy="0"/>
          </a:xfrm>
          <a:custGeom>
            <a:avLst/>
            <a:gdLst>
              <a:gd name="T0" fmla="*/ 0 w 2057400"/>
              <a:gd name="T1" fmla="*/ 2057399 w 20574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57400">
                <a:moveTo>
                  <a:pt x="0" y="0"/>
                </a:moveTo>
                <a:lnTo>
                  <a:pt x="2057399" y="0"/>
                </a:lnTo>
              </a:path>
            </a:pathLst>
          </a:custGeom>
          <a:noFill/>
          <a:ln w="19049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1" name="object 9"/>
          <p:cNvSpPr>
            <a:spLocks/>
          </p:cNvSpPr>
          <p:nvPr/>
        </p:nvSpPr>
        <p:spPr bwMode="auto">
          <a:xfrm>
            <a:off x="3344863" y="5334000"/>
            <a:ext cx="1371600" cy="0"/>
          </a:xfrm>
          <a:custGeom>
            <a:avLst/>
            <a:gdLst>
              <a:gd name="T0" fmla="*/ 0 w 1371600"/>
              <a:gd name="T1" fmla="*/ 1371599 w 13716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371600">
                <a:moveTo>
                  <a:pt x="0" y="0"/>
                </a:moveTo>
                <a:lnTo>
                  <a:pt x="1371599" y="0"/>
                </a:lnTo>
              </a:path>
            </a:pathLst>
          </a:custGeom>
          <a:noFill/>
          <a:ln w="19049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2" name="object 10"/>
          <p:cNvSpPr>
            <a:spLocks/>
          </p:cNvSpPr>
          <p:nvPr/>
        </p:nvSpPr>
        <p:spPr bwMode="auto">
          <a:xfrm>
            <a:off x="4487863" y="2209800"/>
            <a:ext cx="914400" cy="914400"/>
          </a:xfrm>
          <a:custGeom>
            <a:avLst/>
            <a:gdLst>
              <a:gd name="T0" fmla="*/ 914399 w 914400"/>
              <a:gd name="T1" fmla="*/ 914399 h 914400"/>
              <a:gd name="T2" fmla="*/ 0 w 914400"/>
              <a:gd name="T3" fmla="*/ 0 h 9144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14400" h="914400">
                <a:moveTo>
                  <a:pt x="914399" y="914399"/>
                </a:moveTo>
                <a:lnTo>
                  <a:pt x="0" y="0"/>
                </a:lnTo>
              </a:path>
            </a:pathLst>
          </a:custGeom>
          <a:noFill/>
          <a:ln w="38099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3" name="object 11"/>
          <p:cNvSpPr>
            <a:spLocks/>
          </p:cNvSpPr>
          <p:nvPr/>
        </p:nvSpPr>
        <p:spPr bwMode="auto">
          <a:xfrm>
            <a:off x="5402263" y="3124200"/>
            <a:ext cx="0" cy="1676400"/>
          </a:xfrm>
          <a:custGeom>
            <a:avLst/>
            <a:gdLst>
              <a:gd name="T0" fmla="*/ 0 h 1676400"/>
              <a:gd name="T1" fmla="*/ 1676399 h 16764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676400">
                <a:moveTo>
                  <a:pt x="0" y="0"/>
                </a:moveTo>
                <a:lnTo>
                  <a:pt x="0" y="1676399"/>
                </a:lnTo>
              </a:path>
            </a:pathLst>
          </a:custGeom>
          <a:noFill/>
          <a:ln w="38099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4" name="object 12"/>
          <p:cNvSpPr>
            <a:spLocks/>
          </p:cNvSpPr>
          <p:nvPr/>
        </p:nvSpPr>
        <p:spPr bwMode="auto">
          <a:xfrm>
            <a:off x="4564063" y="4800600"/>
            <a:ext cx="838200" cy="685800"/>
          </a:xfrm>
          <a:custGeom>
            <a:avLst/>
            <a:gdLst>
              <a:gd name="T0" fmla="*/ 838199 w 838200"/>
              <a:gd name="T1" fmla="*/ 0 h 685800"/>
              <a:gd name="T2" fmla="*/ 0 w 838200"/>
              <a:gd name="T3" fmla="*/ 685799 h 6858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38200" h="685800">
                <a:moveTo>
                  <a:pt x="838199" y="0"/>
                </a:moveTo>
                <a:lnTo>
                  <a:pt x="0" y="685799"/>
                </a:lnTo>
              </a:path>
            </a:pathLst>
          </a:custGeom>
          <a:noFill/>
          <a:ln w="38099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13"/>
          <p:cNvSpPr txBox="1"/>
          <p:nvPr/>
        </p:nvSpPr>
        <p:spPr>
          <a:xfrm>
            <a:off x="3302000" y="5462588"/>
            <a:ext cx="25273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81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765810" algn="l"/>
              </a:tabLst>
              <a:defRPr/>
            </a:pP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00B0F0"/>
                </a:solidFill>
                <a:latin typeface="Times New Roman"/>
                <a:cs typeface="Times New Roman"/>
              </a:rPr>
              <a:t>	</a:t>
            </a:r>
            <a:r>
              <a:rPr sz="2000" b="1" dirty="0" smtClean="0">
                <a:solidFill>
                  <a:srgbClr val="00B0F0"/>
                </a:solidFill>
                <a:latin typeface="Calibri"/>
                <a:cs typeface="Calibri"/>
              </a:rPr>
              <a:t>D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/>
        <p:txBody>
          <a:bodyPr tIns="447840" rtlCol="0">
            <a:normAutofit fontScale="90000"/>
          </a:bodyPr>
          <a:lstStyle/>
          <a:p>
            <a:pPr marL="1720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400" spc="-380" dirty="0"/>
              <a:t>T</a:t>
            </a:r>
            <a:r>
              <a:rPr sz="4400" spc="-5" dirty="0"/>
              <a:t>o</a:t>
            </a:r>
            <a:r>
              <a:rPr sz="4400" spc="-75" dirty="0"/>
              <a:t>t</a:t>
            </a:r>
            <a:r>
              <a:rPr sz="4400" spc="-5" dirty="0"/>
              <a:t>a</a:t>
            </a:r>
            <a:r>
              <a:rPr sz="4400" spc="-15" dirty="0"/>
              <a:t>l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dirty="0"/>
              <a:t>Expend</a:t>
            </a:r>
            <a:r>
              <a:rPr sz="4400" spc="-5" dirty="0"/>
              <a:t>i</a:t>
            </a:r>
            <a:r>
              <a:rPr sz="4400" spc="-25" dirty="0"/>
              <a:t>t</a:t>
            </a:r>
            <a:r>
              <a:rPr sz="4400" dirty="0"/>
              <a:t>u</a:t>
            </a:r>
            <a:r>
              <a:rPr sz="4400" spc="-55" dirty="0"/>
              <a:t>r</a:t>
            </a:r>
            <a:r>
              <a:rPr sz="4400" dirty="0"/>
              <a:t>e</a:t>
            </a:r>
            <a:r>
              <a:rPr sz="4400" spc="-125" dirty="0">
                <a:latin typeface="Times New Roman"/>
                <a:cs typeface="Times New Roman"/>
              </a:rPr>
              <a:t> </a:t>
            </a:r>
            <a:r>
              <a:rPr sz="4400" spc="-20" dirty="0"/>
              <a:t>(</a:t>
            </a:r>
            <a:r>
              <a:rPr sz="4400" spc="-5" dirty="0"/>
              <a:t>Ou</a:t>
            </a:r>
            <a:r>
              <a:rPr sz="4400" dirty="0"/>
              <a:t>t</a:t>
            </a:r>
            <a:r>
              <a:rPr sz="4400" spc="-20" dirty="0"/>
              <a:t>l</a:t>
            </a:r>
            <a:r>
              <a:rPr sz="4400" spc="-90" dirty="0"/>
              <a:t>a</a:t>
            </a:r>
            <a:r>
              <a:rPr sz="4400" spc="-20" dirty="0"/>
              <a:t>y)</a:t>
            </a:r>
            <a:r>
              <a:rPr sz="4400" spc="-85" dirty="0">
                <a:latin typeface="Times New Roman"/>
                <a:cs typeface="Times New Roman"/>
              </a:rPr>
              <a:t> </a:t>
            </a:r>
            <a:r>
              <a:rPr sz="4400" dirty="0"/>
              <a:t>M</a:t>
            </a:r>
            <a:r>
              <a:rPr sz="4400" spc="-20" dirty="0"/>
              <a:t>e</a:t>
            </a:r>
            <a:r>
              <a:rPr sz="4400" spc="-25" dirty="0"/>
              <a:t>t</a:t>
            </a:r>
            <a:r>
              <a:rPr sz="4400" dirty="0"/>
              <a:t>h</a:t>
            </a:r>
            <a:r>
              <a:rPr sz="4400" spc="-5" dirty="0"/>
              <a:t>o</a:t>
            </a:r>
            <a:r>
              <a:rPr sz="4400" dirty="0"/>
              <a:t>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95247" name="object 15"/>
          <p:cNvSpPr txBox="1">
            <a:spLocks noChangeArrowheads="1"/>
          </p:cNvSpPr>
          <p:nvPr/>
        </p:nvSpPr>
        <p:spPr bwMode="auto">
          <a:xfrm>
            <a:off x="3203575" y="1444625"/>
            <a:ext cx="17557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75"/>
              </a:lnSpc>
            </a:pPr>
            <a:r>
              <a:rPr lang="en-US" altLang="en-US" sz="2000" b="1">
                <a:solidFill>
                  <a:srgbClr val="00B0F0"/>
                </a:solidFill>
              </a:rPr>
              <a:t>Y</a:t>
            </a:r>
            <a:endParaRPr lang="en-US" altLang="en-US" sz="2000"/>
          </a:p>
          <a:p>
            <a:pPr algn="ctr" eaLnBrk="1" hangingPunct="1">
              <a:lnSpc>
                <a:spcPts val="2075"/>
              </a:lnSpc>
            </a:pPr>
            <a:r>
              <a:rPr lang="en-US" altLang="en-US" sz="2000" b="1">
                <a:solidFill>
                  <a:srgbClr val="00B0F0"/>
                </a:solidFill>
              </a:rPr>
              <a:t>T</a:t>
            </a:r>
            <a:endParaRPr lang="en-US" altLang="en-US" sz="2000"/>
          </a:p>
          <a:p>
            <a:pPr algn="r" eaLnBrk="1" hangingPunct="1">
              <a:lnSpc>
                <a:spcPts val="2100"/>
              </a:lnSpc>
            </a:pPr>
            <a:r>
              <a:rPr lang="en-US" altLang="en-US" sz="2000" b="1">
                <a:solidFill>
                  <a:srgbClr val="00B0F0"/>
                </a:solidFill>
              </a:rPr>
              <a:t>A</a:t>
            </a:r>
            <a:endParaRPr lang="en-US" altLang="en-US" sz="2000"/>
          </a:p>
        </p:txBody>
      </p:sp>
      <p:sp>
        <p:nvSpPr>
          <p:cNvPr id="95248" name="object 16"/>
          <p:cNvSpPr txBox="1">
            <a:spLocks noChangeArrowheads="1"/>
          </p:cNvSpPr>
          <p:nvPr/>
        </p:nvSpPr>
        <p:spPr bwMode="auto">
          <a:xfrm>
            <a:off x="6365875" y="5691188"/>
            <a:ext cx="1651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B0F0"/>
                </a:solidFill>
              </a:rPr>
              <a:t>X</a:t>
            </a:r>
            <a:endParaRPr lang="en-US" altLang="en-US" sz="2000"/>
          </a:p>
        </p:txBody>
      </p:sp>
      <p:sp>
        <p:nvSpPr>
          <p:cNvPr id="95249" name="object 17"/>
          <p:cNvSpPr txBox="1">
            <a:spLocks noChangeArrowheads="1"/>
          </p:cNvSpPr>
          <p:nvPr/>
        </p:nvSpPr>
        <p:spPr bwMode="auto">
          <a:xfrm>
            <a:off x="3103563" y="5843588"/>
            <a:ext cx="1968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B0F0"/>
                </a:solidFill>
              </a:rPr>
              <a:t>O</a:t>
            </a:r>
            <a:endParaRPr lang="en-US" altLang="en-US" sz="2000"/>
          </a:p>
        </p:txBody>
      </p:sp>
      <p:sp>
        <p:nvSpPr>
          <p:cNvPr id="95250" name="object 18"/>
          <p:cNvSpPr txBox="1">
            <a:spLocks noChangeArrowheads="1"/>
          </p:cNvSpPr>
          <p:nvPr/>
        </p:nvSpPr>
        <p:spPr bwMode="auto">
          <a:xfrm>
            <a:off x="3027363" y="5233988"/>
            <a:ext cx="1603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B0F0"/>
                </a:solidFill>
              </a:rPr>
              <a:t>P</a:t>
            </a:r>
            <a:endParaRPr lang="en-US" altLang="en-US" sz="2000"/>
          </a:p>
        </p:txBody>
      </p:sp>
      <p:sp>
        <p:nvSpPr>
          <p:cNvPr id="95251" name="object 19"/>
          <p:cNvSpPr txBox="1">
            <a:spLocks noChangeArrowheads="1"/>
          </p:cNvSpPr>
          <p:nvPr/>
        </p:nvSpPr>
        <p:spPr bwMode="auto">
          <a:xfrm>
            <a:off x="3027363" y="4624388"/>
            <a:ext cx="2476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B0F0"/>
                </a:solidFill>
              </a:rPr>
              <a:t>M</a:t>
            </a:r>
            <a:endParaRPr lang="en-US" altLang="en-US" sz="2000"/>
          </a:p>
        </p:txBody>
      </p:sp>
      <p:sp>
        <p:nvSpPr>
          <p:cNvPr id="95252" name="object 20"/>
          <p:cNvSpPr txBox="1">
            <a:spLocks noChangeArrowheads="1"/>
          </p:cNvSpPr>
          <p:nvPr/>
        </p:nvSpPr>
        <p:spPr bwMode="auto">
          <a:xfrm>
            <a:off x="3027363" y="2795588"/>
            <a:ext cx="31115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400"/>
              </a:lnSpc>
            </a:pPr>
            <a:r>
              <a:rPr lang="en-US" altLang="en-US" sz="2000" b="1">
                <a:solidFill>
                  <a:srgbClr val="00B0F0"/>
                </a:solidFill>
              </a:rPr>
              <a:t>B</a:t>
            </a:r>
            <a:endParaRPr lang="en-US" altLang="en-US" sz="2000"/>
          </a:p>
          <a:p>
            <a:pPr eaLnBrk="1" hangingPunct="1"/>
            <a:r>
              <a:rPr lang="en-US" altLang="en-US" sz="2000" b="1">
                <a:solidFill>
                  <a:srgbClr val="00B0F0"/>
                </a:solidFill>
              </a:rPr>
              <a:t>N</a:t>
            </a:r>
            <a:endParaRPr lang="en-US" altLang="en-US" sz="2000"/>
          </a:p>
          <a:p>
            <a:pPr eaLnBrk="1" hangingPunct="1">
              <a:spcBef>
                <a:spcPts val="50"/>
              </a:spcBef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en-US" altLang="en-US" sz="2000" b="1">
                <a:solidFill>
                  <a:srgbClr val="FF0066"/>
                </a:solidFill>
              </a:rPr>
              <a:t>E</a:t>
            </a:r>
            <a:r>
              <a:rPr lang="en-US" altLang="en-US" sz="2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66"/>
                </a:solidFill>
              </a:rPr>
              <a:t>=</a:t>
            </a:r>
            <a:r>
              <a:rPr lang="en-US" altLang="en-US" sz="2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66"/>
                </a:solidFill>
              </a:rPr>
              <a:t>1</a:t>
            </a:r>
            <a:endParaRPr lang="en-US" altLang="en-US" sz="2000"/>
          </a:p>
        </p:txBody>
      </p:sp>
      <p:sp>
        <p:nvSpPr>
          <p:cNvPr id="95253" name="object 21"/>
          <p:cNvSpPr txBox="1">
            <a:spLocks noChangeArrowheads="1"/>
          </p:cNvSpPr>
          <p:nvPr/>
        </p:nvSpPr>
        <p:spPr bwMode="auto">
          <a:xfrm>
            <a:off x="3051175" y="2289175"/>
            <a:ext cx="1682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B0F0"/>
                </a:solidFill>
              </a:rPr>
              <a:t>R</a:t>
            </a:r>
            <a:endParaRPr lang="en-US" altLang="en-US" sz="2000"/>
          </a:p>
        </p:txBody>
      </p:sp>
      <p:sp>
        <p:nvSpPr>
          <p:cNvPr id="22" name="object 22"/>
          <p:cNvSpPr txBox="1"/>
          <p:nvPr/>
        </p:nvSpPr>
        <p:spPr>
          <a:xfrm>
            <a:off x="5160963" y="2262188"/>
            <a:ext cx="404812" cy="280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10" dirty="0">
                <a:solidFill>
                  <a:srgbClr val="FF0066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0066"/>
                </a:solidFill>
                <a:latin typeface="Calibri"/>
                <a:cs typeface="Calibri"/>
              </a:rPr>
              <a:t>&gt;</a:t>
            </a:r>
            <a:r>
              <a:rPr sz="2000" b="1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5255" name="object 23"/>
          <p:cNvSpPr txBox="1">
            <a:spLocks noChangeArrowheads="1"/>
          </p:cNvSpPr>
          <p:nvPr/>
        </p:nvSpPr>
        <p:spPr bwMode="auto">
          <a:xfrm>
            <a:off x="5618163" y="4700588"/>
            <a:ext cx="1603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B0F0"/>
                </a:solidFill>
              </a:rPr>
              <a:t>C</a:t>
            </a:r>
            <a:endParaRPr lang="en-US" altLang="en-US" sz="2000"/>
          </a:p>
        </p:txBody>
      </p:sp>
      <p:sp>
        <p:nvSpPr>
          <p:cNvPr id="24" name="object 24"/>
          <p:cNvSpPr txBox="1"/>
          <p:nvPr/>
        </p:nvSpPr>
        <p:spPr>
          <a:xfrm>
            <a:off x="5237163" y="5157788"/>
            <a:ext cx="404812" cy="280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10" dirty="0">
                <a:solidFill>
                  <a:srgbClr val="FF0066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0066"/>
                </a:solidFill>
                <a:latin typeface="Calibri"/>
                <a:cs typeface="Calibri"/>
              </a:rPr>
              <a:t>&lt;</a:t>
            </a:r>
            <a:r>
              <a:rPr sz="2000" b="1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80197" y="2936420"/>
            <a:ext cx="381000" cy="149542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5" dirty="0">
                <a:solidFill>
                  <a:srgbClr val="00B0F0"/>
                </a:solidFill>
                <a:latin typeface="Calibri"/>
                <a:cs typeface="Calibri"/>
              </a:rPr>
              <a:t>P</a:t>
            </a:r>
            <a:r>
              <a:rPr sz="2800" b="1" dirty="0">
                <a:solidFill>
                  <a:srgbClr val="00B0F0"/>
                </a:solidFill>
                <a:latin typeface="Calibri"/>
                <a:cs typeface="Calibri"/>
              </a:rPr>
              <a:t>r</a:t>
            </a:r>
            <a:r>
              <a:rPr sz="2800" b="1" spc="-5" dirty="0">
                <a:solidFill>
                  <a:srgbClr val="00B0F0"/>
                </a:solidFill>
                <a:latin typeface="Calibri"/>
                <a:cs typeface="Calibri"/>
              </a:rPr>
              <a:t>i</a:t>
            </a:r>
            <a:r>
              <a:rPr sz="2800" b="1" spc="5" dirty="0">
                <a:solidFill>
                  <a:srgbClr val="00B0F0"/>
                </a:solidFill>
                <a:latin typeface="Calibri"/>
                <a:cs typeface="Calibri"/>
              </a:rPr>
              <a:t>c</a:t>
            </a:r>
            <a:r>
              <a:rPr sz="2800" b="1" dirty="0">
                <a:solidFill>
                  <a:srgbClr val="00B0F0"/>
                </a:solidFill>
                <a:latin typeface="Calibri"/>
                <a:cs typeface="Calibri"/>
              </a:rPr>
              <a:t>e</a:t>
            </a:r>
            <a:r>
              <a:rPr sz="2800" b="1" spc="-6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B0F0"/>
                </a:solidFill>
                <a:latin typeface="Calibri"/>
                <a:cs typeface="Calibri"/>
              </a:rPr>
              <a:t>(</a:t>
            </a:r>
            <a:r>
              <a:rPr sz="2800" b="1" spc="-5" dirty="0">
                <a:solidFill>
                  <a:srgbClr val="00B0F0"/>
                </a:solidFill>
                <a:latin typeface="Calibri"/>
                <a:cs typeface="Calibri"/>
              </a:rPr>
              <a:t>R</a:t>
            </a:r>
            <a:r>
              <a:rPr sz="2800" b="1" dirty="0">
                <a:solidFill>
                  <a:srgbClr val="00B0F0"/>
                </a:solidFill>
                <a:latin typeface="Calibri"/>
                <a:cs typeface="Calibri"/>
              </a:rPr>
              <a:t>s</a:t>
            </a:r>
            <a:r>
              <a:rPr sz="2800" b="1" spc="-5" dirty="0">
                <a:solidFill>
                  <a:srgbClr val="00B0F0"/>
                </a:solidFill>
                <a:latin typeface="Calibri"/>
                <a:cs typeface="Calibri"/>
              </a:rPr>
              <a:t>.)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5258" name="object 26"/>
          <p:cNvSpPr>
            <a:spLocks/>
          </p:cNvSpPr>
          <p:nvPr/>
        </p:nvSpPr>
        <p:spPr bwMode="auto">
          <a:xfrm>
            <a:off x="3352800" y="4800600"/>
            <a:ext cx="2057400" cy="0"/>
          </a:xfrm>
          <a:custGeom>
            <a:avLst/>
            <a:gdLst>
              <a:gd name="T0" fmla="*/ 0 w 2057400"/>
              <a:gd name="T1" fmla="*/ 2057399 w 20574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57400">
                <a:moveTo>
                  <a:pt x="0" y="0"/>
                </a:moveTo>
                <a:lnTo>
                  <a:pt x="2057399" y="0"/>
                </a:lnTo>
              </a:path>
            </a:pathLst>
          </a:custGeom>
          <a:noFill/>
          <a:ln w="19049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28619" y="6086982"/>
            <a:ext cx="3135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Total expenditure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8304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object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8EFFE86-9E81-41A2-BFCE-F93963E4154F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47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97284" name="object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290888" indent="-3209925" eaLnBrk="1" hangingPunct="1"/>
            <a:r>
              <a:rPr lang="en-US" altLang="en-US" sz="4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Determinants</a:t>
            </a:r>
            <a:r>
              <a:rPr lang="en-US" alt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alt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Price</a:t>
            </a:r>
            <a:r>
              <a:rPr lang="en-US" alt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Elasticity</a:t>
            </a:r>
            <a:r>
              <a:rPr lang="en-US" alt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alt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</a:t>
            </a:r>
            <a:endParaRPr lang="en-US" altLang="en-US" sz="4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5" name="object 3"/>
          <p:cNvSpPr txBox="1">
            <a:spLocks noChangeArrowheads="1"/>
          </p:cNvSpPr>
          <p:nvPr/>
        </p:nvSpPr>
        <p:spPr bwMode="auto">
          <a:xfrm>
            <a:off x="460374" y="1700213"/>
            <a:ext cx="8455025" cy="469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9900CC"/>
              </a:buClr>
              <a:buFont typeface="Arial" panose="020B0604020202020204" pitchFamily="34" charset="0"/>
              <a:buChar char="•"/>
            </a:pPr>
            <a:r>
              <a:rPr lang="en-US" altLang="en-US" sz="3400" b="1" dirty="0">
                <a:solidFill>
                  <a:srgbClr val="9900CC"/>
                </a:solidFill>
              </a:rPr>
              <a:t>Availability</a:t>
            </a:r>
            <a:r>
              <a:rPr lang="en-US" altLang="en-US" sz="3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9900CC"/>
                </a:solidFill>
              </a:rPr>
              <a:t>of</a:t>
            </a:r>
            <a:r>
              <a:rPr lang="en-US" altLang="en-US" sz="3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9900CC"/>
                </a:solidFill>
              </a:rPr>
              <a:t>Substitutes</a:t>
            </a:r>
            <a:endParaRPr lang="en-US" altLang="en-US" sz="3400" dirty="0"/>
          </a:p>
          <a:p>
            <a:pPr eaLnBrk="1" hangingPunct="1">
              <a:spcBef>
                <a:spcPts val="813"/>
              </a:spcBef>
              <a:buClr>
                <a:srgbClr val="9900CC"/>
              </a:buClr>
              <a:buFont typeface="Arial" panose="020B0604020202020204" pitchFamily="34" charset="0"/>
              <a:buChar char="•"/>
            </a:pPr>
            <a:r>
              <a:rPr lang="en-US" altLang="en-US" sz="3400" b="1" dirty="0">
                <a:solidFill>
                  <a:srgbClr val="002060"/>
                </a:solidFill>
              </a:rPr>
              <a:t>Position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400" b="1" dirty="0" smtClean="0">
                <a:solidFill>
                  <a:srgbClr val="002060"/>
                </a:solidFill>
              </a:rPr>
              <a:t>of Commodity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400" b="1" dirty="0" smtClean="0">
                <a:solidFill>
                  <a:srgbClr val="002060"/>
                </a:solidFill>
              </a:rPr>
              <a:t>in Consumer’s</a:t>
            </a:r>
            <a:r>
              <a:rPr lang="en-US" alt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02060"/>
                </a:solidFill>
              </a:rPr>
              <a:t>Budget</a:t>
            </a:r>
            <a:endParaRPr lang="en-US" altLang="en-US" sz="3400" dirty="0"/>
          </a:p>
          <a:p>
            <a:pPr eaLnBrk="1" hangingPunct="1">
              <a:spcBef>
                <a:spcPts val="813"/>
              </a:spcBef>
              <a:buClr>
                <a:srgbClr val="9900CC"/>
              </a:buClr>
              <a:buFont typeface="Arial" panose="020B0604020202020204" pitchFamily="34" charset="0"/>
              <a:buChar char="•"/>
            </a:pPr>
            <a:r>
              <a:rPr lang="en-US" altLang="en-US" sz="3400" b="1" dirty="0">
                <a:solidFill>
                  <a:srgbClr val="00CC00"/>
                </a:solidFill>
              </a:rPr>
              <a:t>Nature</a:t>
            </a:r>
            <a:r>
              <a:rPr lang="en-US" altLang="en-US" sz="34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0CC00"/>
                </a:solidFill>
              </a:rPr>
              <a:t>of</a:t>
            </a:r>
            <a:r>
              <a:rPr lang="en-US" altLang="en-US" sz="34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0CC00"/>
                </a:solidFill>
              </a:rPr>
              <a:t>Need</a:t>
            </a:r>
            <a:r>
              <a:rPr lang="en-US" altLang="en-US" sz="34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0CC00"/>
                </a:solidFill>
              </a:rPr>
              <a:t>that</a:t>
            </a:r>
            <a:r>
              <a:rPr lang="en-US" altLang="en-US" sz="34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0CC00"/>
                </a:solidFill>
              </a:rPr>
              <a:t>a</a:t>
            </a:r>
            <a:r>
              <a:rPr lang="en-US" altLang="en-US" sz="34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0CC00"/>
                </a:solidFill>
              </a:rPr>
              <a:t>Commodity</a:t>
            </a:r>
            <a:r>
              <a:rPr lang="en-US" altLang="en-US" sz="34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0CC00"/>
                </a:solidFill>
              </a:rPr>
              <a:t>Satisfies</a:t>
            </a:r>
            <a:endParaRPr lang="en-US" altLang="en-US" sz="3400" dirty="0"/>
          </a:p>
          <a:p>
            <a:pPr eaLnBrk="1" hangingPunct="1">
              <a:spcBef>
                <a:spcPts val="813"/>
              </a:spcBef>
              <a:buClr>
                <a:srgbClr val="9900CC"/>
              </a:buClr>
              <a:buFont typeface="Arial" panose="020B0604020202020204" pitchFamily="34" charset="0"/>
              <a:buChar char="•"/>
            </a:pPr>
            <a:r>
              <a:rPr lang="en-US" altLang="en-US" sz="3400" b="1" dirty="0">
                <a:solidFill>
                  <a:srgbClr val="333300"/>
                </a:solidFill>
              </a:rPr>
              <a:t>Number</a:t>
            </a:r>
            <a:r>
              <a:rPr lang="en-US" altLang="en-US" sz="3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333300"/>
                </a:solidFill>
              </a:rPr>
              <a:t>of</a:t>
            </a:r>
            <a:r>
              <a:rPr lang="en-US" altLang="en-US" sz="3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333300"/>
                </a:solidFill>
              </a:rPr>
              <a:t>Uses</a:t>
            </a:r>
            <a:r>
              <a:rPr lang="en-US" altLang="en-US" sz="3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333300"/>
                </a:solidFill>
              </a:rPr>
              <a:t>to</a:t>
            </a:r>
            <a:r>
              <a:rPr lang="en-US" altLang="en-US" sz="3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333300"/>
                </a:solidFill>
              </a:rPr>
              <a:t>which</a:t>
            </a:r>
            <a:r>
              <a:rPr lang="en-US" altLang="en-US" sz="3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333300"/>
                </a:solidFill>
              </a:rPr>
              <a:t>a</a:t>
            </a:r>
            <a:r>
              <a:rPr lang="en-US" altLang="en-US" sz="3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333300"/>
                </a:solidFill>
              </a:rPr>
              <a:t>Commodity</a:t>
            </a:r>
            <a:r>
              <a:rPr lang="en-US" altLang="en-US" sz="3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333300"/>
                </a:solidFill>
              </a:rPr>
              <a:t>is</a:t>
            </a:r>
            <a:r>
              <a:rPr lang="en-US" altLang="en-US" sz="3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333300"/>
                </a:solidFill>
              </a:rPr>
              <a:t>Put</a:t>
            </a:r>
            <a:endParaRPr lang="en-US" altLang="en-US" sz="3400" dirty="0"/>
          </a:p>
          <a:p>
            <a:pPr eaLnBrk="1" hangingPunct="1">
              <a:spcBef>
                <a:spcPts val="813"/>
              </a:spcBef>
              <a:buClr>
                <a:srgbClr val="9900CC"/>
              </a:buClr>
              <a:buFont typeface="Arial" panose="020B0604020202020204" pitchFamily="34" charset="0"/>
              <a:buChar char="•"/>
            </a:pPr>
            <a:r>
              <a:rPr lang="en-US" altLang="en-US" sz="3400" b="1" dirty="0">
                <a:solidFill>
                  <a:srgbClr val="FF0000"/>
                </a:solidFill>
              </a:rPr>
              <a:t>Period</a:t>
            </a:r>
            <a:endParaRPr lang="en-US" altLang="en-US" sz="3400" dirty="0"/>
          </a:p>
          <a:p>
            <a:pPr eaLnBrk="1" hangingPunct="1">
              <a:spcBef>
                <a:spcPts val="813"/>
              </a:spcBef>
              <a:buClr>
                <a:srgbClr val="9900CC"/>
              </a:buClr>
              <a:buFont typeface="Arial" panose="020B0604020202020204" pitchFamily="34" charset="0"/>
              <a:buChar char="•"/>
            </a:pPr>
            <a:r>
              <a:rPr lang="en-US" altLang="en-US" sz="3400" b="1" dirty="0">
                <a:solidFill>
                  <a:srgbClr val="0070C0"/>
                </a:solidFill>
              </a:rPr>
              <a:t>Consumer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070C0"/>
                </a:solidFill>
              </a:rPr>
              <a:t>Habits</a:t>
            </a:r>
            <a:endParaRPr lang="en-US" altLang="en-US" sz="3400" dirty="0"/>
          </a:p>
        </p:txBody>
      </p:sp>
    </p:spTree>
    <p:extLst>
      <p:ext uri="{BB962C8B-B14F-4D97-AF65-F5344CB8AC3E}">
        <p14:creationId xmlns:p14="http://schemas.microsoft.com/office/powerpoint/2010/main" xmlns="" val="3980582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365760" rtlCol="0">
            <a:normAutofit fontScale="90000"/>
          </a:bodyPr>
          <a:lstStyle/>
          <a:p>
            <a:pPr marL="6508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spc="-20" dirty="0"/>
              <a:t>In</a:t>
            </a:r>
            <a:r>
              <a:rPr sz="4800" spc="-35" dirty="0"/>
              <a:t>c</a:t>
            </a:r>
            <a:r>
              <a:rPr sz="4800" spc="-5" dirty="0"/>
              <a:t>om</a:t>
            </a:r>
            <a:r>
              <a:rPr sz="4800" dirty="0"/>
              <a:t>e</a:t>
            </a:r>
            <a:r>
              <a:rPr sz="4800" spc="-135" dirty="0">
                <a:latin typeface="Times New Roman"/>
                <a:cs typeface="Times New Roman"/>
              </a:rPr>
              <a:t> </a:t>
            </a:r>
            <a:r>
              <a:rPr sz="4800" spc="-25" dirty="0"/>
              <a:t>E</a:t>
            </a:r>
            <a:r>
              <a:rPr sz="4800" spc="-20" dirty="0"/>
              <a:t>l</a:t>
            </a:r>
            <a:r>
              <a:rPr sz="4800" spc="-35" dirty="0"/>
              <a:t>a</a:t>
            </a:r>
            <a:r>
              <a:rPr sz="4800" spc="-65" dirty="0"/>
              <a:t>s</a:t>
            </a:r>
            <a:r>
              <a:rPr sz="4800" spc="-20" dirty="0"/>
              <a:t>ticit</a:t>
            </a:r>
            <a:r>
              <a:rPr sz="4800" spc="-25" dirty="0"/>
              <a:t>y</a:t>
            </a:r>
            <a:r>
              <a:rPr sz="4800" spc="-130" dirty="0">
                <a:latin typeface="Times New Roman"/>
                <a:cs typeface="Times New Roman"/>
              </a:rPr>
              <a:t> </a:t>
            </a:r>
            <a:r>
              <a:rPr sz="4800" spc="-5" dirty="0"/>
              <a:t>o</a:t>
            </a:r>
            <a:r>
              <a:rPr sz="4800" dirty="0"/>
              <a:t>f</a:t>
            </a:r>
            <a:r>
              <a:rPr sz="4800" spc="-120" dirty="0">
                <a:latin typeface="Times New Roman"/>
                <a:cs typeface="Times New Roman"/>
              </a:rPr>
              <a:t> </a:t>
            </a:r>
            <a:r>
              <a:rPr sz="4800" spc="-5" dirty="0"/>
              <a:t>D</a:t>
            </a:r>
            <a:r>
              <a:rPr sz="4800" spc="-10" dirty="0"/>
              <a:t>ema</a:t>
            </a:r>
            <a:r>
              <a:rPr sz="4800" spc="-30" dirty="0"/>
              <a:t>nd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99331" name="object 3"/>
          <p:cNvSpPr txBox="1">
            <a:spLocks noChangeArrowheads="1"/>
          </p:cNvSpPr>
          <p:nvPr/>
        </p:nvSpPr>
        <p:spPr bwMode="auto">
          <a:xfrm>
            <a:off x="307974" y="1697038"/>
            <a:ext cx="8455025" cy="364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4013" indent="-341313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B050"/>
                </a:solidFill>
              </a:rPr>
              <a:t>Income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</a:rPr>
              <a:t>Elasticity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</a:rPr>
              <a:t>of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</a:rPr>
              <a:t>Demand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</a:rPr>
              <a:t>is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</a:rPr>
              <a:t>the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</a:rPr>
              <a:t>Degree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</a:rPr>
              <a:t>of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</a:rPr>
              <a:t>Responsiveness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B050"/>
                </a:solidFill>
              </a:rPr>
              <a:t>of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B050"/>
                </a:solidFill>
              </a:rPr>
              <a:t>Quantity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B050"/>
                </a:solidFill>
              </a:rPr>
              <a:t>Demanded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B050"/>
                </a:solidFill>
              </a:rPr>
              <a:t>of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B050"/>
                </a:solidFill>
              </a:rPr>
              <a:t>a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</a:rPr>
              <a:t>Good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B050"/>
                </a:solidFill>
              </a:rPr>
              <a:t>to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B050"/>
                </a:solidFill>
              </a:rPr>
              <a:t>a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B050"/>
                </a:solidFill>
              </a:rPr>
              <a:t>Small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B050"/>
                </a:solidFill>
              </a:rPr>
              <a:t>Change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B050"/>
                </a:solidFill>
              </a:rPr>
              <a:t>in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B050"/>
                </a:solidFill>
              </a:rPr>
              <a:t>the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B050"/>
                </a:solidFill>
              </a:rPr>
              <a:t>Income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B050"/>
                </a:solidFill>
              </a:rPr>
              <a:t>of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</a:rPr>
              <a:t>Consumer.</a:t>
            </a:r>
            <a:endParaRPr lang="en-US" altLang="en-US" sz="3200" dirty="0"/>
          </a:p>
          <a:p>
            <a:pPr eaLnBrk="1" hangingPunct="1">
              <a:lnSpc>
                <a:spcPts val="3688"/>
              </a:lnSpc>
              <a:spcBef>
                <a:spcPts val="1438"/>
              </a:spcBef>
            </a:pPr>
            <a:r>
              <a:rPr lang="en-US" altLang="en-US" sz="3200" b="1" dirty="0" smtClean="0">
                <a:solidFill>
                  <a:srgbClr val="FF0000"/>
                </a:solidFill>
              </a:rPr>
              <a:t>                     %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Change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in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Quantity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Demanded</a:t>
            </a:r>
            <a:endParaRPr lang="en-US" altLang="en-US" sz="3200" dirty="0"/>
          </a:p>
          <a:p>
            <a:pPr eaLnBrk="1" hangingPunct="1">
              <a:lnSpc>
                <a:spcPts val="4375"/>
              </a:lnSpc>
            </a:pPr>
            <a:r>
              <a:rPr lang="en-US" altLang="en-US" sz="4000" b="1" dirty="0" err="1">
                <a:solidFill>
                  <a:srgbClr val="0070C0"/>
                </a:solidFill>
              </a:rPr>
              <a:t>Ey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70C0"/>
                </a:solidFill>
              </a:rPr>
              <a:t>=</a:t>
            </a:r>
            <a:endParaRPr lang="en-US" altLang="en-US" sz="4000" dirty="0"/>
          </a:p>
          <a:p>
            <a:pPr eaLnBrk="1" hangingPunct="1">
              <a:lnSpc>
                <a:spcPts val="3563"/>
              </a:lnSpc>
            </a:pPr>
            <a:r>
              <a:rPr lang="en-US" altLang="en-US" sz="3200" b="1" dirty="0" smtClean="0">
                <a:solidFill>
                  <a:srgbClr val="9900CC"/>
                </a:solidFill>
              </a:rPr>
              <a:t>                                %</a:t>
            </a:r>
            <a:r>
              <a:rPr lang="en-US" altLang="en-US" sz="32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900CC"/>
                </a:solidFill>
              </a:rPr>
              <a:t>Change</a:t>
            </a:r>
            <a:r>
              <a:rPr lang="en-US" alt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900CC"/>
                </a:solidFill>
              </a:rPr>
              <a:t>in</a:t>
            </a:r>
            <a:r>
              <a:rPr lang="en-US" alt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900CC"/>
                </a:solidFill>
              </a:rPr>
              <a:t>Income</a:t>
            </a:r>
            <a:endParaRPr lang="en-US" altLang="en-US" sz="3200" dirty="0"/>
          </a:p>
        </p:txBody>
      </p:sp>
      <p:sp>
        <p:nvSpPr>
          <p:cNvPr id="99332" name="object 4"/>
          <p:cNvSpPr>
            <a:spLocks/>
          </p:cNvSpPr>
          <p:nvPr/>
        </p:nvSpPr>
        <p:spPr bwMode="auto">
          <a:xfrm>
            <a:off x="1676400" y="4572000"/>
            <a:ext cx="5867400" cy="1588"/>
          </a:xfrm>
          <a:custGeom>
            <a:avLst/>
            <a:gdLst>
              <a:gd name="T0" fmla="*/ 0 w 5867400"/>
              <a:gd name="T1" fmla="*/ 0 h 1904"/>
              <a:gd name="T2" fmla="*/ 5867399 w 5867400"/>
              <a:gd name="T3" fmla="*/ 1321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867400" h="1904">
                <a:moveTo>
                  <a:pt x="0" y="0"/>
                </a:moveTo>
                <a:lnTo>
                  <a:pt x="5867399" y="1584"/>
                </a:lnTo>
              </a:path>
            </a:pathLst>
          </a:custGeom>
          <a:noFill/>
          <a:ln w="444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34" name="object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541A10F-9A3D-436D-8B75-5D34C0F23E4A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48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8588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object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24B7AF3-0BA0-496A-B73E-A4F99BC06773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49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101380" name="object 2"/>
          <p:cNvSpPr>
            <a:spLocks noGrp="1"/>
          </p:cNvSpPr>
          <p:nvPr>
            <p:ph type="title"/>
          </p:nvPr>
        </p:nvSpPr>
        <p:spPr/>
        <p:txBody>
          <a:bodyPr tIns="89535">
            <a:normAutofit fontScale="90000"/>
          </a:bodyPr>
          <a:lstStyle/>
          <a:p>
            <a:pPr marL="3338513" indent="-2571750" eaLnBrk="1" hangingPunct="1"/>
            <a:r>
              <a:rPr lang="en-US" altLang="en-US" sz="4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Degrees</a:t>
            </a: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Income</a:t>
            </a: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Elasticity</a:t>
            </a: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</a:t>
            </a:r>
            <a:endParaRPr lang="en-US" altLang="en-US" sz="4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575" y="1905000"/>
            <a:ext cx="8615363" cy="4333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Font typeface="Arial"/>
              <a:buChar char="•"/>
              <a:tabLst>
                <a:tab pos="356235" algn="l"/>
              </a:tabLst>
              <a:defRPr/>
            </a:pPr>
            <a:r>
              <a:rPr sz="3200" b="1" spc="-50" dirty="0">
                <a:solidFill>
                  <a:srgbClr val="9900CC"/>
                </a:solidFill>
                <a:latin typeface="Calibri"/>
                <a:cs typeface="Calibri"/>
              </a:rPr>
              <a:t>P</a:t>
            </a:r>
            <a:r>
              <a:rPr sz="3200" b="1" dirty="0">
                <a:solidFill>
                  <a:srgbClr val="9900CC"/>
                </a:solidFill>
                <a:latin typeface="Calibri"/>
                <a:cs typeface="Calibri"/>
              </a:rPr>
              <a:t>o</a:t>
            </a:r>
            <a:r>
              <a:rPr sz="3200" b="1" spc="5" dirty="0">
                <a:solidFill>
                  <a:srgbClr val="9900CC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9900CC"/>
                </a:solidFill>
                <a:latin typeface="Calibri"/>
                <a:cs typeface="Calibri"/>
              </a:rPr>
              <a:t>it</a:t>
            </a:r>
            <a:r>
              <a:rPr sz="3200" b="1" spc="-10" dirty="0">
                <a:solidFill>
                  <a:srgbClr val="9900CC"/>
                </a:solidFill>
                <a:latin typeface="Calibri"/>
                <a:cs typeface="Calibri"/>
              </a:rPr>
              <a:t>i</a:t>
            </a:r>
            <a:r>
              <a:rPr sz="3200" b="1" spc="-30" dirty="0">
                <a:solidFill>
                  <a:srgbClr val="9900CC"/>
                </a:solidFill>
                <a:latin typeface="Calibri"/>
                <a:cs typeface="Calibri"/>
              </a:rPr>
              <a:t>v</a:t>
            </a:r>
            <a:r>
              <a:rPr sz="3200" b="1" dirty="0">
                <a:solidFill>
                  <a:srgbClr val="9900CC"/>
                </a:solidFill>
                <a:latin typeface="Calibri"/>
                <a:cs typeface="Calibri"/>
              </a:rPr>
              <a:t>e</a:t>
            </a:r>
            <a:r>
              <a:rPr sz="3200" b="1" spc="-110" dirty="0">
                <a:solidFill>
                  <a:srgbClr val="9900CC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9900CC"/>
                </a:solidFill>
                <a:latin typeface="Calibri"/>
                <a:cs typeface="Calibri"/>
              </a:rPr>
              <a:t>I</a:t>
            </a:r>
            <a:r>
              <a:rPr sz="3200" b="1" spc="-10" dirty="0">
                <a:solidFill>
                  <a:srgbClr val="9900CC"/>
                </a:solidFill>
                <a:latin typeface="Calibri"/>
                <a:cs typeface="Calibri"/>
              </a:rPr>
              <a:t>nc</a:t>
            </a:r>
            <a:r>
              <a:rPr sz="3200" b="1" dirty="0">
                <a:solidFill>
                  <a:srgbClr val="9900CC"/>
                </a:solidFill>
                <a:latin typeface="Calibri"/>
                <a:cs typeface="Calibri"/>
              </a:rPr>
              <a:t>o</a:t>
            </a:r>
            <a:r>
              <a:rPr sz="3200" b="1" spc="-5" dirty="0">
                <a:solidFill>
                  <a:srgbClr val="9900CC"/>
                </a:solidFill>
                <a:latin typeface="Calibri"/>
                <a:cs typeface="Calibri"/>
              </a:rPr>
              <a:t>m</a:t>
            </a:r>
            <a:r>
              <a:rPr sz="3200" b="1" dirty="0">
                <a:solidFill>
                  <a:srgbClr val="9900CC"/>
                </a:solidFill>
                <a:latin typeface="Calibri"/>
                <a:cs typeface="Calibri"/>
              </a:rPr>
              <a:t>e</a:t>
            </a:r>
            <a:r>
              <a:rPr sz="3200" b="1" spc="-95" dirty="0">
                <a:solidFill>
                  <a:srgbClr val="9900CC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9900CC"/>
                </a:solidFill>
                <a:latin typeface="Calibri"/>
                <a:cs typeface="Calibri"/>
              </a:rPr>
              <a:t>E</a:t>
            </a:r>
            <a:r>
              <a:rPr sz="3200" b="1" spc="-10" dirty="0">
                <a:solidFill>
                  <a:srgbClr val="9900CC"/>
                </a:solidFill>
                <a:latin typeface="Calibri"/>
                <a:cs typeface="Calibri"/>
              </a:rPr>
              <a:t>l</a:t>
            </a:r>
            <a:r>
              <a:rPr sz="3200" b="1" dirty="0">
                <a:solidFill>
                  <a:srgbClr val="9900CC"/>
                </a:solidFill>
                <a:latin typeface="Calibri"/>
                <a:cs typeface="Calibri"/>
              </a:rPr>
              <a:t>a</a:t>
            </a:r>
            <a:r>
              <a:rPr sz="3200" b="1" spc="-35" dirty="0">
                <a:solidFill>
                  <a:srgbClr val="9900CC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9900CC"/>
                </a:solidFill>
                <a:latin typeface="Calibri"/>
                <a:cs typeface="Calibri"/>
              </a:rPr>
              <a:t>t</a:t>
            </a:r>
            <a:r>
              <a:rPr sz="3200" b="1" spc="-10" dirty="0">
                <a:solidFill>
                  <a:srgbClr val="9900CC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9900CC"/>
                </a:solidFill>
                <a:latin typeface="Calibri"/>
                <a:cs typeface="Calibri"/>
              </a:rPr>
              <a:t>c</a:t>
            </a:r>
            <a:r>
              <a:rPr sz="3200" b="1" spc="-20" dirty="0">
                <a:solidFill>
                  <a:srgbClr val="9900CC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9900CC"/>
                </a:solidFill>
                <a:latin typeface="Calibri"/>
                <a:cs typeface="Calibri"/>
              </a:rPr>
              <a:t>ty</a:t>
            </a:r>
            <a:r>
              <a:rPr sz="3200" b="1" spc="-105" dirty="0">
                <a:solidFill>
                  <a:srgbClr val="9900CC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9900CC"/>
                </a:solidFill>
                <a:latin typeface="Calibri"/>
                <a:cs typeface="Calibri"/>
              </a:rPr>
              <a:t>of</a:t>
            </a:r>
            <a:r>
              <a:rPr sz="3200" b="1" spc="-85" dirty="0">
                <a:solidFill>
                  <a:srgbClr val="9900CC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9900CC"/>
                </a:solidFill>
                <a:latin typeface="Calibri"/>
                <a:cs typeface="Calibri"/>
              </a:rPr>
              <a:t>Dem</a:t>
            </a:r>
            <a:r>
              <a:rPr sz="3200" b="1" dirty="0">
                <a:solidFill>
                  <a:srgbClr val="9900CC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9900CC"/>
                </a:solidFill>
                <a:latin typeface="Calibri"/>
                <a:cs typeface="Calibri"/>
              </a:rPr>
              <a:t>nd</a:t>
            </a:r>
            <a:endParaRPr sz="3200">
              <a:latin typeface="Calibri"/>
              <a:cs typeface="Calibri"/>
            </a:endParaRPr>
          </a:p>
          <a:p>
            <a:pPr marL="572135" lvl="1" indent="-216535" eaLnBrk="1" fontAlgn="auto" hangingPunct="1">
              <a:spcBef>
                <a:spcPts val="2305"/>
              </a:spcBef>
              <a:spcAft>
                <a:spcPts val="0"/>
              </a:spcAft>
              <a:buClr>
                <a:srgbClr val="FF0066"/>
              </a:buClr>
              <a:buFont typeface="Calibri"/>
              <a:buChar char="-"/>
              <a:tabLst>
                <a:tab pos="572770" algn="l"/>
              </a:tabLst>
              <a:defRPr/>
            </a:pP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Un</a:t>
            </a:r>
            <a:r>
              <a:rPr sz="3200" b="1" spc="5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3200" b="1" spc="-35" dirty="0">
                <a:solidFill>
                  <a:srgbClr val="FF0066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r>
              <a:rPr sz="3200" b="1" spc="10" dirty="0">
                <a:solidFill>
                  <a:srgbClr val="FF0066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y</a:t>
            </a:r>
            <a:r>
              <a:rPr sz="3200" b="1" spc="-10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In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o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m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e</a:t>
            </a:r>
            <a:r>
              <a:rPr sz="3200" b="1" spc="-10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E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l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r>
              <a:rPr sz="3200" b="1" spc="-35" dirty="0">
                <a:solidFill>
                  <a:srgbClr val="FF0066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t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c</a:t>
            </a:r>
            <a:r>
              <a:rPr sz="3200" b="1" spc="-20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ty</a:t>
            </a:r>
            <a:r>
              <a:rPr sz="3200" b="1" spc="-10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of</a:t>
            </a:r>
            <a:r>
              <a:rPr sz="3200" b="1" spc="-8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Dem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nd</a:t>
            </a:r>
            <a:endParaRPr sz="3200">
              <a:latin typeface="Calibri"/>
              <a:cs typeface="Calibri"/>
            </a:endParaRPr>
          </a:p>
          <a:p>
            <a:pPr marL="572135" lvl="1" indent="-216535" eaLnBrk="1" fontAlgn="auto" hangingPunct="1">
              <a:spcBef>
                <a:spcPts val="2305"/>
              </a:spcBef>
              <a:spcAft>
                <a:spcPts val="0"/>
              </a:spcAft>
              <a:buClr>
                <a:srgbClr val="FF0066"/>
              </a:buClr>
              <a:buFont typeface="Calibri"/>
              <a:buChar char="-"/>
              <a:tabLst>
                <a:tab pos="572770" algn="l"/>
              </a:tabLst>
              <a:defRPr/>
            </a:pPr>
            <a:r>
              <a:rPr sz="3200" b="1" dirty="0">
                <a:solidFill>
                  <a:srgbClr val="00CC00"/>
                </a:solidFill>
                <a:latin typeface="Calibri"/>
                <a:cs typeface="Calibri"/>
              </a:rPr>
              <a:t>L</a:t>
            </a:r>
            <a:r>
              <a:rPr sz="3200" b="1" spc="-5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3200" b="1" spc="5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3200" b="1" spc="-100" dirty="0">
                <a:solidFill>
                  <a:srgbClr val="00CC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00CC00"/>
                </a:solidFill>
                <a:latin typeface="Calibri"/>
                <a:cs typeface="Calibri"/>
              </a:rPr>
              <a:t>h</a:t>
            </a:r>
            <a:r>
              <a:rPr sz="3200" b="1" dirty="0">
                <a:solidFill>
                  <a:srgbClr val="00CC00"/>
                </a:solidFill>
                <a:latin typeface="Calibri"/>
                <a:cs typeface="Calibri"/>
              </a:rPr>
              <a:t>an</a:t>
            </a:r>
            <a:r>
              <a:rPr sz="3200" b="1" spc="-95" dirty="0">
                <a:solidFill>
                  <a:srgbClr val="00CC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CC00"/>
                </a:solidFill>
                <a:latin typeface="Calibri"/>
                <a:cs typeface="Calibri"/>
              </a:rPr>
              <a:t>Un</a:t>
            </a:r>
            <a:r>
              <a:rPr sz="3200" b="1" spc="5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3200" b="1" spc="-3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00CC00"/>
                </a:solidFill>
                <a:latin typeface="Calibri"/>
                <a:cs typeface="Calibri"/>
              </a:rPr>
              <a:t>a</a:t>
            </a:r>
            <a:r>
              <a:rPr sz="3200" b="1" spc="10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00CC00"/>
                </a:solidFill>
                <a:latin typeface="Calibri"/>
                <a:cs typeface="Calibri"/>
              </a:rPr>
              <a:t>y</a:t>
            </a:r>
            <a:r>
              <a:rPr sz="3200" b="1" spc="-100" dirty="0">
                <a:solidFill>
                  <a:srgbClr val="00CC00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3200" b="1" spc="-5" dirty="0">
                <a:solidFill>
                  <a:srgbClr val="00CC00"/>
                </a:solidFill>
                <a:latin typeface="Calibri"/>
                <a:cs typeface="Calibri"/>
              </a:rPr>
              <a:t>n</a:t>
            </a:r>
            <a:r>
              <a:rPr sz="3200" b="1" spc="-10" dirty="0">
                <a:solidFill>
                  <a:srgbClr val="00CC00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00CC00"/>
                </a:solidFill>
                <a:latin typeface="Calibri"/>
                <a:cs typeface="Calibri"/>
              </a:rPr>
              <a:t>o</a:t>
            </a:r>
            <a:r>
              <a:rPr sz="3200" b="1" spc="-5" dirty="0">
                <a:solidFill>
                  <a:srgbClr val="00CC00"/>
                </a:solidFill>
                <a:latin typeface="Calibri"/>
                <a:cs typeface="Calibri"/>
              </a:rPr>
              <a:t>m</a:t>
            </a:r>
            <a:r>
              <a:rPr sz="3200" b="1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3200" b="1" spc="-100" dirty="0">
                <a:solidFill>
                  <a:srgbClr val="00CC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3200" b="1" spc="-10" dirty="0">
                <a:solidFill>
                  <a:srgbClr val="00CC00"/>
                </a:solidFill>
                <a:latin typeface="Calibri"/>
                <a:cs typeface="Calibri"/>
              </a:rPr>
              <a:t>l</a:t>
            </a:r>
            <a:r>
              <a:rPr sz="3200" b="1" dirty="0">
                <a:solidFill>
                  <a:srgbClr val="00CC00"/>
                </a:solidFill>
                <a:latin typeface="Calibri"/>
                <a:cs typeface="Calibri"/>
              </a:rPr>
              <a:t>a</a:t>
            </a:r>
            <a:r>
              <a:rPr sz="3200" b="1" spc="-35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3200" b="1" spc="-10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00CC00"/>
                </a:solidFill>
                <a:latin typeface="Calibri"/>
                <a:cs typeface="Calibri"/>
              </a:rPr>
              <a:t>c</a:t>
            </a:r>
            <a:r>
              <a:rPr sz="3200" b="1" spc="-10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00CC00"/>
                </a:solidFill>
                <a:latin typeface="Calibri"/>
                <a:cs typeface="Calibri"/>
              </a:rPr>
              <a:t>ty</a:t>
            </a:r>
            <a:r>
              <a:rPr sz="3200" b="1" spc="-125" dirty="0">
                <a:solidFill>
                  <a:srgbClr val="00CC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CC00"/>
                </a:solidFill>
                <a:latin typeface="Calibri"/>
                <a:cs typeface="Calibri"/>
              </a:rPr>
              <a:t>of</a:t>
            </a:r>
            <a:r>
              <a:rPr sz="3200" b="1" spc="-75" dirty="0">
                <a:solidFill>
                  <a:srgbClr val="00CC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CC00"/>
                </a:solidFill>
                <a:latin typeface="Calibri"/>
                <a:cs typeface="Calibri"/>
              </a:rPr>
              <a:t>Dem</a:t>
            </a:r>
            <a:r>
              <a:rPr sz="3200" b="1" dirty="0">
                <a:solidFill>
                  <a:srgbClr val="00CC00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00CC00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00CC00"/>
                </a:solidFill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  <a:p>
            <a:pPr marL="572770" lvl="1" indent="-216535" eaLnBrk="1" fontAlgn="auto" hangingPunct="1">
              <a:spcBef>
                <a:spcPts val="2305"/>
              </a:spcBef>
              <a:spcAft>
                <a:spcPts val="0"/>
              </a:spcAft>
              <a:buClr>
                <a:srgbClr val="FF0066"/>
              </a:buClr>
              <a:buFont typeface="Calibri"/>
              <a:buChar char="-"/>
              <a:tabLst>
                <a:tab pos="573405" algn="l"/>
              </a:tabLst>
              <a:defRPr/>
            </a:pP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M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sz="3200" b="1" spc="-35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3200" b="1" spc="-8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h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an</a:t>
            </a:r>
            <a:r>
              <a:rPr sz="3200" b="1" spc="-1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Un</a:t>
            </a:r>
            <a:r>
              <a:rPr sz="3200" b="1" spc="5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3200" b="1" spc="-35" dirty="0">
                <a:solidFill>
                  <a:srgbClr val="FFC0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3200" b="1" spc="10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y</a:t>
            </a:r>
            <a:r>
              <a:rPr sz="3200" b="1" spc="-1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n</a:t>
            </a:r>
            <a:r>
              <a:rPr sz="3200" b="1" spc="-10" dirty="0">
                <a:solidFill>
                  <a:srgbClr val="FFC000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m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3200" b="1" spc="-1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3200" b="1" spc="-10" dirty="0">
                <a:solidFill>
                  <a:srgbClr val="FFC000"/>
                </a:solidFill>
                <a:latin typeface="Calibri"/>
                <a:cs typeface="Calibri"/>
              </a:rPr>
              <a:t>l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3200" b="1" spc="-35" dirty="0">
                <a:solidFill>
                  <a:srgbClr val="FFC000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t</a:t>
            </a:r>
            <a:r>
              <a:rPr sz="3200" b="1" spc="-10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c</a:t>
            </a:r>
            <a:r>
              <a:rPr sz="3200" b="1" spc="-10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ty</a:t>
            </a:r>
            <a:r>
              <a:rPr sz="3200" b="1" spc="-114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of</a:t>
            </a:r>
            <a:r>
              <a:rPr sz="3200" b="1" spc="-7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Dem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nd</a:t>
            </a:r>
            <a:endParaRPr sz="3200">
              <a:latin typeface="Calibri"/>
              <a:cs typeface="Calibri"/>
            </a:endParaRPr>
          </a:p>
          <a:p>
            <a:pPr marL="356870" indent="-343535" eaLnBrk="1" fontAlgn="auto" hangingPunct="1">
              <a:spcBef>
                <a:spcPts val="2305"/>
              </a:spcBef>
              <a:spcAft>
                <a:spcPts val="0"/>
              </a:spcAft>
              <a:buClr>
                <a:srgbClr val="9900CC"/>
              </a:buClr>
              <a:buFont typeface="Arial"/>
              <a:buChar char="•"/>
              <a:tabLst>
                <a:tab pos="357505" algn="l"/>
              </a:tabLst>
              <a:defRPr/>
            </a:pP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200" b="1" spc="-55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3200" b="1" spc="-2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200" b="1" spc="-3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200" b="1" spc="-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2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200" b="1" spc="-3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ty</a:t>
            </a:r>
            <a:r>
              <a:rPr sz="32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32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Dem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nd</a:t>
            </a:r>
            <a:endParaRPr sz="3200">
              <a:latin typeface="Calibri"/>
              <a:cs typeface="Calibri"/>
            </a:endParaRPr>
          </a:p>
          <a:p>
            <a:pPr marL="356870" indent="-343535" eaLnBrk="1" fontAlgn="auto" hangingPunct="1">
              <a:spcBef>
                <a:spcPts val="2305"/>
              </a:spcBef>
              <a:spcAft>
                <a:spcPts val="0"/>
              </a:spcAft>
              <a:buClr>
                <a:srgbClr val="9900CC"/>
              </a:buClr>
              <a:buFont typeface="Arial"/>
              <a:buChar char="•"/>
              <a:tabLst>
                <a:tab pos="357505" algn="l"/>
              </a:tabLst>
              <a:defRPr/>
            </a:pPr>
            <a:r>
              <a:rPr sz="3200" b="1" spc="-45" dirty="0">
                <a:latin typeface="Calibri"/>
                <a:cs typeface="Calibri"/>
              </a:rPr>
              <a:t>Z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alibri"/>
                <a:cs typeface="Calibri"/>
              </a:rPr>
              <a:t>In</a:t>
            </a:r>
            <a:r>
              <a:rPr sz="3200" b="1" spc="-10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5" dirty="0">
                <a:latin typeface="Calibri"/>
                <a:cs typeface="Calibri"/>
              </a:rPr>
              <a:t>m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30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t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c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ty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Dem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5" dirty="0">
                <a:latin typeface="Calibri"/>
                <a:cs typeface="Calibri"/>
              </a:rPr>
              <a:t>nd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27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5275-AC4B-46BA-938B-785DBCFE8501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Week-2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247650" y="0"/>
            <a:ext cx="8648700" cy="1341437"/>
          </a:xfrm>
        </p:spPr>
        <p:txBody>
          <a:bodyPr tIns="395643" rtlCol="0"/>
          <a:lstStyle/>
          <a:p>
            <a:pPr marL="7219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dirty="0"/>
              <a:t>D</a:t>
            </a:r>
            <a:r>
              <a:rPr sz="5400" spc="-30" dirty="0"/>
              <a:t>e</a:t>
            </a:r>
            <a:r>
              <a:rPr sz="5400" spc="-85" dirty="0"/>
              <a:t>t</a:t>
            </a:r>
            <a:r>
              <a:rPr sz="5400" dirty="0"/>
              <a:t>e</a:t>
            </a:r>
            <a:r>
              <a:rPr sz="5400" spc="-5" dirty="0"/>
              <a:t>rm</a:t>
            </a:r>
            <a:r>
              <a:rPr sz="5400" spc="5" dirty="0"/>
              <a:t>i</a:t>
            </a:r>
            <a:r>
              <a:rPr sz="5400" spc="-35" dirty="0"/>
              <a:t>na</a:t>
            </a:r>
            <a:r>
              <a:rPr sz="5400" spc="-85" dirty="0"/>
              <a:t>n</a:t>
            </a:r>
            <a:r>
              <a:rPr sz="5400" spc="-25" dirty="0"/>
              <a:t>ts</a:t>
            </a:r>
            <a:r>
              <a:rPr sz="5400" spc="-160" dirty="0">
                <a:latin typeface="Times New Roman"/>
                <a:cs typeface="Times New Roman"/>
              </a:rPr>
              <a:t> </a:t>
            </a:r>
            <a:r>
              <a:rPr sz="5400" dirty="0"/>
              <a:t>of</a:t>
            </a:r>
            <a:r>
              <a:rPr sz="5400" spc="-120" dirty="0">
                <a:latin typeface="Times New Roman"/>
                <a:cs typeface="Times New Roman"/>
              </a:rPr>
              <a:t> </a:t>
            </a:r>
            <a:r>
              <a:rPr sz="5400" dirty="0"/>
              <a:t>De</a:t>
            </a:r>
            <a:r>
              <a:rPr sz="5400" spc="-5" dirty="0"/>
              <a:t>ma</a:t>
            </a:r>
            <a:r>
              <a:rPr sz="5400" spc="-35" dirty="0"/>
              <a:t>n</a:t>
            </a:r>
            <a:r>
              <a:rPr sz="5400" spc="-30" dirty="0"/>
              <a:t>d</a:t>
            </a:r>
            <a:endParaRPr sz="5400" dirty="0">
              <a:latin typeface="Times New Roman"/>
              <a:cs typeface="Times New Roman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307975" y="1716088"/>
            <a:ext cx="8234363" cy="38115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4965" indent="-3422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4400" b="1" spc="-10" dirty="0">
                <a:solidFill>
                  <a:srgbClr val="003300"/>
                </a:solidFill>
                <a:latin typeface="Calibri"/>
                <a:cs typeface="Calibri"/>
              </a:rPr>
              <a:t>Pri</a:t>
            </a:r>
            <a:r>
              <a:rPr sz="4400" b="1" spc="5" dirty="0">
                <a:solidFill>
                  <a:srgbClr val="003300"/>
                </a:solidFill>
                <a:latin typeface="Calibri"/>
                <a:cs typeface="Calibri"/>
              </a:rPr>
              <a:t>c</a:t>
            </a:r>
            <a:r>
              <a:rPr sz="4400" b="1" dirty="0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sz="4400" b="1" spc="-12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003300"/>
                </a:solidFill>
                <a:latin typeface="Calibri"/>
                <a:cs typeface="Calibri"/>
              </a:rPr>
              <a:t>o</a:t>
            </a:r>
            <a:r>
              <a:rPr sz="4400" b="1" dirty="0">
                <a:solidFill>
                  <a:srgbClr val="003300"/>
                </a:solidFill>
                <a:latin typeface="Calibri"/>
                <a:cs typeface="Calibri"/>
              </a:rPr>
              <a:t>f</a:t>
            </a:r>
            <a:r>
              <a:rPr sz="4400" b="1" spc="-11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sz="4400" b="1" dirty="0">
                <a:solidFill>
                  <a:srgbClr val="003300"/>
                </a:solidFill>
                <a:latin typeface="Calibri"/>
                <a:cs typeface="Calibri"/>
              </a:rPr>
              <a:t>he</a:t>
            </a:r>
            <a:r>
              <a:rPr sz="4400" b="1" spc="-10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003300"/>
                </a:solidFill>
                <a:latin typeface="Calibri"/>
                <a:cs typeface="Calibri"/>
              </a:rPr>
              <a:t>Co</a:t>
            </a:r>
            <a:r>
              <a:rPr sz="4400" b="1" spc="5" dirty="0">
                <a:solidFill>
                  <a:srgbClr val="003300"/>
                </a:solidFill>
                <a:latin typeface="Calibri"/>
                <a:cs typeface="Calibri"/>
              </a:rPr>
              <a:t>mm</a:t>
            </a:r>
            <a:r>
              <a:rPr sz="4400" b="1" spc="-5" dirty="0">
                <a:solidFill>
                  <a:srgbClr val="003300"/>
                </a:solidFill>
                <a:latin typeface="Calibri"/>
                <a:cs typeface="Calibri"/>
              </a:rPr>
              <a:t>o</a:t>
            </a:r>
            <a:r>
              <a:rPr sz="4400" b="1" dirty="0">
                <a:solidFill>
                  <a:srgbClr val="003300"/>
                </a:solidFill>
                <a:latin typeface="Calibri"/>
                <a:cs typeface="Calibri"/>
              </a:rPr>
              <a:t>d</a:t>
            </a:r>
            <a:r>
              <a:rPr sz="4400" b="1" spc="-25" dirty="0">
                <a:solidFill>
                  <a:srgbClr val="003300"/>
                </a:solidFill>
                <a:latin typeface="Calibri"/>
                <a:cs typeface="Calibri"/>
              </a:rPr>
              <a:t>ity</a:t>
            </a:r>
            <a:endParaRPr sz="4400" dirty="0">
              <a:latin typeface="Calibri"/>
              <a:cs typeface="Calibri"/>
            </a:endParaRPr>
          </a:p>
          <a:p>
            <a:pPr marL="355600" indent="-342900" eaLnBrk="1" fontAlgn="auto" hangingPunct="1">
              <a:spcBef>
                <a:spcPts val="1055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•"/>
              <a:tabLst>
                <a:tab pos="356235" algn="l"/>
              </a:tabLst>
              <a:defRPr/>
            </a:pPr>
            <a:r>
              <a:rPr sz="4400" b="1" spc="-10" dirty="0">
                <a:solidFill>
                  <a:srgbClr val="002060"/>
                </a:solidFill>
                <a:latin typeface="Calibri"/>
                <a:cs typeface="Calibri"/>
              </a:rPr>
              <a:t>Pri</a:t>
            </a:r>
            <a:r>
              <a:rPr sz="4400" b="1" spc="5" dirty="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sz="4400" b="1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4400" b="1" spc="-1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4400" b="1" dirty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sz="4400" b="1" spc="-1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400" b="1" spc="-60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4400" b="1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4400" b="1" spc="-5" dirty="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sz="4400" b="1" spc="-4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4400" b="1" spc="-7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4400" b="1" dirty="0">
                <a:solidFill>
                  <a:srgbClr val="002060"/>
                </a:solidFill>
                <a:latin typeface="Calibri"/>
                <a:cs typeface="Calibri"/>
              </a:rPr>
              <a:t>ed</a:t>
            </a:r>
            <a:r>
              <a:rPr sz="4400" b="1" spc="-1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002060"/>
                </a:solidFill>
                <a:latin typeface="Calibri"/>
                <a:cs typeface="Calibri"/>
              </a:rPr>
              <a:t>Co</a:t>
            </a:r>
            <a:r>
              <a:rPr sz="4400" b="1" spc="5" dirty="0">
                <a:solidFill>
                  <a:srgbClr val="002060"/>
                </a:solidFill>
                <a:latin typeface="Calibri"/>
                <a:cs typeface="Calibri"/>
              </a:rPr>
              <a:t>mm</a:t>
            </a:r>
            <a:r>
              <a:rPr sz="4400" b="1" spc="-5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4400" b="1" dirty="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sz="4400" b="1" spc="-5" dirty="0">
                <a:solidFill>
                  <a:srgbClr val="002060"/>
                </a:solidFill>
                <a:latin typeface="Calibri"/>
                <a:cs typeface="Calibri"/>
              </a:rPr>
              <a:t>iti</a:t>
            </a:r>
            <a:r>
              <a:rPr sz="4400" b="1" spc="-15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4400" b="1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endParaRPr sz="4400" dirty="0">
              <a:latin typeface="Calibri"/>
              <a:cs typeface="Calibri"/>
            </a:endParaRPr>
          </a:p>
          <a:p>
            <a:pPr marL="356235" indent="-342900" eaLnBrk="1" fontAlgn="auto" hangingPunct="1">
              <a:spcBef>
                <a:spcPts val="1055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•"/>
              <a:tabLst>
                <a:tab pos="356870" algn="l"/>
              </a:tabLst>
              <a:defRPr/>
            </a:pPr>
            <a:r>
              <a:rPr sz="4400" b="1" spc="-5" dirty="0">
                <a:solidFill>
                  <a:srgbClr val="984807"/>
                </a:solidFill>
                <a:latin typeface="Calibri"/>
                <a:cs typeface="Calibri"/>
              </a:rPr>
              <a:t>L</a:t>
            </a:r>
            <a:r>
              <a:rPr sz="4400" b="1" spc="-20" dirty="0">
                <a:solidFill>
                  <a:srgbClr val="984807"/>
                </a:solidFill>
                <a:latin typeface="Calibri"/>
                <a:cs typeface="Calibri"/>
              </a:rPr>
              <a:t>e</a:t>
            </a:r>
            <a:r>
              <a:rPr sz="4400" b="1" spc="-35" dirty="0">
                <a:solidFill>
                  <a:srgbClr val="984807"/>
                </a:solidFill>
                <a:latin typeface="Calibri"/>
                <a:cs typeface="Calibri"/>
              </a:rPr>
              <a:t>v</a:t>
            </a:r>
            <a:r>
              <a:rPr sz="4400" b="1" dirty="0">
                <a:solidFill>
                  <a:srgbClr val="984807"/>
                </a:solidFill>
                <a:latin typeface="Calibri"/>
                <a:cs typeface="Calibri"/>
              </a:rPr>
              <a:t>e</a:t>
            </a:r>
            <a:r>
              <a:rPr sz="4400" b="1" spc="-15" dirty="0">
                <a:solidFill>
                  <a:srgbClr val="984807"/>
                </a:solidFill>
                <a:latin typeface="Calibri"/>
                <a:cs typeface="Calibri"/>
              </a:rPr>
              <a:t>l</a:t>
            </a:r>
            <a:r>
              <a:rPr sz="4400" b="1" spc="-125" dirty="0">
                <a:solidFill>
                  <a:srgbClr val="984807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984807"/>
                </a:solidFill>
                <a:latin typeface="Calibri"/>
                <a:cs typeface="Calibri"/>
              </a:rPr>
              <a:t>o</a:t>
            </a:r>
            <a:r>
              <a:rPr sz="4400" b="1" dirty="0">
                <a:solidFill>
                  <a:srgbClr val="984807"/>
                </a:solidFill>
                <a:latin typeface="Calibri"/>
                <a:cs typeface="Calibri"/>
              </a:rPr>
              <a:t>f</a:t>
            </a:r>
            <a:r>
              <a:rPr sz="4400" b="1" spc="-120" dirty="0">
                <a:solidFill>
                  <a:srgbClr val="984807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984807"/>
                </a:solidFill>
                <a:latin typeface="Calibri"/>
                <a:cs typeface="Calibri"/>
              </a:rPr>
              <a:t>In</a:t>
            </a:r>
            <a:r>
              <a:rPr sz="4400" b="1" spc="-20" dirty="0">
                <a:solidFill>
                  <a:srgbClr val="984807"/>
                </a:solidFill>
                <a:latin typeface="Calibri"/>
                <a:cs typeface="Calibri"/>
              </a:rPr>
              <a:t>c</a:t>
            </a:r>
            <a:r>
              <a:rPr sz="4400" b="1" spc="-5" dirty="0">
                <a:solidFill>
                  <a:srgbClr val="984807"/>
                </a:solidFill>
                <a:latin typeface="Calibri"/>
                <a:cs typeface="Calibri"/>
              </a:rPr>
              <a:t>o</a:t>
            </a:r>
            <a:r>
              <a:rPr sz="4400" b="1" spc="5" dirty="0">
                <a:solidFill>
                  <a:srgbClr val="984807"/>
                </a:solidFill>
                <a:latin typeface="Calibri"/>
                <a:cs typeface="Calibri"/>
              </a:rPr>
              <a:t>m</a:t>
            </a:r>
            <a:r>
              <a:rPr sz="4400" b="1" dirty="0">
                <a:solidFill>
                  <a:srgbClr val="984807"/>
                </a:solidFill>
                <a:latin typeface="Calibri"/>
                <a:cs typeface="Calibri"/>
              </a:rPr>
              <a:t>e</a:t>
            </a:r>
            <a:r>
              <a:rPr sz="4400" b="1" spc="-125" dirty="0">
                <a:solidFill>
                  <a:srgbClr val="984807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984807"/>
                </a:solidFill>
                <a:latin typeface="Calibri"/>
                <a:cs typeface="Calibri"/>
              </a:rPr>
              <a:t>o</a:t>
            </a:r>
            <a:r>
              <a:rPr sz="4400" b="1" dirty="0">
                <a:solidFill>
                  <a:srgbClr val="984807"/>
                </a:solidFill>
                <a:latin typeface="Calibri"/>
                <a:cs typeface="Calibri"/>
              </a:rPr>
              <a:t>f</a:t>
            </a:r>
            <a:r>
              <a:rPr sz="4400" b="1" spc="-110" dirty="0">
                <a:solidFill>
                  <a:srgbClr val="984807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984807"/>
                </a:solidFill>
                <a:latin typeface="Calibri"/>
                <a:cs typeface="Calibri"/>
              </a:rPr>
              <a:t>t</a:t>
            </a:r>
            <a:r>
              <a:rPr sz="4400" b="1" dirty="0">
                <a:solidFill>
                  <a:srgbClr val="984807"/>
                </a:solidFill>
                <a:latin typeface="Calibri"/>
                <a:cs typeface="Calibri"/>
              </a:rPr>
              <a:t>he</a:t>
            </a:r>
            <a:r>
              <a:rPr sz="4400" b="1" spc="-105" dirty="0">
                <a:solidFill>
                  <a:srgbClr val="984807"/>
                </a:solidFill>
                <a:latin typeface="Times New Roman"/>
                <a:cs typeface="Times New Roman"/>
              </a:rPr>
              <a:t> </a:t>
            </a:r>
            <a:r>
              <a:rPr sz="4400" b="1" spc="5" dirty="0">
                <a:solidFill>
                  <a:srgbClr val="984807"/>
                </a:solidFill>
                <a:latin typeface="Calibri"/>
                <a:cs typeface="Calibri"/>
              </a:rPr>
              <a:t>H</a:t>
            </a:r>
            <a:r>
              <a:rPr sz="4400" b="1" spc="-5" dirty="0">
                <a:solidFill>
                  <a:srgbClr val="984807"/>
                </a:solidFill>
                <a:latin typeface="Calibri"/>
                <a:cs typeface="Calibri"/>
              </a:rPr>
              <a:t>o</a:t>
            </a:r>
            <a:r>
              <a:rPr sz="4400" b="1" dirty="0">
                <a:solidFill>
                  <a:srgbClr val="984807"/>
                </a:solidFill>
                <a:latin typeface="Calibri"/>
                <a:cs typeface="Calibri"/>
              </a:rPr>
              <a:t>u</a:t>
            </a:r>
            <a:r>
              <a:rPr sz="4400" b="1" spc="-5" dirty="0">
                <a:solidFill>
                  <a:srgbClr val="984807"/>
                </a:solidFill>
                <a:latin typeface="Calibri"/>
                <a:cs typeface="Calibri"/>
              </a:rPr>
              <a:t>s</a:t>
            </a:r>
            <a:r>
              <a:rPr sz="4400" b="1" dirty="0">
                <a:solidFill>
                  <a:srgbClr val="984807"/>
                </a:solidFill>
                <a:latin typeface="Calibri"/>
                <a:cs typeface="Calibri"/>
              </a:rPr>
              <a:t>eh</a:t>
            </a:r>
            <a:r>
              <a:rPr sz="4400" b="1" spc="-5" dirty="0">
                <a:solidFill>
                  <a:srgbClr val="984807"/>
                </a:solidFill>
                <a:latin typeface="Calibri"/>
                <a:cs typeface="Calibri"/>
              </a:rPr>
              <a:t>old</a:t>
            </a:r>
            <a:endParaRPr sz="4400" dirty="0">
              <a:latin typeface="Calibri"/>
              <a:cs typeface="Calibri"/>
            </a:endParaRPr>
          </a:p>
          <a:p>
            <a:pPr marL="355600" indent="-342900" eaLnBrk="1" fontAlgn="auto" hangingPunct="1">
              <a:spcBef>
                <a:spcPts val="1055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•"/>
              <a:tabLst>
                <a:tab pos="356235" algn="l"/>
              </a:tabLst>
              <a:defRPr/>
            </a:pPr>
            <a:r>
              <a:rPr sz="4400" b="1" spc="-335" dirty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sz="4400" b="1" spc="-5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4400" b="1" spc="-55" dirty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r>
              <a:rPr sz="4400" b="1" spc="-75" dirty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4400" b="1" spc="-12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&amp;</a:t>
            </a:r>
            <a:r>
              <a:rPr sz="4400" b="1" spc="-11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4400" b="1" spc="-10" dirty="0">
                <a:solidFill>
                  <a:srgbClr val="7030A0"/>
                </a:solidFill>
                <a:latin typeface="Calibri"/>
                <a:cs typeface="Calibri"/>
              </a:rPr>
              <a:t>P</a:t>
            </a:r>
            <a:r>
              <a:rPr sz="4400" b="1" spc="-55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4400" b="1" spc="-35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4400" b="1" spc="-75" dirty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4400" b="1" spc="-55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en</a:t>
            </a:r>
            <a:r>
              <a:rPr sz="4400" b="1" spc="5" dirty="0">
                <a:solidFill>
                  <a:srgbClr val="7030A0"/>
                </a:solidFill>
                <a:latin typeface="Calibri"/>
                <a:cs typeface="Calibri"/>
              </a:rPr>
              <a:t>c</a:t>
            </a:r>
            <a:r>
              <a:rPr sz="4400" b="1" spc="-15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r>
              <a:rPr sz="4400" b="1" spc="-13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7030A0"/>
                </a:solidFill>
                <a:latin typeface="Calibri"/>
                <a:cs typeface="Calibri"/>
              </a:rPr>
              <a:t>o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sz="4400" b="1" spc="-12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7030A0"/>
                </a:solidFill>
                <a:latin typeface="Calibri"/>
                <a:cs typeface="Calibri"/>
              </a:rPr>
              <a:t>Co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sz="4400" b="1" spc="-5" dirty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u</a:t>
            </a:r>
            <a:r>
              <a:rPr sz="4400" b="1" spc="5" dirty="0">
                <a:solidFill>
                  <a:srgbClr val="7030A0"/>
                </a:solidFill>
                <a:latin typeface="Calibri"/>
                <a:cs typeface="Calibri"/>
              </a:rPr>
              <a:t>m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4400" b="1" spc="-55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endParaRPr sz="4400" dirty="0">
              <a:latin typeface="Calibri"/>
              <a:cs typeface="Calibri"/>
            </a:endParaRPr>
          </a:p>
          <a:p>
            <a:pPr marL="354965" indent="-342265" eaLnBrk="1" fontAlgn="auto" hangingPunct="1">
              <a:spcBef>
                <a:spcPts val="1055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4400" b="1" spc="-5" dirty="0">
                <a:solidFill>
                  <a:srgbClr val="C00000"/>
                </a:solidFill>
                <a:latin typeface="Calibri"/>
                <a:cs typeface="Calibri"/>
              </a:rPr>
              <a:t>Ot</a:t>
            </a:r>
            <a:r>
              <a:rPr sz="4400" b="1" dirty="0">
                <a:solidFill>
                  <a:srgbClr val="C00000"/>
                </a:solidFill>
                <a:latin typeface="Calibri"/>
                <a:cs typeface="Calibri"/>
              </a:rPr>
              <a:t>her</a:t>
            </a:r>
            <a:r>
              <a:rPr sz="4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b="1" spc="-125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4400" b="1" spc="-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400" b="1" spc="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4400" b="1" spc="-7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400" b="1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4400" b="1" spc="-5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400" b="1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endParaRPr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0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412115" rtlCol="0">
            <a:normAutofit fontScale="90000"/>
          </a:bodyPr>
          <a:lstStyle/>
          <a:p>
            <a:pPr marL="133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400" spc="-80" dirty="0"/>
              <a:t>P</a:t>
            </a:r>
            <a:r>
              <a:rPr sz="4400" spc="-5" dirty="0"/>
              <a:t>os</a:t>
            </a:r>
            <a:r>
              <a:rPr sz="4400" spc="-20" dirty="0"/>
              <a:t>iti</a:t>
            </a:r>
            <a:r>
              <a:rPr sz="4400" spc="-35" dirty="0"/>
              <a:t>v</a:t>
            </a:r>
            <a:r>
              <a:rPr sz="4400" dirty="0"/>
              <a:t>e</a:t>
            </a:r>
            <a:r>
              <a:rPr sz="4400" spc="-125" dirty="0">
                <a:latin typeface="Times New Roman"/>
                <a:cs typeface="Times New Roman"/>
              </a:rPr>
              <a:t> </a:t>
            </a:r>
            <a:r>
              <a:rPr sz="4400" dirty="0"/>
              <a:t>In</a:t>
            </a:r>
            <a:r>
              <a:rPr sz="4400" spc="-20" dirty="0"/>
              <a:t>c</a:t>
            </a:r>
            <a:r>
              <a:rPr sz="4400" spc="-5" dirty="0"/>
              <a:t>o</a:t>
            </a:r>
            <a:r>
              <a:rPr sz="4400" spc="5" dirty="0"/>
              <a:t>m</a:t>
            </a:r>
            <a:r>
              <a:rPr sz="4400" dirty="0"/>
              <a:t>e</a:t>
            </a:r>
            <a:r>
              <a:rPr sz="4400" spc="-125" dirty="0">
                <a:latin typeface="Times New Roman"/>
                <a:cs typeface="Times New Roman"/>
              </a:rPr>
              <a:t> </a:t>
            </a:r>
            <a:r>
              <a:rPr sz="4400" dirty="0"/>
              <a:t>E</a:t>
            </a:r>
            <a:r>
              <a:rPr sz="4400" spc="-5" dirty="0"/>
              <a:t>la</a:t>
            </a:r>
            <a:r>
              <a:rPr sz="4400" spc="-55" dirty="0"/>
              <a:t>s</a:t>
            </a:r>
            <a:r>
              <a:rPr sz="4400" spc="-20" dirty="0"/>
              <a:t>ti</a:t>
            </a:r>
            <a:r>
              <a:rPr sz="4400" spc="5" dirty="0"/>
              <a:t>c</a:t>
            </a:r>
            <a:r>
              <a:rPr sz="4400" spc="-20" dirty="0"/>
              <a:t>it</a:t>
            </a:r>
            <a:r>
              <a:rPr sz="4400" dirty="0"/>
              <a:t>y</a:t>
            </a:r>
            <a:r>
              <a:rPr sz="4400" spc="-125" dirty="0">
                <a:latin typeface="Times New Roman"/>
                <a:cs typeface="Times New Roman"/>
              </a:rPr>
              <a:t> </a:t>
            </a:r>
            <a:r>
              <a:rPr sz="4400" spc="-5" dirty="0"/>
              <a:t>o</a:t>
            </a:r>
            <a:r>
              <a:rPr sz="4400" dirty="0"/>
              <a:t>f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-10" dirty="0"/>
              <a:t>D</a:t>
            </a:r>
            <a:r>
              <a:rPr sz="4400" dirty="0"/>
              <a:t>e</a:t>
            </a:r>
            <a:r>
              <a:rPr sz="4400" spc="5" dirty="0"/>
              <a:t>m</a:t>
            </a:r>
            <a:r>
              <a:rPr sz="4400" spc="-5" dirty="0"/>
              <a:t>a</a:t>
            </a:r>
            <a:r>
              <a:rPr sz="4400" dirty="0"/>
              <a:t>nd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" y="1739900"/>
            <a:ext cx="5181600" cy="4637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55600" indent="-342900" algn="just">
              <a:buClr>
                <a:srgbClr val="009900"/>
              </a:buClr>
              <a:buFont typeface="Arial"/>
              <a:buChar char="•"/>
              <a:tabLst>
                <a:tab pos="356235" algn="l"/>
              </a:tabLst>
              <a:defRPr/>
            </a:pPr>
            <a:r>
              <a:rPr lang="en-US" sz="3200" b="1" spc="-5" dirty="0" smtClean="0">
                <a:solidFill>
                  <a:srgbClr val="009900"/>
                </a:solidFill>
                <a:latin typeface="Calibri"/>
                <a:cs typeface="Calibri"/>
              </a:rPr>
              <a:t>In</a:t>
            </a:r>
            <a:r>
              <a:rPr lang="en-US" sz="3200" b="1" spc="-25" dirty="0" smtClean="0">
                <a:solidFill>
                  <a:srgbClr val="009900"/>
                </a:solidFill>
                <a:latin typeface="Calibri"/>
                <a:cs typeface="Calibri"/>
              </a:rPr>
              <a:t>c</a:t>
            </a:r>
            <a:r>
              <a:rPr lang="en-US" sz="3200" b="1" dirty="0" smtClean="0">
                <a:solidFill>
                  <a:srgbClr val="009900"/>
                </a:solidFill>
                <a:latin typeface="Calibri"/>
                <a:cs typeface="Calibri"/>
              </a:rPr>
              <a:t>o</a:t>
            </a:r>
            <a:r>
              <a:rPr lang="en-US" sz="3200" b="1" spc="-5" dirty="0" smtClean="0">
                <a:solidFill>
                  <a:srgbClr val="009900"/>
                </a:solidFill>
                <a:latin typeface="Calibri"/>
                <a:cs typeface="Calibri"/>
              </a:rPr>
              <a:t>m</a:t>
            </a:r>
            <a:r>
              <a:rPr lang="en-US" sz="3200" b="1" dirty="0" smtClean="0">
                <a:solidFill>
                  <a:srgbClr val="009900"/>
                </a:solidFill>
                <a:latin typeface="Calibri"/>
                <a:cs typeface="Calibri"/>
              </a:rPr>
              <a:t>e </a:t>
            </a:r>
            <a:r>
              <a:rPr lang="en-US" sz="3200" b="1" spc="-5" dirty="0" smtClean="0">
                <a:solidFill>
                  <a:srgbClr val="009900"/>
                </a:solidFill>
                <a:latin typeface="Calibri"/>
                <a:cs typeface="Calibri"/>
              </a:rPr>
              <a:t>E</a:t>
            </a:r>
            <a:r>
              <a:rPr lang="en-US" sz="3200" b="1" spc="-10" dirty="0" smtClean="0">
                <a:solidFill>
                  <a:srgbClr val="009900"/>
                </a:solidFill>
                <a:latin typeface="Calibri"/>
                <a:cs typeface="Calibri"/>
              </a:rPr>
              <a:t>l</a:t>
            </a:r>
            <a:r>
              <a:rPr lang="en-US" sz="3200" b="1" dirty="0" smtClean="0">
                <a:solidFill>
                  <a:srgbClr val="009900"/>
                </a:solidFill>
                <a:latin typeface="Calibri"/>
                <a:cs typeface="Calibri"/>
              </a:rPr>
              <a:t>a</a:t>
            </a:r>
            <a:r>
              <a:rPr lang="en-US" sz="3200" b="1" spc="-35" dirty="0" smtClean="0">
                <a:solidFill>
                  <a:srgbClr val="009900"/>
                </a:solidFill>
                <a:latin typeface="Calibri"/>
                <a:cs typeface="Calibri"/>
              </a:rPr>
              <a:t>s</a:t>
            </a:r>
            <a:r>
              <a:rPr lang="en-US" sz="3200" b="1" spc="-10" dirty="0" smtClean="0">
                <a:solidFill>
                  <a:srgbClr val="009900"/>
                </a:solidFill>
                <a:latin typeface="Calibri"/>
                <a:cs typeface="Calibri"/>
              </a:rPr>
              <a:t>tici</a:t>
            </a:r>
            <a:r>
              <a:rPr lang="en-US" sz="3200" b="1" dirty="0" smtClean="0">
                <a:solidFill>
                  <a:srgbClr val="009900"/>
                </a:solidFill>
                <a:latin typeface="Calibri"/>
                <a:cs typeface="Calibri"/>
              </a:rPr>
              <a:t>ty</a:t>
            </a:r>
            <a:r>
              <a:rPr lang="en-US" sz="3200" b="1" dirty="0" smtClean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smtClean="0">
                <a:solidFill>
                  <a:srgbClr val="009900"/>
                </a:solidFill>
                <a:latin typeface="Calibri"/>
                <a:cs typeface="Calibri"/>
              </a:rPr>
              <a:t>of </a:t>
            </a:r>
            <a:r>
              <a:rPr sz="3200" b="1" spc="-5" smtClean="0">
                <a:solidFill>
                  <a:srgbClr val="009900"/>
                </a:solidFill>
                <a:latin typeface="Calibri"/>
                <a:cs typeface="Calibri"/>
              </a:rPr>
              <a:t>Dem</a:t>
            </a:r>
            <a:r>
              <a:rPr sz="3200" b="1" smtClean="0">
                <a:solidFill>
                  <a:srgbClr val="009900"/>
                </a:solidFill>
                <a:latin typeface="Calibri"/>
                <a:cs typeface="Calibri"/>
              </a:rPr>
              <a:t>a</a:t>
            </a:r>
            <a:r>
              <a:rPr sz="3200" b="1" spc="-15" smtClean="0">
                <a:solidFill>
                  <a:srgbClr val="009900"/>
                </a:solidFill>
                <a:latin typeface="Calibri"/>
                <a:cs typeface="Calibri"/>
              </a:rPr>
              <a:t>n</a:t>
            </a:r>
            <a:r>
              <a:rPr sz="3200" b="1" smtClean="0">
                <a:solidFill>
                  <a:srgbClr val="009900"/>
                </a:solidFill>
                <a:latin typeface="Calibri"/>
                <a:cs typeface="Calibri"/>
              </a:rPr>
              <a:t>d</a:t>
            </a:r>
            <a:r>
              <a:rPr sz="3200" b="1" spc="370" smtClean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sz="3200" b="1" spc="-55" dirty="0">
                <a:solidFill>
                  <a:srgbClr val="009900"/>
                </a:solidFill>
                <a:latin typeface="Calibri"/>
                <a:cs typeface="Calibri"/>
              </a:rPr>
              <a:t>f</a:t>
            </a:r>
            <a:r>
              <a:rPr sz="3200" b="1" dirty="0">
                <a:solidFill>
                  <a:srgbClr val="009900"/>
                </a:solidFill>
                <a:latin typeface="Calibri"/>
                <a:cs typeface="Calibri"/>
              </a:rPr>
              <a:t>or</a:t>
            </a:r>
            <a:r>
              <a:rPr sz="3200" b="1" spc="390" dirty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9900"/>
                </a:solidFill>
                <a:latin typeface="Calibri"/>
                <a:cs typeface="Calibri"/>
              </a:rPr>
              <a:t>a</a:t>
            </a:r>
            <a:r>
              <a:rPr sz="3200" b="1" spc="385" dirty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sz="3200" b="1" spc="-15">
                <a:solidFill>
                  <a:srgbClr val="009900"/>
                </a:solidFill>
                <a:latin typeface="Calibri"/>
                <a:cs typeface="Calibri"/>
              </a:rPr>
              <a:t>G</a:t>
            </a:r>
            <a:r>
              <a:rPr sz="3200" b="1">
                <a:solidFill>
                  <a:srgbClr val="009900"/>
                </a:solidFill>
                <a:latin typeface="Calibri"/>
                <a:cs typeface="Calibri"/>
              </a:rPr>
              <a:t>ood</a:t>
            </a:r>
            <a:r>
              <a:rPr sz="3200" b="1" spc="385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sz="3200" b="1" spc="-20" smtClean="0">
                <a:solidFill>
                  <a:srgbClr val="009900"/>
                </a:solidFill>
                <a:latin typeface="Calibri"/>
                <a:cs typeface="Calibri"/>
              </a:rPr>
              <a:t>i</a:t>
            </a:r>
            <a:r>
              <a:rPr sz="3200" b="1" smtClean="0">
                <a:solidFill>
                  <a:srgbClr val="009900"/>
                </a:solidFill>
                <a:latin typeface="Calibri"/>
                <a:cs typeface="Calibri"/>
              </a:rPr>
              <a:t>s</a:t>
            </a:r>
            <a:r>
              <a:rPr lang="en-US" sz="3200" b="1" dirty="0" smtClean="0">
                <a:solidFill>
                  <a:srgbClr val="009900"/>
                </a:solidFill>
                <a:latin typeface="Calibri"/>
                <a:cs typeface="Calibri"/>
              </a:rPr>
              <a:t> positive, when with and increase of a consumer his demand  for the good increase ad vice versa</a:t>
            </a:r>
          </a:p>
          <a:p>
            <a:pPr marL="355600" indent="-342900" algn="just">
              <a:buClr>
                <a:srgbClr val="009900"/>
              </a:buClr>
              <a:buFont typeface="Arial"/>
              <a:buChar char="•"/>
              <a:tabLst>
                <a:tab pos="356235" algn="l"/>
              </a:tabLst>
              <a:defRPr/>
            </a:pPr>
            <a:r>
              <a:rPr lang="en-US" altLang="en-US" sz="3200" b="1" dirty="0" smtClean="0">
                <a:solidFill>
                  <a:srgbClr val="9900CC"/>
                </a:solidFill>
              </a:rPr>
              <a:t> It</a:t>
            </a:r>
            <a:r>
              <a:rPr lang="en-US" altLang="en-US" sz="32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9900CC"/>
                </a:solidFill>
              </a:rPr>
              <a:t>is</a:t>
            </a:r>
            <a:r>
              <a:rPr lang="en-US" altLang="en-US" sz="32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9900CC"/>
                </a:solidFill>
              </a:rPr>
              <a:t>Positive</a:t>
            </a:r>
            <a:r>
              <a:rPr lang="en-US" altLang="en-US" sz="32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9900CC"/>
                </a:solidFill>
              </a:rPr>
              <a:t>in</a:t>
            </a:r>
            <a:r>
              <a:rPr lang="en-US" altLang="en-US" sz="32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9900CC"/>
                </a:solidFill>
              </a:rPr>
              <a:t>case</a:t>
            </a:r>
            <a:r>
              <a:rPr lang="en-US" altLang="en-US" sz="32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9900CC"/>
                </a:solidFill>
              </a:rPr>
              <a:t>of</a:t>
            </a:r>
            <a:r>
              <a:rPr lang="en-US" altLang="en-US" sz="32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 smtClean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763"/>
              </a:spcBef>
              <a:buClr>
                <a:srgbClr val="9900CC"/>
              </a:buClr>
            </a:pPr>
            <a:r>
              <a:rPr lang="en-US" altLang="en-US" sz="32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smtClean="0">
                <a:solidFill>
                  <a:srgbClr val="9900CC"/>
                </a:solidFill>
              </a:rPr>
              <a:t>Normal</a:t>
            </a:r>
            <a:r>
              <a:rPr lang="en-US" altLang="en-US" sz="32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9900CC"/>
                </a:solidFill>
              </a:rPr>
              <a:t>Goods.</a:t>
            </a:r>
            <a:endParaRPr lang="en-US" altLang="en-US" sz="3200" dirty="0" smtClean="0"/>
          </a:p>
          <a:p>
            <a:pPr marL="127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200">
              <a:latin typeface="Calibri"/>
              <a:cs typeface="Calibri"/>
            </a:endParaRPr>
          </a:p>
        </p:txBody>
      </p:sp>
      <p:sp>
        <p:nvSpPr>
          <p:cNvPr id="103431" name="object 7"/>
          <p:cNvSpPr>
            <a:spLocks/>
          </p:cNvSpPr>
          <p:nvPr/>
        </p:nvSpPr>
        <p:spPr bwMode="auto">
          <a:xfrm>
            <a:off x="5715000" y="5791200"/>
            <a:ext cx="2908300" cy="0"/>
          </a:xfrm>
          <a:custGeom>
            <a:avLst/>
            <a:gdLst>
              <a:gd name="T0" fmla="*/ 0 w 2908300"/>
              <a:gd name="T1" fmla="*/ 2908310 w 29083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908300">
                <a:moveTo>
                  <a:pt x="0" y="0"/>
                </a:moveTo>
                <a:lnTo>
                  <a:pt x="290831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3432" name="object 8"/>
          <p:cNvSpPr>
            <a:spLocks/>
          </p:cNvSpPr>
          <p:nvPr/>
        </p:nvSpPr>
        <p:spPr bwMode="auto">
          <a:xfrm>
            <a:off x="8610600" y="5753100"/>
            <a:ext cx="76200" cy="76200"/>
          </a:xfrm>
          <a:custGeom>
            <a:avLst/>
            <a:gdLst>
              <a:gd name="T0" fmla="*/ 0 w 76200"/>
              <a:gd name="T1" fmla="*/ 0 h 76200"/>
              <a:gd name="T2" fmla="*/ 0 w 76200"/>
              <a:gd name="T3" fmla="*/ 76199 h 76200"/>
              <a:gd name="T4" fmla="*/ 76199 w 76200"/>
              <a:gd name="T5" fmla="*/ 38099 h 76200"/>
              <a:gd name="T6" fmla="*/ 0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199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3433" name="object 9"/>
          <p:cNvSpPr>
            <a:spLocks/>
          </p:cNvSpPr>
          <p:nvPr/>
        </p:nvSpPr>
        <p:spPr bwMode="auto">
          <a:xfrm>
            <a:off x="6172200" y="1816100"/>
            <a:ext cx="0" cy="4279900"/>
          </a:xfrm>
          <a:custGeom>
            <a:avLst/>
            <a:gdLst>
              <a:gd name="T0" fmla="*/ 4279910 h 4279900"/>
              <a:gd name="T1" fmla="*/ 0 h 42799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279900">
                <a:moveTo>
                  <a:pt x="0" y="427991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3434" name="object 10"/>
          <p:cNvSpPr>
            <a:spLocks/>
          </p:cNvSpPr>
          <p:nvPr/>
        </p:nvSpPr>
        <p:spPr bwMode="auto">
          <a:xfrm>
            <a:off x="6134100" y="1752600"/>
            <a:ext cx="76200" cy="76200"/>
          </a:xfrm>
          <a:custGeom>
            <a:avLst/>
            <a:gdLst>
              <a:gd name="T0" fmla="*/ 38099 w 76200"/>
              <a:gd name="T1" fmla="*/ 0 h 76200"/>
              <a:gd name="T2" fmla="*/ 0 w 76200"/>
              <a:gd name="T3" fmla="*/ 76199 h 76200"/>
              <a:gd name="T4" fmla="*/ 76199 w 76200"/>
              <a:gd name="T5" fmla="*/ 76199 h 76200"/>
              <a:gd name="T6" fmla="*/ 38099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38099" y="0"/>
                </a:moveTo>
                <a:lnTo>
                  <a:pt x="0" y="76199"/>
                </a:lnTo>
                <a:lnTo>
                  <a:pt x="76199" y="76199"/>
                </a:lnTo>
                <a:lnTo>
                  <a:pt x="380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3435" name="object 11"/>
          <p:cNvSpPr>
            <a:spLocks/>
          </p:cNvSpPr>
          <p:nvPr/>
        </p:nvSpPr>
        <p:spPr bwMode="auto">
          <a:xfrm>
            <a:off x="6172200" y="4114800"/>
            <a:ext cx="1066800" cy="0"/>
          </a:xfrm>
          <a:custGeom>
            <a:avLst/>
            <a:gdLst>
              <a:gd name="T0" fmla="*/ 0 w 1066800"/>
              <a:gd name="T1" fmla="*/ 1066799 w 10668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3436" name="object 12"/>
          <p:cNvSpPr>
            <a:spLocks/>
          </p:cNvSpPr>
          <p:nvPr/>
        </p:nvSpPr>
        <p:spPr bwMode="auto">
          <a:xfrm>
            <a:off x="7239000" y="4114800"/>
            <a:ext cx="0" cy="1676400"/>
          </a:xfrm>
          <a:custGeom>
            <a:avLst/>
            <a:gdLst>
              <a:gd name="T0" fmla="*/ 0 h 1676400"/>
              <a:gd name="T1" fmla="*/ 1676399 h 16764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676400">
                <a:moveTo>
                  <a:pt x="0" y="0"/>
                </a:moveTo>
                <a:lnTo>
                  <a:pt x="0" y="1676399"/>
                </a:lnTo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3437" name="object 13"/>
          <p:cNvSpPr>
            <a:spLocks/>
          </p:cNvSpPr>
          <p:nvPr/>
        </p:nvSpPr>
        <p:spPr bwMode="auto">
          <a:xfrm>
            <a:off x="6172200" y="3124200"/>
            <a:ext cx="1676400" cy="0"/>
          </a:xfrm>
          <a:custGeom>
            <a:avLst/>
            <a:gdLst>
              <a:gd name="T0" fmla="*/ 0 w 1676400"/>
              <a:gd name="T1" fmla="*/ 1676399 w 16764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676400">
                <a:moveTo>
                  <a:pt x="0" y="0"/>
                </a:moveTo>
                <a:lnTo>
                  <a:pt x="1676399" y="0"/>
                </a:lnTo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3438" name="object 14"/>
          <p:cNvSpPr>
            <a:spLocks/>
          </p:cNvSpPr>
          <p:nvPr/>
        </p:nvSpPr>
        <p:spPr bwMode="auto">
          <a:xfrm>
            <a:off x="7848600" y="3124200"/>
            <a:ext cx="0" cy="2667000"/>
          </a:xfrm>
          <a:custGeom>
            <a:avLst/>
            <a:gdLst>
              <a:gd name="T0" fmla="*/ 0 h 2667000"/>
              <a:gd name="T1" fmla="*/ 2666999 h 26670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667000">
                <a:moveTo>
                  <a:pt x="0" y="0"/>
                </a:moveTo>
                <a:lnTo>
                  <a:pt x="0" y="2666999"/>
                </a:lnTo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15"/>
          <p:cNvSpPr txBox="1"/>
          <p:nvPr/>
        </p:nvSpPr>
        <p:spPr>
          <a:xfrm>
            <a:off x="6480175" y="5229225"/>
            <a:ext cx="242888" cy="292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45" dirty="0">
                <a:solidFill>
                  <a:srgbClr val="E46C0A"/>
                </a:solidFill>
                <a:latin typeface="Calibri"/>
                <a:cs typeface="Calibri"/>
              </a:rPr>
              <a:t>D</a:t>
            </a:r>
            <a:r>
              <a:rPr b="1" spc="-15" baseline="-20833" dirty="0">
                <a:solidFill>
                  <a:srgbClr val="E46C0A"/>
                </a:solidFill>
                <a:latin typeface="Calibri"/>
                <a:cs typeface="Calibri"/>
              </a:rPr>
              <a:t>Y</a:t>
            </a:r>
            <a:endParaRPr baseline="-20833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16900" y="2562225"/>
            <a:ext cx="242888" cy="292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45" dirty="0">
                <a:solidFill>
                  <a:srgbClr val="E46C0A"/>
                </a:solidFill>
                <a:latin typeface="Calibri"/>
                <a:cs typeface="Calibri"/>
              </a:rPr>
              <a:t>D</a:t>
            </a:r>
            <a:r>
              <a:rPr b="1" spc="-15" baseline="-20833" dirty="0">
                <a:solidFill>
                  <a:srgbClr val="E46C0A"/>
                </a:solidFill>
                <a:latin typeface="Calibri"/>
                <a:cs typeface="Calibri"/>
              </a:rPr>
              <a:t>Y</a:t>
            </a:r>
            <a:endParaRPr baseline="-20833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99175" y="1522413"/>
            <a:ext cx="14446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E46C0A"/>
                </a:solidFill>
                <a:latin typeface="Calibri"/>
                <a:cs typeface="Calibri"/>
              </a:rPr>
              <a:t>Y</a:t>
            </a:r>
            <a:endParaRPr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59825" y="5713413"/>
            <a:ext cx="15081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E46C0A"/>
                </a:solidFill>
                <a:latin typeface="Calibri"/>
                <a:cs typeface="Calibri"/>
              </a:rPr>
              <a:t>X</a:t>
            </a:r>
            <a:endParaRPr>
              <a:latin typeface="Calibri"/>
              <a:cs typeface="Calibri"/>
            </a:endParaRPr>
          </a:p>
        </p:txBody>
      </p:sp>
      <p:sp>
        <p:nvSpPr>
          <p:cNvPr id="103443" name="object 19"/>
          <p:cNvSpPr txBox="1">
            <a:spLocks noChangeArrowheads="1"/>
          </p:cNvSpPr>
          <p:nvPr/>
        </p:nvSpPr>
        <p:spPr bwMode="auto">
          <a:xfrm>
            <a:off x="7150100" y="5789613"/>
            <a:ext cx="1809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46C0A"/>
                </a:solidFill>
              </a:rPr>
              <a:t>Q</a:t>
            </a:r>
            <a:endParaRPr lang="en-US" altLang="en-US"/>
          </a:p>
        </p:txBody>
      </p:sp>
      <p:sp>
        <p:nvSpPr>
          <p:cNvPr id="103444" name="object 20"/>
          <p:cNvSpPr txBox="1">
            <a:spLocks noChangeArrowheads="1"/>
          </p:cNvSpPr>
          <p:nvPr/>
        </p:nvSpPr>
        <p:spPr bwMode="auto">
          <a:xfrm>
            <a:off x="7775575" y="5789613"/>
            <a:ext cx="1809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46C0A"/>
                </a:solidFill>
              </a:rPr>
              <a:t>Q</a:t>
            </a:r>
            <a:endParaRPr lang="en-US" altLang="en-US"/>
          </a:p>
        </p:txBody>
      </p:sp>
      <p:sp>
        <p:nvSpPr>
          <p:cNvPr id="103445" name="object 21"/>
          <p:cNvSpPr txBox="1">
            <a:spLocks noChangeArrowheads="1"/>
          </p:cNvSpPr>
          <p:nvPr/>
        </p:nvSpPr>
        <p:spPr bwMode="auto">
          <a:xfrm>
            <a:off x="5988050" y="5789613"/>
            <a:ext cx="1793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46C0A"/>
                </a:solidFill>
              </a:rPr>
              <a:t>O</a:t>
            </a:r>
            <a:endParaRPr lang="en-US" altLang="en-US"/>
          </a:p>
        </p:txBody>
      </p:sp>
      <p:sp>
        <p:nvSpPr>
          <p:cNvPr id="22" name="object 22"/>
          <p:cNvSpPr txBox="1"/>
          <p:nvPr/>
        </p:nvSpPr>
        <p:spPr>
          <a:xfrm>
            <a:off x="6013450" y="3960813"/>
            <a:ext cx="15240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E46C0A"/>
                </a:solidFill>
                <a:latin typeface="Calibri"/>
                <a:cs typeface="Calibri"/>
              </a:rPr>
              <a:t>B</a:t>
            </a:r>
            <a:endParaRPr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27725" y="3057525"/>
            <a:ext cx="16351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endParaRPr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24999" y="3365852"/>
            <a:ext cx="330200" cy="96266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5" dirty="0">
                <a:solidFill>
                  <a:srgbClr val="E46C0A"/>
                </a:solidFill>
                <a:latin typeface="Calibri"/>
                <a:cs typeface="Calibri"/>
              </a:rPr>
              <a:t>In</a:t>
            </a:r>
            <a:r>
              <a:rPr sz="2400" b="1" spc="-10" dirty="0">
                <a:solidFill>
                  <a:srgbClr val="E46C0A"/>
                </a:solidFill>
                <a:latin typeface="Calibri"/>
                <a:cs typeface="Calibri"/>
              </a:rPr>
              <a:t>c</a:t>
            </a:r>
            <a:r>
              <a:rPr sz="2400" b="1" spc="5" dirty="0">
                <a:solidFill>
                  <a:srgbClr val="E46C0A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E46C0A"/>
                </a:solidFill>
                <a:latin typeface="Calibri"/>
                <a:cs typeface="Calibri"/>
              </a:rPr>
              <a:t>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3449" name="object 25"/>
          <p:cNvSpPr>
            <a:spLocks/>
          </p:cNvSpPr>
          <p:nvPr/>
        </p:nvSpPr>
        <p:spPr bwMode="auto">
          <a:xfrm>
            <a:off x="6553200" y="2671763"/>
            <a:ext cx="1584325" cy="2509837"/>
          </a:xfrm>
          <a:custGeom>
            <a:avLst/>
            <a:gdLst>
              <a:gd name="T0" fmla="*/ 0 w 1584325"/>
              <a:gd name="T1" fmla="*/ 2509528 h 2510154"/>
              <a:gd name="T2" fmla="*/ 1584319 w 1584325"/>
              <a:gd name="T3" fmla="*/ 0 h 25101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4325" h="2510154">
                <a:moveTo>
                  <a:pt x="0" y="2509845"/>
                </a:moveTo>
                <a:lnTo>
                  <a:pt x="1584319" y="0"/>
                </a:lnTo>
              </a:path>
            </a:pathLst>
          </a:custGeom>
          <a:noFill/>
          <a:ln w="508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bject 27"/>
          <p:cNvSpPr txBox="1"/>
          <p:nvPr/>
        </p:nvSpPr>
        <p:spPr>
          <a:xfrm>
            <a:off x="8437563" y="6405563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49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97688" y="6413500"/>
            <a:ext cx="113665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5" dirty="0">
                <a:solidFill>
                  <a:srgbClr val="E46C0A"/>
                </a:solidFill>
                <a:latin typeface="Calibri"/>
                <a:cs typeface="Calibri"/>
              </a:rPr>
              <a:t>Q</a:t>
            </a:r>
            <a:r>
              <a:rPr sz="2400" b="1" spc="-20" dirty="0">
                <a:solidFill>
                  <a:srgbClr val="E46C0A"/>
                </a:solidFill>
                <a:latin typeface="Calibri"/>
                <a:cs typeface="Calibri"/>
              </a:rPr>
              <a:t>u</a:t>
            </a:r>
            <a:r>
              <a:rPr sz="2400" b="1" spc="-15" dirty="0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sz="2400" b="1" spc="-45" dirty="0">
                <a:solidFill>
                  <a:srgbClr val="E46C0A"/>
                </a:solidFill>
                <a:latin typeface="Calibri"/>
                <a:cs typeface="Calibri"/>
              </a:rPr>
              <a:t>n</a:t>
            </a:r>
            <a:r>
              <a:rPr sz="2400" b="1" spc="-15" dirty="0">
                <a:solidFill>
                  <a:srgbClr val="E46C0A"/>
                </a:solidFill>
                <a:latin typeface="Calibri"/>
                <a:cs typeface="Calibri"/>
              </a:rPr>
              <a:t>tity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3759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object 2"/>
          <p:cNvSpPr txBox="1">
            <a:spLocks noChangeArrowheads="1"/>
          </p:cNvSpPr>
          <p:nvPr/>
        </p:nvSpPr>
        <p:spPr bwMode="auto">
          <a:xfrm>
            <a:off x="925512" y="-105728"/>
            <a:ext cx="755015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586038" indent="-25733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</a:rPr>
              <a:t>Negative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</a:rPr>
              <a:t>Income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smtClean="0">
                <a:solidFill>
                  <a:srgbClr val="FF0000"/>
                </a:solidFill>
              </a:rPr>
              <a:t>Elasticity</a:t>
            </a:r>
            <a:endParaRPr lang="en-US" alt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800" b="1" dirty="0" smtClean="0">
                <a:solidFill>
                  <a:srgbClr val="FF0000"/>
                </a:solidFill>
              </a:rPr>
              <a:t>of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</a:rPr>
              <a:t>Demand</a:t>
            </a:r>
            <a:endParaRPr lang="en-US" altLang="en-US" sz="4800" dirty="0"/>
          </a:p>
        </p:txBody>
      </p:sp>
      <p:sp>
        <p:nvSpPr>
          <p:cNvPr id="105482" name="object 10"/>
          <p:cNvSpPr>
            <a:spLocks/>
          </p:cNvSpPr>
          <p:nvPr/>
        </p:nvSpPr>
        <p:spPr bwMode="auto">
          <a:xfrm>
            <a:off x="5638800" y="5867400"/>
            <a:ext cx="3136900" cy="0"/>
          </a:xfrm>
          <a:custGeom>
            <a:avLst/>
            <a:gdLst>
              <a:gd name="T0" fmla="*/ 0 w 3136900"/>
              <a:gd name="T1" fmla="*/ 3136910 w 31369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136900">
                <a:moveTo>
                  <a:pt x="0" y="0"/>
                </a:moveTo>
                <a:lnTo>
                  <a:pt x="313691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5483" name="object 11"/>
          <p:cNvSpPr>
            <a:spLocks/>
          </p:cNvSpPr>
          <p:nvPr/>
        </p:nvSpPr>
        <p:spPr bwMode="auto">
          <a:xfrm>
            <a:off x="8763000" y="5829300"/>
            <a:ext cx="76200" cy="76200"/>
          </a:xfrm>
          <a:custGeom>
            <a:avLst/>
            <a:gdLst>
              <a:gd name="T0" fmla="*/ 0 w 76200"/>
              <a:gd name="T1" fmla="*/ 0 h 76200"/>
              <a:gd name="T2" fmla="*/ 0 w 76200"/>
              <a:gd name="T3" fmla="*/ 76199 h 76200"/>
              <a:gd name="T4" fmla="*/ 76199 w 76200"/>
              <a:gd name="T5" fmla="*/ 38099 h 76200"/>
              <a:gd name="T6" fmla="*/ 0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199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5484" name="object 12"/>
          <p:cNvSpPr>
            <a:spLocks/>
          </p:cNvSpPr>
          <p:nvPr/>
        </p:nvSpPr>
        <p:spPr bwMode="auto">
          <a:xfrm>
            <a:off x="6019800" y="1968500"/>
            <a:ext cx="0" cy="4279900"/>
          </a:xfrm>
          <a:custGeom>
            <a:avLst/>
            <a:gdLst>
              <a:gd name="T0" fmla="*/ 4279910 h 4279900"/>
              <a:gd name="T1" fmla="*/ 0 h 42799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279900">
                <a:moveTo>
                  <a:pt x="0" y="427991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5485" name="object 13"/>
          <p:cNvSpPr>
            <a:spLocks/>
          </p:cNvSpPr>
          <p:nvPr/>
        </p:nvSpPr>
        <p:spPr bwMode="auto">
          <a:xfrm>
            <a:off x="5981700" y="1905000"/>
            <a:ext cx="76200" cy="76200"/>
          </a:xfrm>
          <a:custGeom>
            <a:avLst/>
            <a:gdLst>
              <a:gd name="T0" fmla="*/ 38099 w 76200"/>
              <a:gd name="T1" fmla="*/ 0 h 76200"/>
              <a:gd name="T2" fmla="*/ 0 w 76200"/>
              <a:gd name="T3" fmla="*/ 76199 h 76200"/>
              <a:gd name="T4" fmla="*/ 76199 w 76200"/>
              <a:gd name="T5" fmla="*/ 76199 h 76200"/>
              <a:gd name="T6" fmla="*/ 38099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38099" y="0"/>
                </a:moveTo>
                <a:lnTo>
                  <a:pt x="0" y="76199"/>
                </a:lnTo>
                <a:lnTo>
                  <a:pt x="76199" y="76199"/>
                </a:lnTo>
                <a:lnTo>
                  <a:pt x="380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5486" name="object 14"/>
          <p:cNvSpPr>
            <a:spLocks/>
          </p:cNvSpPr>
          <p:nvPr/>
        </p:nvSpPr>
        <p:spPr bwMode="auto">
          <a:xfrm>
            <a:off x="6019800" y="3581400"/>
            <a:ext cx="990600" cy="0"/>
          </a:xfrm>
          <a:custGeom>
            <a:avLst/>
            <a:gdLst>
              <a:gd name="T0" fmla="*/ 0 w 990600"/>
              <a:gd name="T1" fmla="*/ 990599 w 9906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90600">
                <a:moveTo>
                  <a:pt x="0" y="0"/>
                </a:moveTo>
                <a:lnTo>
                  <a:pt x="990599" y="0"/>
                </a:lnTo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5487" name="object 15"/>
          <p:cNvSpPr>
            <a:spLocks/>
          </p:cNvSpPr>
          <p:nvPr/>
        </p:nvSpPr>
        <p:spPr bwMode="auto">
          <a:xfrm>
            <a:off x="7010400" y="3581400"/>
            <a:ext cx="0" cy="2286000"/>
          </a:xfrm>
          <a:custGeom>
            <a:avLst/>
            <a:gdLst>
              <a:gd name="T0" fmla="*/ 0 h 2286000"/>
              <a:gd name="T1" fmla="*/ 2285999 h 22860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86000">
                <a:moveTo>
                  <a:pt x="0" y="0"/>
                </a:moveTo>
                <a:lnTo>
                  <a:pt x="0" y="2285999"/>
                </a:lnTo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5488" name="object 16"/>
          <p:cNvSpPr>
            <a:spLocks/>
          </p:cNvSpPr>
          <p:nvPr/>
        </p:nvSpPr>
        <p:spPr bwMode="auto">
          <a:xfrm>
            <a:off x="6019800" y="4876800"/>
            <a:ext cx="1905000" cy="0"/>
          </a:xfrm>
          <a:custGeom>
            <a:avLst/>
            <a:gdLst>
              <a:gd name="T0" fmla="*/ 0 w 1905000"/>
              <a:gd name="T1" fmla="*/ 1904999 w 1905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00">
                <a:moveTo>
                  <a:pt x="0" y="0"/>
                </a:moveTo>
                <a:lnTo>
                  <a:pt x="1904999" y="0"/>
                </a:lnTo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5489" name="object 17"/>
          <p:cNvSpPr>
            <a:spLocks/>
          </p:cNvSpPr>
          <p:nvPr/>
        </p:nvSpPr>
        <p:spPr bwMode="auto">
          <a:xfrm>
            <a:off x="7924800" y="4876800"/>
            <a:ext cx="0" cy="990600"/>
          </a:xfrm>
          <a:custGeom>
            <a:avLst/>
            <a:gdLst>
              <a:gd name="T0" fmla="*/ 0 h 990600"/>
              <a:gd name="T1" fmla="*/ 990599 h 9906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90600">
                <a:moveTo>
                  <a:pt x="0" y="0"/>
                </a:moveTo>
                <a:lnTo>
                  <a:pt x="0" y="990599"/>
                </a:lnTo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object 18"/>
          <p:cNvSpPr txBox="1"/>
          <p:nvPr/>
        </p:nvSpPr>
        <p:spPr>
          <a:xfrm>
            <a:off x="6556375" y="2828925"/>
            <a:ext cx="242888" cy="292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45" dirty="0">
                <a:latin typeface="Calibri"/>
                <a:cs typeface="Calibri"/>
              </a:rPr>
              <a:t>D</a:t>
            </a:r>
            <a:r>
              <a:rPr b="1" spc="-15" baseline="-20833" dirty="0">
                <a:latin typeface="Calibri"/>
                <a:cs typeface="Calibri"/>
              </a:rPr>
              <a:t>Y</a:t>
            </a:r>
            <a:endParaRPr baseline="-20833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32775" y="5114925"/>
            <a:ext cx="242888" cy="292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45" dirty="0">
                <a:latin typeface="Calibri"/>
                <a:cs typeface="Calibri"/>
              </a:rPr>
              <a:t>D</a:t>
            </a:r>
            <a:r>
              <a:rPr b="1" spc="-15" baseline="-20833" dirty="0">
                <a:latin typeface="Calibri"/>
                <a:cs typeface="Calibri"/>
              </a:rPr>
              <a:t>Y</a:t>
            </a:r>
            <a:endParaRPr baseline="-20833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02300" y="1952625"/>
            <a:ext cx="14446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latin typeface="Calibri"/>
                <a:cs typeface="Calibri"/>
              </a:rPr>
              <a:t>Y</a:t>
            </a:r>
            <a:endParaRPr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97900" y="6143625"/>
            <a:ext cx="15081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latin typeface="Calibri"/>
                <a:cs typeface="Calibri"/>
              </a:rPr>
              <a:t>X</a:t>
            </a:r>
            <a:endParaRPr>
              <a:latin typeface="Calibri"/>
              <a:cs typeface="Calibri"/>
            </a:endParaRPr>
          </a:p>
        </p:txBody>
      </p:sp>
      <p:sp>
        <p:nvSpPr>
          <p:cNvPr id="105494" name="object 22"/>
          <p:cNvSpPr txBox="1">
            <a:spLocks noChangeArrowheads="1"/>
          </p:cNvSpPr>
          <p:nvPr/>
        </p:nvSpPr>
        <p:spPr bwMode="auto">
          <a:xfrm>
            <a:off x="5626100" y="6067425"/>
            <a:ext cx="1793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O</a:t>
            </a:r>
            <a:endParaRPr lang="en-US" altLang="en-US"/>
          </a:p>
        </p:txBody>
      </p:sp>
      <p:sp>
        <p:nvSpPr>
          <p:cNvPr id="23" name="object 23"/>
          <p:cNvSpPr txBox="1"/>
          <p:nvPr/>
        </p:nvSpPr>
        <p:spPr>
          <a:xfrm>
            <a:off x="6997700" y="6067425"/>
            <a:ext cx="141288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latin typeface="Calibri"/>
                <a:cs typeface="Calibri"/>
              </a:rPr>
              <a:t>2</a:t>
            </a:r>
            <a:endParaRPr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64300" y="6067425"/>
            <a:ext cx="141288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latin typeface="Calibri"/>
                <a:cs typeface="Calibri"/>
              </a:rPr>
              <a:t>1</a:t>
            </a:r>
            <a:endParaRPr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31100" y="6067425"/>
            <a:ext cx="522288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393700" algn="l"/>
              </a:tabLst>
              <a:defRPr/>
            </a:pPr>
            <a:r>
              <a:rPr b="1" spc="-10" dirty="0">
                <a:latin typeface="Calibri"/>
                <a:cs typeface="Calibri"/>
              </a:rPr>
              <a:t>3</a:t>
            </a:r>
            <a:r>
              <a:rPr b="1" spc="-10" dirty="0">
                <a:latin typeface="Times New Roman"/>
                <a:cs typeface="Times New Roman"/>
              </a:rPr>
              <a:t>	</a:t>
            </a:r>
            <a:r>
              <a:rPr b="1" spc="-10" dirty="0">
                <a:latin typeface="Calibri"/>
                <a:cs typeface="Calibri"/>
              </a:rPr>
              <a:t>4</a:t>
            </a:r>
            <a:endParaRPr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02300" y="5381625"/>
            <a:ext cx="141288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latin typeface="Calibri"/>
                <a:cs typeface="Calibri"/>
              </a:rPr>
              <a:t>5</a:t>
            </a:r>
            <a:endParaRPr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49900" y="4772025"/>
            <a:ext cx="25717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latin typeface="Calibri"/>
                <a:cs typeface="Calibri"/>
              </a:rPr>
              <a:t>10</a:t>
            </a:r>
            <a:endParaRPr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49900" y="4086225"/>
            <a:ext cx="25717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latin typeface="Calibri"/>
                <a:cs typeface="Calibri"/>
              </a:rPr>
              <a:t>15</a:t>
            </a:r>
            <a:endParaRPr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26100" y="3476625"/>
            <a:ext cx="25717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latin typeface="Calibri"/>
                <a:cs typeface="Calibri"/>
              </a:rPr>
              <a:t>20</a:t>
            </a:r>
            <a:endParaRPr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53511" y="3632616"/>
            <a:ext cx="330200" cy="96266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5" dirty="0">
                <a:latin typeface="Calibri"/>
                <a:cs typeface="Calibri"/>
              </a:rPr>
              <a:t>In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5503" name="object 31"/>
          <p:cNvSpPr>
            <a:spLocks/>
          </p:cNvSpPr>
          <p:nvPr/>
        </p:nvSpPr>
        <p:spPr bwMode="auto">
          <a:xfrm>
            <a:off x="6629400" y="3048000"/>
            <a:ext cx="1524000" cy="2133600"/>
          </a:xfrm>
          <a:custGeom>
            <a:avLst/>
            <a:gdLst>
              <a:gd name="T0" fmla="*/ 0 w 1524000"/>
              <a:gd name="T1" fmla="*/ 0 h 2133600"/>
              <a:gd name="T2" fmla="*/ 1523999 w 1524000"/>
              <a:gd name="T3" fmla="*/ 2133599 h 2133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24000" h="2133600">
                <a:moveTo>
                  <a:pt x="0" y="0"/>
                </a:moveTo>
                <a:lnTo>
                  <a:pt x="1523999" y="2133599"/>
                </a:lnTo>
              </a:path>
            </a:pathLst>
          </a:custGeom>
          <a:noFill/>
          <a:ln w="38099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object 34"/>
          <p:cNvSpPr txBox="1"/>
          <p:nvPr/>
        </p:nvSpPr>
        <p:spPr>
          <a:xfrm>
            <a:off x="8437563" y="6405563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50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30988" y="6413500"/>
            <a:ext cx="113665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5" dirty="0">
                <a:latin typeface="Calibri"/>
                <a:cs typeface="Calibri"/>
              </a:rPr>
              <a:t>Q</a:t>
            </a:r>
            <a:r>
              <a:rPr sz="2400" b="1" spc="-20" dirty="0">
                <a:latin typeface="Calibri"/>
                <a:cs typeface="Calibri"/>
              </a:rPr>
              <a:t>u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-45" dirty="0">
                <a:latin typeface="Calibri"/>
                <a:cs typeface="Calibri"/>
              </a:rPr>
              <a:t>n</a:t>
            </a:r>
            <a:r>
              <a:rPr sz="2400" b="1" spc="-15" dirty="0">
                <a:latin typeface="Calibri"/>
                <a:cs typeface="Calibri"/>
              </a:rPr>
              <a:t>tity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49" y="1538307"/>
            <a:ext cx="42084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Income elasticity of demand is negative when increase in the </a:t>
            </a:r>
            <a:r>
              <a:rPr lang="en-US" sz="3200" b="1" dirty="0" smtClean="0">
                <a:solidFill>
                  <a:srgbClr val="0070C0"/>
                </a:solidFill>
              </a:rPr>
              <a:t>consumer is </a:t>
            </a:r>
            <a:r>
              <a:rPr lang="en-US" sz="3200" b="1" dirty="0" smtClean="0">
                <a:solidFill>
                  <a:srgbClr val="0070C0"/>
                </a:solidFill>
              </a:rPr>
              <a:t>accompanied by fall in demand of good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It is negative in case of inferior goods which are known as </a:t>
            </a:r>
            <a:r>
              <a:rPr lang="en-US" sz="3200" b="1" dirty="0" err="1" smtClean="0">
                <a:solidFill>
                  <a:srgbClr val="C00000"/>
                </a:solidFill>
              </a:rPr>
              <a:t>giffen</a:t>
            </a:r>
            <a:r>
              <a:rPr lang="en-US" sz="3200" b="1" dirty="0" smtClean="0">
                <a:solidFill>
                  <a:srgbClr val="C00000"/>
                </a:solidFill>
              </a:rPr>
              <a:t> goods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7995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7563" y="6405563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51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tIns="307035" rtlCol="0">
            <a:normAutofit fontScale="90000"/>
          </a:bodyPr>
          <a:lstStyle/>
          <a:p>
            <a:pPr marL="946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spc="-80" dirty="0"/>
              <a:t>Z</a:t>
            </a:r>
            <a:r>
              <a:rPr sz="4800" spc="-10" dirty="0"/>
              <a:t>e</a:t>
            </a:r>
            <a:r>
              <a:rPr sz="4800" spc="-65" dirty="0"/>
              <a:t>r</a:t>
            </a:r>
            <a:r>
              <a:rPr sz="4800" spc="-30" dirty="0"/>
              <a:t>o</a:t>
            </a:r>
            <a:r>
              <a:rPr sz="4800" spc="-100" dirty="0">
                <a:latin typeface="Times New Roman"/>
                <a:cs typeface="Times New Roman"/>
              </a:rPr>
              <a:t> </a:t>
            </a:r>
            <a:r>
              <a:rPr sz="4800" spc="-20" dirty="0"/>
              <a:t>In</a:t>
            </a:r>
            <a:r>
              <a:rPr sz="4800" spc="-30" dirty="0"/>
              <a:t>c</a:t>
            </a:r>
            <a:r>
              <a:rPr sz="4800" spc="-5" dirty="0"/>
              <a:t>om</a:t>
            </a:r>
            <a:r>
              <a:rPr sz="4800" dirty="0"/>
              <a:t>e</a:t>
            </a:r>
            <a:r>
              <a:rPr sz="4800" spc="-135" dirty="0">
                <a:latin typeface="Times New Roman"/>
                <a:cs typeface="Times New Roman"/>
              </a:rPr>
              <a:t> </a:t>
            </a:r>
            <a:r>
              <a:rPr sz="4800" spc="-25" dirty="0"/>
              <a:t>El</a:t>
            </a:r>
            <a:r>
              <a:rPr sz="4800" spc="-35" dirty="0"/>
              <a:t>a</a:t>
            </a:r>
            <a:r>
              <a:rPr sz="4800" spc="-65" dirty="0"/>
              <a:t>s</a:t>
            </a:r>
            <a:r>
              <a:rPr sz="4800" spc="-20" dirty="0"/>
              <a:t>ticit</a:t>
            </a:r>
            <a:r>
              <a:rPr sz="4800" spc="-25" dirty="0"/>
              <a:t>y</a:t>
            </a:r>
            <a:r>
              <a:rPr sz="4800" spc="-125" dirty="0">
                <a:latin typeface="Times New Roman"/>
                <a:cs typeface="Times New Roman"/>
              </a:rPr>
              <a:t> </a:t>
            </a:r>
            <a:r>
              <a:rPr sz="4800" spc="-5" dirty="0"/>
              <a:t>o</a:t>
            </a:r>
            <a:r>
              <a:rPr sz="4800" dirty="0"/>
              <a:t>f</a:t>
            </a:r>
            <a:r>
              <a:rPr sz="4800" spc="-120" dirty="0">
                <a:latin typeface="Times New Roman"/>
                <a:cs typeface="Times New Roman"/>
              </a:rPr>
              <a:t> </a:t>
            </a:r>
            <a:r>
              <a:rPr sz="4800" spc="-5" dirty="0"/>
              <a:t>D</a:t>
            </a:r>
            <a:r>
              <a:rPr sz="4800" spc="-10" dirty="0"/>
              <a:t>ema</a:t>
            </a:r>
            <a:r>
              <a:rPr sz="4800" spc="-30" dirty="0"/>
              <a:t>nd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07532" name="object 12"/>
          <p:cNvSpPr>
            <a:spLocks/>
          </p:cNvSpPr>
          <p:nvPr/>
        </p:nvSpPr>
        <p:spPr bwMode="auto">
          <a:xfrm>
            <a:off x="5334000" y="5638800"/>
            <a:ext cx="3365500" cy="0"/>
          </a:xfrm>
          <a:custGeom>
            <a:avLst/>
            <a:gdLst>
              <a:gd name="T0" fmla="*/ 0 w 3365500"/>
              <a:gd name="T1" fmla="*/ 3365510 w 33655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365500">
                <a:moveTo>
                  <a:pt x="0" y="0"/>
                </a:moveTo>
                <a:lnTo>
                  <a:pt x="336551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7533" name="object 13"/>
          <p:cNvSpPr>
            <a:spLocks/>
          </p:cNvSpPr>
          <p:nvPr/>
        </p:nvSpPr>
        <p:spPr bwMode="auto">
          <a:xfrm>
            <a:off x="8686800" y="5600700"/>
            <a:ext cx="76200" cy="76200"/>
          </a:xfrm>
          <a:custGeom>
            <a:avLst/>
            <a:gdLst>
              <a:gd name="T0" fmla="*/ 0 w 76200"/>
              <a:gd name="T1" fmla="*/ 0 h 76200"/>
              <a:gd name="T2" fmla="*/ 0 w 76200"/>
              <a:gd name="T3" fmla="*/ 76199 h 76200"/>
              <a:gd name="T4" fmla="*/ 76199 w 76200"/>
              <a:gd name="T5" fmla="*/ 38099 h 76200"/>
              <a:gd name="T6" fmla="*/ 0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199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7534" name="object 14"/>
          <p:cNvSpPr>
            <a:spLocks/>
          </p:cNvSpPr>
          <p:nvPr/>
        </p:nvSpPr>
        <p:spPr bwMode="auto">
          <a:xfrm>
            <a:off x="5638800" y="1663700"/>
            <a:ext cx="0" cy="4356100"/>
          </a:xfrm>
          <a:custGeom>
            <a:avLst/>
            <a:gdLst>
              <a:gd name="T0" fmla="*/ 4356110 h 4356100"/>
              <a:gd name="T1" fmla="*/ 0 h 43561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56100">
                <a:moveTo>
                  <a:pt x="0" y="435611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7535" name="object 15"/>
          <p:cNvSpPr>
            <a:spLocks/>
          </p:cNvSpPr>
          <p:nvPr/>
        </p:nvSpPr>
        <p:spPr bwMode="auto">
          <a:xfrm>
            <a:off x="5600700" y="1600200"/>
            <a:ext cx="76200" cy="76200"/>
          </a:xfrm>
          <a:custGeom>
            <a:avLst/>
            <a:gdLst>
              <a:gd name="T0" fmla="*/ 38099 w 76200"/>
              <a:gd name="T1" fmla="*/ 0 h 76200"/>
              <a:gd name="T2" fmla="*/ 0 w 76200"/>
              <a:gd name="T3" fmla="*/ 76199 h 76200"/>
              <a:gd name="T4" fmla="*/ 76199 w 76200"/>
              <a:gd name="T5" fmla="*/ 76199 h 76200"/>
              <a:gd name="T6" fmla="*/ 38099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38099" y="0"/>
                </a:moveTo>
                <a:lnTo>
                  <a:pt x="0" y="76199"/>
                </a:lnTo>
                <a:lnTo>
                  <a:pt x="76199" y="76199"/>
                </a:lnTo>
                <a:lnTo>
                  <a:pt x="380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7536" name="object 16"/>
          <p:cNvSpPr>
            <a:spLocks/>
          </p:cNvSpPr>
          <p:nvPr/>
        </p:nvSpPr>
        <p:spPr bwMode="auto">
          <a:xfrm>
            <a:off x="7620000" y="1600200"/>
            <a:ext cx="0" cy="4038600"/>
          </a:xfrm>
          <a:custGeom>
            <a:avLst/>
            <a:gdLst>
              <a:gd name="T0" fmla="*/ 0 h 4038600"/>
              <a:gd name="T1" fmla="*/ 4038599 h 40386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38600">
                <a:moveTo>
                  <a:pt x="0" y="0"/>
                </a:moveTo>
                <a:lnTo>
                  <a:pt x="0" y="4038599"/>
                </a:lnTo>
              </a:path>
            </a:pathLst>
          </a:custGeom>
          <a:noFill/>
          <a:ln w="508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7537" name="object 17"/>
          <p:cNvSpPr>
            <a:spLocks/>
          </p:cNvSpPr>
          <p:nvPr/>
        </p:nvSpPr>
        <p:spPr bwMode="auto">
          <a:xfrm>
            <a:off x="5638800" y="3124200"/>
            <a:ext cx="1981200" cy="0"/>
          </a:xfrm>
          <a:custGeom>
            <a:avLst/>
            <a:gdLst>
              <a:gd name="T0" fmla="*/ 0 w 1981200"/>
              <a:gd name="T1" fmla="*/ 1981199 w 1981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81200">
                <a:moveTo>
                  <a:pt x="0" y="0"/>
                </a:moveTo>
                <a:lnTo>
                  <a:pt x="1981199" y="0"/>
                </a:lnTo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7538" name="object 18"/>
          <p:cNvSpPr>
            <a:spLocks/>
          </p:cNvSpPr>
          <p:nvPr/>
        </p:nvSpPr>
        <p:spPr bwMode="auto">
          <a:xfrm>
            <a:off x="5638800" y="4419600"/>
            <a:ext cx="1981200" cy="0"/>
          </a:xfrm>
          <a:custGeom>
            <a:avLst/>
            <a:gdLst>
              <a:gd name="T0" fmla="*/ 0 w 1981200"/>
              <a:gd name="T1" fmla="*/ 1981199 w 1981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81200">
                <a:moveTo>
                  <a:pt x="0" y="0"/>
                </a:moveTo>
                <a:lnTo>
                  <a:pt x="1981199" y="0"/>
                </a:lnTo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7539" name="object 19"/>
          <p:cNvSpPr txBox="1">
            <a:spLocks noChangeArrowheads="1"/>
          </p:cNvSpPr>
          <p:nvPr/>
        </p:nvSpPr>
        <p:spPr bwMode="auto">
          <a:xfrm>
            <a:off x="5565775" y="1298575"/>
            <a:ext cx="1571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B0F0"/>
                </a:solidFill>
              </a:rPr>
              <a:t>Y</a:t>
            </a:r>
            <a:endParaRPr lang="en-US" altLang="en-US" sz="2000" dirty="0"/>
          </a:p>
        </p:txBody>
      </p:sp>
      <p:sp>
        <p:nvSpPr>
          <p:cNvPr id="107540" name="object 20"/>
          <p:cNvSpPr txBox="1">
            <a:spLocks noChangeArrowheads="1"/>
          </p:cNvSpPr>
          <p:nvPr/>
        </p:nvSpPr>
        <p:spPr bwMode="auto">
          <a:xfrm>
            <a:off x="5397500" y="5767388"/>
            <a:ext cx="1968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B0F0"/>
                </a:solidFill>
              </a:rPr>
              <a:t>O</a:t>
            </a:r>
            <a:endParaRPr lang="en-US" altLang="en-US" sz="2000"/>
          </a:p>
        </p:txBody>
      </p:sp>
      <p:sp>
        <p:nvSpPr>
          <p:cNvPr id="107541" name="object 21"/>
          <p:cNvSpPr txBox="1">
            <a:spLocks noChangeArrowheads="1"/>
          </p:cNvSpPr>
          <p:nvPr/>
        </p:nvSpPr>
        <p:spPr bwMode="auto">
          <a:xfrm>
            <a:off x="7759700" y="1500188"/>
            <a:ext cx="18573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B0F0"/>
                </a:solidFill>
              </a:rPr>
              <a:t>D</a:t>
            </a:r>
            <a:endParaRPr lang="en-US" altLang="en-US" sz="2000"/>
          </a:p>
        </p:txBody>
      </p:sp>
      <p:sp>
        <p:nvSpPr>
          <p:cNvPr id="22" name="object 22"/>
          <p:cNvSpPr txBox="1"/>
          <p:nvPr/>
        </p:nvSpPr>
        <p:spPr>
          <a:xfrm>
            <a:off x="7913688" y="1627188"/>
            <a:ext cx="112712" cy="1952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300" b="1" spc="10" dirty="0">
                <a:solidFill>
                  <a:srgbClr val="00B0F0"/>
                </a:solidFill>
                <a:latin typeface="Calibri"/>
                <a:cs typeface="Calibri"/>
              </a:rPr>
              <a:t>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99375" y="5394325"/>
            <a:ext cx="266700" cy="3222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55" dirty="0">
                <a:solidFill>
                  <a:srgbClr val="00B0F0"/>
                </a:solidFill>
                <a:latin typeface="Calibri"/>
                <a:cs typeface="Calibri"/>
              </a:rPr>
              <a:t>D</a:t>
            </a:r>
            <a:r>
              <a:rPr sz="1950" b="1" spc="15" baseline="-21367" dirty="0">
                <a:solidFill>
                  <a:srgbClr val="00B0F0"/>
                </a:solidFill>
                <a:latin typeface="Calibri"/>
                <a:cs typeface="Calibri"/>
              </a:rPr>
              <a:t>Y</a:t>
            </a:r>
            <a:endParaRPr sz="1950" baseline="-21367">
              <a:latin typeface="Calibri"/>
              <a:cs typeface="Calibri"/>
            </a:endParaRPr>
          </a:p>
        </p:txBody>
      </p:sp>
      <p:sp>
        <p:nvSpPr>
          <p:cNvPr id="107544" name="object 24"/>
          <p:cNvSpPr txBox="1">
            <a:spLocks noChangeArrowheads="1"/>
          </p:cNvSpPr>
          <p:nvPr/>
        </p:nvSpPr>
        <p:spPr bwMode="auto">
          <a:xfrm>
            <a:off x="7759700" y="4319588"/>
            <a:ext cx="17938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B0F0"/>
                </a:solidFill>
              </a:rPr>
              <a:t>A</a:t>
            </a:r>
            <a:endParaRPr lang="en-US" altLang="en-US" sz="2000"/>
          </a:p>
        </p:txBody>
      </p:sp>
      <p:sp>
        <p:nvSpPr>
          <p:cNvPr id="107545" name="object 25"/>
          <p:cNvSpPr txBox="1">
            <a:spLocks noChangeArrowheads="1"/>
          </p:cNvSpPr>
          <p:nvPr/>
        </p:nvSpPr>
        <p:spPr bwMode="auto">
          <a:xfrm>
            <a:off x="7759700" y="3024188"/>
            <a:ext cx="1682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B0F0"/>
                </a:solidFill>
              </a:rPr>
              <a:t>B</a:t>
            </a:r>
            <a:endParaRPr lang="en-US" altLang="en-US" sz="2000"/>
          </a:p>
        </p:txBody>
      </p:sp>
      <p:sp>
        <p:nvSpPr>
          <p:cNvPr id="107546" name="object 26"/>
          <p:cNvSpPr txBox="1">
            <a:spLocks noChangeArrowheads="1"/>
          </p:cNvSpPr>
          <p:nvPr/>
        </p:nvSpPr>
        <p:spPr bwMode="auto">
          <a:xfrm>
            <a:off x="5397500" y="4929188"/>
            <a:ext cx="15398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B0F0"/>
                </a:solidFill>
              </a:rPr>
              <a:t>5</a:t>
            </a:r>
            <a:endParaRPr lang="en-US" altLang="en-US" sz="2000"/>
          </a:p>
        </p:txBody>
      </p:sp>
      <p:sp>
        <p:nvSpPr>
          <p:cNvPr id="107547" name="object 27"/>
          <p:cNvSpPr txBox="1">
            <a:spLocks noChangeArrowheads="1"/>
          </p:cNvSpPr>
          <p:nvPr/>
        </p:nvSpPr>
        <p:spPr bwMode="auto">
          <a:xfrm>
            <a:off x="5321300" y="4319588"/>
            <a:ext cx="28416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B0F0"/>
                </a:solidFill>
              </a:rPr>
              <a:t>10</a:t>
            </a:r>
            <a:endParaRPr lang="en-US" altLang="en-US" sz="2000"/>
          </a:p>
        </p:txBody>
      </p:sp>
      <p:sp>
        <p:nvSpPr>
          <p:cNvPr id="107548" name="object 28"/>
          <p:cNvSpPr txBox="1">
            <a:spLocks noChangeArrowheads="1"/>
          </p:cNvSpPr>
          <p:nvPr/>
        </p:nvSpPr>
        <p:spPr bwMode="auto">
          <a:xfrm>
            <a:off x="5321300" y="3633788"/>
            <a:ext cx="28416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B0F0"/>
                </a:solidFill>
              </a:rPr>
              <a:t>15</a:t>
            </a:r>
            <a:endParaRPr lang="en-US" altLang="en-US" sz="2000"/>
          </a:p>
        </p:txBody>
      </p:sp>
      <p:sp>
        <p:nvSpPr>
          <p:cNvPr id="107549" name="object 29"/>
          <p:cNvSpPr txBox="1">
            <a:spLocks noChangeArrowheads="1"/>
          </p:cNvSpPr>
          <p:nvPr/>
        </p:nvSpPr>
        <p:spPr bwMode="auto">
          <a:xfrm>
            <a:off x="5321300" y="3024188"/>
            <a:ext cx="28416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B0F0"/>
                </a:solidFill>
              </a:rPr>
              <a:t>20</a:t>
            </a:r>
            <a:endParaRPr lang="en-US" altLang="en-US" sz="2000"/>
          </a:p>
        </p:txBody>
      </p:sp>
      <p:sp>
        <p:nvSpPr>
          <p:cNvPr id="30" name="object 30"/>
          <p:cNvSpPr txBox="1"/>
          <p:nvPr/>
        </p:nvSpPr>
        <p:spPr>
          <a:xfrm>
            <a:off x="6083300" y="5843588"/>
            <a:ext cx="2135188" cy="884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545465" algn="l"/>
                <a:tab pos="1002665" algn="l"/>
                <a:tab pos="1459865" algn="l"/>
                <a:tab pos="1993264" algn="l"/>
              </a:tabLst>
              <a:defRPr/>
            </a:pP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1</a:t>
            </a:r>
            <a:r>
              <a:rPr sz="2000" b="1" dirty="0">
                <a:solidFill>
                  <a:srgbClr val="00B0F0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2</a:t>
            </a:r>
            <a:r>
              <a:rPr sz="2000" b="1" dirty="0">
                <a:solidFill>
                  <a:srgbClr val="00B0F0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3</a:t>
            </a:r>
            <a:r>
              <a:rPr sz="2000" b="1" dirty="0">
                <a:solidFill>
                  <a:srgbClr val="00B0F0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4</a:t>
            </a:r>
            <a:r>
              <a:rPr sz="2000" b="1" dirty="0">
                <a:solidFill>
                  <a:srgbClr val="00B0F0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  <a:p>
            <a:pPr marL="543560" eaLnBrk="1" fontAlgn="auto" hangingPunct="1">
              <a:spcBef>
                <a:spcPts val="1355"/>
              </a:spcBef>
              <a:spcAft>
                <a:spcPts val="0"/>
              </a:spcAft>
              <a:defRPr/>
            </a:pPr>
            <a:r>
              <a:rPr sz="2800" b="1" spc="-20" dirty="0">
                <a:solidFill>
                  <a:srgbClr val="00B0F0"/>
                </a:solidFill>
                <a:latin typeface="Calibri"/>
                <a:cs typeface="Calibri"/>
              </a:rPr>
              <a:t>Qua</a:t>
            </a:r>
            <a:r>
              <a:rPr sz="2800" b="1" spc="-40" dirty="0">
                <a:solidFill>
                  <a:srgbClr val="00B0F0"/>
                </a:solidFill>
                <a:latin typeface="Calibri"/>
                <a:cs typeface="Calibri"/>
              </a:rPr>
              <a:t>n</a:t>
            </a:r>
            <a:r>
              <a:rPr sz="2800" b="1" spc="-10" dirty="0">
                <a:solidFill>
                  <a:srgbClr val="00B0F0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00B0F0"/>
                </a:solidFill>
                <a:latin typeface="Calibri"/>
                <a:cs typeface="Calibri"/>
              </a:rPr>
              <a:t>ity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80474" y="3286275"/>
            <a:ext cx="381000" cy="111696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5" dirty="0">
                <a:solidFill>
                  <a:srgbClr val="00B0F0"/>
                </a:solidFill>
                <a:latin typeface="Calibri"/>
                <a:cs typeface="Calibri"/>
              </a:rPr>
              <a:t>In</a:t>
            </a:r>
            <a:r>
              <a:rPr sz="2800" b="1" spc="-10" dirty="0">
                <a:solidFill>
                  <a:srgbClr val="00B0F0"/>
                </a:solidFill>
                <a:latin typeface="Calibri"/>
                <a:cs typeface="Calibri"/>
              </a:rPr>
              <a:t>c</a:t>
            </a:r>
            <a:r>
              <a:rPr sz="2800" b="1" spc="-5" dirty="0">
                <a:solidFill>
                  <a:srgbClr val="00B0F0"/>
                </a:solidFill>
                <a:latin typeface="Calibri"/>
                <a:cs typeface="Calibri"/>
              </a:rPr>
              <a:t>o</a:t>
            </a:r>
            <a:r>
              <a:rPr sz="2800" b="1" dirty="0">
                <a:solidFill>
                  <a:srgbClr val="00B0F0"/>
                </a:solidFill>
                <a:latin typeface="Calibri"/>
                <a:cs typeface="Calibri"/>
              </a:rPr>
              <a:t>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59825" y="5561013"/>
            <a:ext cx="15081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00B0F0"/>
                </a:solidFill>
                <a:latin typeface="Calibri"/>
                <a:cs typeface="Calibri"/>
              </a:rPr>
              <a:t>X</a:t>
            </a:r>
            <a:endParaRPr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23" t="31706" r="73780" b="14062"/>
          <a:stretch/>
        </p:blipFill>
        <p:spPr>
          <a:xfrm>
            <a:off x="511207" y="1707227"/>
            <a:ext cx="3615678" cy="469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991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object 2"/>
          <p:cNvSpPr txBox="1">
            <a:spLocks noChangeArrowheads="1"/>
          </p:cNvSpPr>
          <p:nvPr/>
        </p:nvSpPr>
        <p:spPr bwMode="auto">
          <a:xfrm>
            <a:off x="2136775" y="4357688"/>
            <a:ext cx="3941763" cy="208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 b="1" dirty="0" err="1">
                <a:solidFill>
                  <a:srgbClr val="FF0000"/>
                </a:solidFill>
              </a:rPr>
              <a:t>E</a:t>
            </a:r>
            <a:r>
              <a:rPr lang="en-US" altLang="en-US" sz="2700" b="1" baseline="-20000" dirty="0" err="1">
                <a:solidFill>
                  <a:srgbClr val="FF0000"/>
                </a:solidFill>
              </a:rPr>
              <a:t>c</a:t>
            </a:r>
            <a:r>
              <a:rPr lang="en-US" altLang="en-US" sz="2700" b="1" baseline="-2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solidFill>
                  <a:srgbClr val="FF0000"/>
                </a:solidFill>
              </a:rPr>
              <a:t>=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solidFill>
                  <a:srgbClr val="FF0000"/>
                </a:solidFill>
              </a:rPr>
              <a:t>Cross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solidFill>
                  <a:srgbClr val="FF0000"/>
                </a:solidFill>
              </a:rPr>
              <a:t>Elasticity</a:t>
            </a:r>
            <a:endParaRPr lang="en-US" altLang="en-US" sz="2700" dirty="0"/>
          </a:p>
          <a:p>
            <a:pPr eaLnBrk="1" hangingPunct="1"/>
            <a:r>
              <a:rPr lang="en-US" altLang="en-US" sz="2700" b="1" dirty="0" err="1">
                <a:solidFill>
                  <a:srgbClr val="9900CC"/>
                </a:solidFill>
              </a:rPr>
              <a:t>q</a:t>
            </a:r>
            <a:r>
              <a:rPr lang="en-US" altLang="en-US" sz="2700" b="1" baseline="-20000" dirty="0" err="1">
                <a:solidFill>
                  <a:srgbClr val="9900CC"/>
                </a:solidFill>
              </a:rPr>
              <a:t>x</a:t>
            </a:r>
            <a:r>
              <a:rPr lang="en-US" altLang="en-US" sz="2700" b="1" baseline="-200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solidFill>
                  <a:srgbClr val="9900CC"/>
                </a:solidFill>
              </a:rPr>
              <a:t>=</a:t>
            </a:r>
            <a:r>
              <a:rPr lang="en-US" altLang="en-US" sz="27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solidFill>
                  <a:srgbClr val="9900CC"/>
                </a:solidFill>
              </a:rPr>
              <a:t>Original</a:t>
            </a:r>
            <a:r>
              <a:rPr lang="en-US" altLang="en-US" sz="27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solidFill>
                  <a:srgbClr val="9900CC"/>
                </a:solidFill>
              </a:rPr>
              <a:t>Q.D.</a:t>
            </a:r>
            <a:r>
              <a:rPr lang="en-US" altLang="en-US" sz="27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solidFill>
                  <a:srgbClr val="9900CC"/>
                </a:solidFill>
              </a:rPr>
              <a:t>of</a:t>
            </a:r>
            <a:r>
              <a:rPr lang="en-US" altLang="en-US" sz="27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solidFill>
                  <a:srgbClr val="9900CC"/>
                </a:solidFill>
              </a:rPr>
              <a:t>X</a:t>
            </a:r>
            <a:endParaRPr lang="en-US" altLang="en-US" sz="2700" dirty="0"/>
          </a:p>
          <a:p>
            <a:pPr eaLnBrk="1" hangingPunct="1">
              <a:lnSpc>
                <a:spcPts val="3250"/>
              </a:lnSpc>
              <a:spcBef>
                <a:spcPts val="100"/>
              </a:spcBef>
            </a:pPr>
            <a:r>
              <a:rPr lang="en-US" altLang="en-US" sz="27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altLang="en-US" sz="27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700" b="1" baseline="-20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700" b="1" baseline="-20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Change in Q.D. of X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700" b="1" baseline="-2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700" b="1" baseline="-2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Original Price of Y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125"/>
              </a:lnSpc>
            </a:pPr>
            <a:r>
              <a:rPr lang="en-US" altLang="en-US" sz="27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altLang="en-US" sz="2700" b="1" dirty="0" err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700" b="1" baseline="-20000" dirty="0" err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700" b="1" baseline="-20000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Change in Price of </a:t>
            </a:r>
            <a:r>
              <a:rPr lang="en-US" altLang="en-US" sz="2700" b="1" dirty="0" smtClean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tIns="372618" rtlCol="0">
            <a:normAutofit fontScale="90000"/>
          </a:bodyPr>
          <a:lstStyle/>
          <a:p>
            <a:pPr marL="4933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spc="-5" dirty="0"/>
              <a:t>C</a:t>
            </a:r>
            <a:r>
              <a:rPr sz="5400" spc="-65" dirty="0"/>
              <a:t>r</a:t>
            </a:r>
            <a:r>
              <a:rPr sz="5400" spc="-30" dirty="0"/>
              <a:t>o</a:t>
            </a:r>
            <a:r>
              <a:rPr sz="5400" spc="-20" dirty="0"/>
              <a:t>s</a:t>
            </a:r>
            <a:r>
              <a:rPr sz="5400" spc="-25" dirty="0"/>
              <a:t>s</a:t>
            </a:r>
            <a:r>
              <a:rPr sz="5400" spc="-135" dirty="0">
                <a:latin typeface="Times New Roman"/>
                <a:cs typeface="Times New Roman"/>
              </a:rPr>
              <a:t> </a:t>
            </a:r>
            <a:r>
              <a:rPr sz="5400" spc="-15" dirty="0"/>
              <a:t>El</a:t>
            </a:r>
            <a:r>
              <a:rPr sz="5400" spc="-35" dirty="0"/>
              <a:t>a</a:t>
            </a:r>
            <a:r>
              <a:rPr sz="5400" spc="-80" dirty="0"/>
              <a:t>s</a:t>
            </a:r>
            <a:r>
              <a:rPr sz="5400" spc="-20" dirty="0"/>
              <a:t>t</a:t>
            </a:r>
            <a:r>
              <a:rPr sz="5400" spc="-10" dirty="0"/>
              <a:t>i</a:t>
            </a:r>
            <a:r>
              <a:rPr sz="5400" spc="-5" dirty="0"/>
              <a:t>c</a:t>
            </a:r>
            <a:r>
              <a:rPr sz="5400" spc="5" dirty="0"/>
              <a:t>i</a:t>
            </a:r>
            <a:r>
              <a:rPr sz="5400" spc="-25" dirty="0"/>
              <a:t>ty</a:t>
            </a:r>
            <a:r>
              <a:rPr sz="5400" spc="-155" dirty="0">
                <a:latin typeface="Times New Roman"/>
                <a:cs typeface="Times New Roman"/>
              </a:rPr>
              <a:t> </a:t>
            </a:r>
            <a:r>
              <a:rPr sz="5400" dirty="0"/>
              <a:t>of</a:t>
            </a:r>
            <a:r>
              <a:rPr sz="5400" spc="-120" dirty="0">
                <a:latin typeface="Times New Roman"/>
                <a:cs typeface="Times New Roman"/>
              </a:rPr>
              <a:t> </a:t>
            </a:r>
            <a:r>
              <a:rPr sz="5400" dirty="0"/>
              <a:t>De</a:t>
            </a:r>
            <a:r>
              <a:rPr sz="5400" spc="-5" dirty="0"/>
              <a:t>ma</a:t>
            </a:r>
            <a:r>
              <a:rPr sz="5400" spc="-40" dirty="0"/>
              <a:t>n</a:t>
            </a:r>
            <a:r>
              <a:rPr sz="5400" spc="-30" dirty="0"/>
              <a:t>d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109572" name="object 4"/>
          <p:cNvSpPr txBox="1">
            <a:spLocks noChangeArrowheads="1"/>
          </p:cNvSpPr>
          <p:nvPr/>
        </p:nvSpPr>
        <p:spPr bwMode="auto">
          <a:xfrm>
            <a:off x="307975" y="1460500"/>
            <a:ext cx="852963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en-US" sz="2700" dirty="0">
                <a:solidFill>
                  <a:srgbClr val="00B0F0"/>
                </a:solidFill>
              </a:rPr>
              <a:t>Cross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>
                <a:solidFill>
                  <a:srgbClr val="00B0F0"/>
                </a:solidFill>
              </a:rPr>
              <a:t>Elasticity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>
                <a:solidFill>
                  <a:srgbClr val="00B0F0"/>
                </a:solidFill>
              </a:rPr>
              <a:t>of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>
                <a:solidFill>
                  <a:srgbClr val="00B0F0"/>
                </a:solidFill>
              </a:rPr>
              <a:t>Demand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>
                <a:solidFill>
                  <a:srgbClr val="00B0F0"/>
                </a:solidFill>
              </a:rPr>
              <a:t>is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>
                <a:solidFill>
                  <a:srgbClr val="00B0F0"/>
                </a:solidFill>
              </a:rPr>
              <a:t>a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>
                <a:solidFill>
                  <a:srgbClr val="00B0F0"/>
                </a:solidFill>
              </a:rPr>
              <a:t>Change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>
                <a:solidFill>
                  <a:srgbClr val="00B0F0"/>
                </a:solidFill>
              </a:rPr>
              <a:t>in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>
                <a:solidFill>
                  <a:srgbClr val="00B0F0"/>
                </a:solidFill>
              </a:rPr>
              <a:t>the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>
                <a:solidFill>
                  <a:srgbClr val="00B0F0"/>
                </a:solidFill>
              </a:rPr>
              <a:t>Demand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>
                <a:solidFill>
                  <a:srgbClr val="00B0F0"/>
                </a:solidFill>
              </a:rPr>
              <a:t>of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>
                <a:solidFill>
                  <a:srgbClr val="00B0F0"/>
                </a:solidFill>
              </a:rPr>
              <a:t>One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dirty="0">
                <a:solidFill>
                  <a:srgbClr val="00B0F0"/>
                </a:solidFill>
              </a:rPr>
              <a:t>Good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dirty="0">
                <a:solidFill>
                  <a:srgbClr val="00B0F0"/>
                </a:solidFill>
              </a:rPr>
              <a:t>in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dirty="0">
                <a:solidFill>
                  <a:srgbClr val="00B0F0"/>
                </a:solidFill>
              </a:rPr>
              <a:t>Response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dirty="0">
                <a:solidFill>
                  <a:srgbClr val="00B0F0"/>
                </a:solidFill>
              </a:rPr>
              <a:t>to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dirty="0">
                <a:solidFill>
                  <a:srgbClr val="00B0F0"/>
                </a:solidFill>
              </a:rPr>
              <a:t>a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dirty="0">
                <a:solidFill>
                  <a:srgbClr val="00B0F0"/>
                </a:solidFill>
              </a:rPr>
              <a:t>Change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dirty="0">
                <a:solidFill>
                  <a:srgbClr val="00B0F0"/>
                </a:solidFill>
              </a:rPr>
              <a:t>in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dirty="0">
                <a:solidFill>
                  <a:srgbClr val="00B0F0"/>
                </a:solidFill>
              </a:rPr>
              <a:t>the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dirty="0">
                <a:solidFill>
                  <a:srgbClr val="00B0F0"/>
                </a:solidFill>
              </a:rPr>
              <a:t>Price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dirty="0">
                <a:solidFill>
                  <a:srgbClr val="00B0F0"/>
                </a:solidFill>
              </a:rPr>
              <a:t>of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>
                <a:solidFill>
                  <a:srgbClr val="00B0F0"/>
                </a:solidFill>
              </a:rPr>
              <a:t>Another</a:t>
            </a:r>
            <a:r>
              <a:rPr lang="en-US" alt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>
                <a:solidFill>
                  <a:srgbClr val="00B0F0"/>
                </a:solidFill>
              </a:rPr>
              <a:t>Good.</a:t>
            </a:r>
            <a:endParaRPr lang="en-US" altLang="en-US" sz="2700" dirty="0"/>
          </a:p>
        </p:txBody>
      </p:sp>
      <p:sp>
        <p:nvSpPr>
          <p:cNvPr id="5" name="object 5"/>
          <p:cNvSpPr txBox="1"/>
          <p:nvPr/>
        </p:nvSpPr>
        <p:spPr>
          <a:xfrm>
            <a:off x="307975" y="4357688"/>
            <a:ext cx="1071563" cy="368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700" b="1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700" b="1" spc="-1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700" b="1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b="1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b="1" spc="-5" dirty="0">
                <a:solidFill>
                  <a:srgbClr val="FF0000"/>
                </a:solidFill>
                <a:latin typeface="Calibri"/>
                <a:cs typeface="Calibri"/>
              </a:rPr>
              <a:t>e,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09574" name="object 6"/>
          <p:cNvSpPr>
            <a:spLocks/>
          </p:cNvSpPr>
          <p:nvPr/>
        </p:nvSpPr>
        <p:spPr bwMode="auto">
          <a:xfrm>
            <a:off x="3455988" y="3292475"/>
            <a:ext cx="1328737" cy="0"/>
          </a:xfrm>
          <a:custGeom>
            <a:avLst/>
            <a:gdLst>
              <a:gd name="T0" fmla="*/ 0 w 1329054"/>
              <a:gd name="T1" fmla="*/ 1328335 w 132905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329054">
                <a:moveTo>
                  <a:pt x="0" y="0"/>
                </a:moveTo>
                <a:lnTo>
                  <a:pt x="1328652" y="0"/>
                </a:lnTo>
              </a:path>
            </a:pathLst>
          </a:custGeom>
          <a:noFill/>
          <a:ln w="21623">
            <a:solidFill>
              <a:srgbClr val="7F00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9575" name="object 7"/>
          <p:cNvSpPr>
            <a:spLocks/>
          </p:cNvSpPr>
          <p:nvPr/>
        </p:nvSpPr>
        <p:spPr bwMode="auto">
          <a:xfrm>
            <a:off x="6143625" y="3292475"/>
            <a:ext cx="852488" cy="0"/>
          </a:xfrm>
          <a:custGeom>
            <a:avLst/>
            <a:gdLst>
              <a:gd name="T0" fmla="*/ 0 w 851534"/>
              <a:gd name="T1" fmla="*/ 852273 w 85153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51534">
                <a:moveTo>
                  <a:pt x="0" y="0"/>
                </a:moveTo>
                <a:lnTo>
                  <a:pt x="851319" y="0"/>
                </a:lnTo>
              </a:path>
            </a:pathLst>
          </a:custGeom>
          <a:noFill/>
          <a:ln w="21623">
            <a:solidFill>
              <a:srgbClr val="7F00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object 8"/>
          <p:cNvSpPr txBox="1"/>
          <p:nvPr/>
        </p:nvSpPr>
        <p:spPr>
          <a:xfrm>
            <a:off x="6188075" y="2581275"/>
            <a:ext cx="671513" cy="6365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50" spc="1295" dirty="0">
                <a:solidFill>
                  <a:srgbClr val="7F007F"/>
                </a:solidFill>
                <a:latin typeface="Times New Roman"/>
                <a:cs typeface="Times New Roman"/>
              </a:rPr>
              <a:t>p</a:t>
            </a:r>
            <a:r>
              <a:rPr sz="3525" spc="862" baseline="-24822" dirty="0">
                <a:solidFill>
                  <a:srgbClr val="7F007F"/>
                </a:solidFill>
                <a:latin typeface="Times New Roman"/>
                <a:cs typeface="Times New Roman"/>
              </a:rPr>
              <a:t>y</a:t>
            </a:r>
            <a:endParaRPr sz="3525" baseline="-24822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37563" y="6457950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52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81313" y="2640013"/>
            <a:ext cx="1755775" cy="8969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624840" eaLnBrk="1" fontAlgn="auto" hangingPunct="1">
              <a:lnSpc>
                <a:spcPts val="2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4050" spc="1165" dirty="0">
                <a:solidFill>
                  <a:srgbClr val="7F007F"/>
                </a:solidFill>
                <a:latin typeface="Symbol"/>
                <a:cs typeface="Symbol"/>
              </a:rPr>
              <a:t></a:t>
            </a:r>
            <a:r>
              <a:rPr sz="4050" spc="969" dirty="0">
                <a:solidFill>
                  <a:srgbClr val="7F007F"/>
                </a:solidFill>
                <a:latin typeface="Times New Roman"/>
                <a:cs typeface="Times New Roman"/>
              </a:rPr>
              <a:t>q</a:t>
            </a:r>
            <a:endParaRPr sz="4050">
              <a:latin typeface="Times New Roman"/>
              <a:cs typeface="Times New Roman"/>
            </a:endParaRPr>
          </a:p>
          <a:p>
            <a:pPr marL="12700" eaLnBrk="1" fontAlgn="auto" hangingPunct="1">
              <a:lnSpc>
                <a:spcPts val="2955"/>
              </a:lnSpc>
              <a:spcBef>
                <a:spcPts val="0"/>
              </a:spcBef>
              <a:spcAft>
                <a:spcPts val="0"/>
              </a:spcAft>
              <a:tabLst>
                <a:tab pos="1519555" algn="l"/>
              </a:tabLst>
              <a:defRPr/>
            </a:pPr>
            <a:r>
              <a:rPr sz="6075" spc="1642" baseline="-22633" dirty="0">
                <a:solidFill>
                  <a:srgbClr val="7F007F"/>
                </a:solidFill>
                <a:latin typeface="Times New Roman"/>
                <a:cs typeface="Times New Roman"/>
              </a:rPr>
              <a:t>=</a:t>
            </a:r>
            <a:r>
              <a:rPr sz="2350" spc="285" dirty="0">
                <a:solidFill>
                  <a:srgbClr val="7F007F"/>
                </a:solidFill>
                <a:latin typeface="Times New Roman"/>
                <a:cs typeface="Times New Roman"/>
              </a:rPr>
              <a:t> 	</a:t>
            </a:r>
            <a:r>
              <a:rPr sz="2350" spc="575" dirty="0">
                <a:solidFill>
                  <a:srgbClr val="7F007F"/>
                </a:solidFill>
                <a:latin typeface="Times New Roman"/>
                <a:cs typeface="Times New Roman"/>
              </a:rPr>
              <a:t>x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54263" y="3300413"/>
            <a:ext cx="223837" cy="3286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350" spc="509" dirty="0">
                <a:solidFill>
                  <a:srgbClr val="7F007F"/>
                </a:solidFill>
                <a:latin typeface="Times New Roman"/>
                <a:cs typeface="Times New Roman"/>
              </a:rPr>
              <a:t>c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3613" y="3389313"/>
            <a:ext cx="1138237" cy="6445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50" spc="1165" dirty="0">
                <a:solidFill>
                  <a:srgbClr val="7F007F"/>
                </a:solidFill>
                <a:latin typeface="Symbol"/>
                <a:cs typeface="Symbol"/>
              </a:rPr>
              <a:t></a:t>
            </a:r>
            <a:r>
              <a:rPr sz="4050" spc="1300" dirty="0">
                <a:solidFill>
                  <a:srgbClr val="7F007F"/>
                </a:solidFill>
                <a:latin typeface="Times New Roman"/>
                <a:cs typeface="Times New Roman"/>
              </a:rPr>
              <a:t>p</a:t>
            </a:r>
            <a:r>
              <a:rPr sz="3525" spc="862" baseline="-24822" dirty="0">
                <a:solidFill>
                  <a:srgbClr val="7F007F"/>
                </a:solidFill>
                <a:latin typeface="Times New Roman"/>
                <a:cs typeface="Times New Roman"/>
              </a:rPr>
              <a:t>y</a:t>
            </a:r>
            <a:endParaRPr sz="3525" baseline="-2482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0613" y="3397250"/>
            <a:ext cx="679450" cy="6365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50" spc="1335" dirty="0">
                <a:solidFill>
                  <a:srgbClr val="7F007F"/>
                </a:solidFill>
                <a:latin typeface="Times New Roman"/>
                <a:cs typeface="Times New Roman"/>
              </a:rPr>
              <a:t>q</a:t>
            </a:r>
            <a:r>
              <a:rPr sz="3525" spc="862" baseline="-24822" dirty="0">
                <a:solidFill>
                  <a:srgbClr val="7F007F"/>
                </a:solidFill>
                <a:latin typeface="Times New Roman"/>
                <a:cs typeface="Times New Roman"/>
              </a:rPr>
              <a:t>x</a:t>
            </a:r>
            <a:endParaRPr sz="3525" baseline="-24822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55788" y="2992438"/>
            <a:ext cx="492125" cy="5445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50" spc="1185" dirty="0">
                <a:solidFill>
                  <a:srgbClr val="7F007F"/>
                </a:solidFill>
                <a:latin typeface="Times New Roman"/>
                <a:cs typeface="Times New Roman"/>
              </a:rPr>
              <a:t>E</a:t>
            </a:r>
            <a:endParaRPr sz="4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37163" y="2984500"/>
            <a:ext cx="444500" cy="5445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50" spc="1065" dirty="0">
                <a:solidFill>
                  <a:srgbClr val="7F007F"/>
                </a:solidFill>
                <a:latin typeface="Symbol"/>
                <a:cs typeface="Symbol"/>
              </a:rPr>
              <a:t></a:t>
            </a:r>
            <a:endParaRPr sz="4050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1573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374015" rtlCol="0">
            <a:normAutofit fontScale="90000"/>
          </a:bodyPr>
          <a:lstStyle/>
          <a:p>
            <a:pPr marL="2178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400" spc="-80" dirty="0"/>
              <a:t>P</a:t>
            </a:r>
            <a:r>
              <a:rPr sz="4400" spc="-5" dirty="0"/>
              <a:t>ositi</a:t>
            </a:r>
            <a:r>
              <a:rPr sz="4400" spc="-35" dirty="0"/>
              <a:t>v</a:t>
            </a:r>
            <a:r>
              <a:rPr sz="4400" dirty="0"/>
              <a:t>e</a:t>
            </a:r>
            <a:r>
              <a:rPr sz="4400" spc="-125" dirty="0">
                <a:latin typeface="Times New Roman"/>
                <a:cs typeface="Times New Roman"/>
              </a:rPr>
              <a:t> </a:t>
            </a:r>
            <a:r>
              <a:rPr sz="4400" spc="-5" dirty="0"/>
              <a:t>C</a:t>
            </a:r>
            <a:r>
              <a:rPr sz="4400" spc="-55" dirty="0"/>
              <a:t>r</a:t>
            </a:r>
            <a:r>
              <a:rPr sz="4400" spc="-5" dirty="0"/>
              <a:t>os</a:t>
            </a:r>
            <a:r>
              <a:rPr sz="4400" dirty="0"/>
              <a:t>s</a:t>
            </a:r>
            <a:r>
              <a:rPr sz="4400" spc="-130" dirty="0">
                <a:latin typeface="Times New Roman"/>
                <a:cs typeface="Times New Roman"/>
              </a:rPr>
              <a:t> </a:t>
            </a:r>
            <a:r>
              <a:rPr sz="4400" dirty="0"/>
              <a:t>E</a:t>
            </a:r>
            <a:r>
              <a:rPr sz="4400" spc="-5" dirty="0"/>
              <a:t>la</a:t>
            </a:r>
            <a:r>
              <a:rPr sz="4400" spc="-55" dirty="0"/>
              <a:t>s</a:t>
            </a:r>
            <a:r>
              <a:rPr sz="4400" spc="-5" dirty="0"/>
              <a:t>ti</a:t>
            </a:r>
            <a:r>
              <a:rPr sz="4400" spc="5" dirty="0"/>
              <a:t>c</a:t>
            </a:r>
            <a:r>
              <a:rPr sz="4400" spc="-20" dirty="0"/>
              <a:t>it</a:t>
            </a:r>
            <a:r>
              <a:rPr sz="4400" spc="-25" dirty="0"/>
              <a:t>y</a:t>
            </a:r>
            <a:r>
              <a:rPr sz="4400" spc="-120" dirty="0">
                <a:latin typeface="Times New Roman"/>
                <a:cs typeface="Times New Roman"/>
              </a:rPr>
              <a:t> </a:t>
            </a:r>
            <a:r>
              <a:rPr sz="4400" spc="-5" dirty="0"/>
              <a:t>o</a:t>
            </a:r>
            <a:r>
              <a:rPr sz="4400" dirty="0"/>
              <a:t>f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-10" dirty="0"/>
              <a:t>D</a:t>
            </a:r>
            <a:r>
              <a:rPr sz="4400" dirty="0"/>
              <a:t>e</a:t>
            </a:r>
            <a:r>
              <a:rPr sz="4400" spc="5" dirty="0"/>
              <a:t>m</a:t>
            </a:r>
            <a:r>
              <a:rPr sz="4400" spc="-5" dirty="0"/>
              <a:t>a</a:t>
            </a:r>
            <a:r>
              <a:rPr sz="4400" dirty="0"/>
              <a:t>nd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399" y="1673290"/>
            <a:ext cx="43180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Font typeface="Arial"/>
              <a:buChar char="•"/>
              <a:tabLst>
                <a:tab pos="356235" algn="l"/>
                <a:tab pos="758825" algn="l"/>
                <a:tab pos="1174750" algn="l"/>
                <a:tab pos="2661920" algn="l"/>
                <a:tab pos="3134360" algn="l"/>
              </a:tabLst>
              <a:defRPr/>
            </a:pPr>
            <a:r>
              <a:rPr sz="3200" b="1" spc="-5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00CC00"/>
                </a:solidFill>
                <a:latin typeface="Times New Roman"/>
                <a:cs typeface="Times New Roman"/>
              </a:rPr>
              <a:t>	</a:t>
            </a:r>
            <a:r>
              <a:rPr sz="3200" b="1" spc="-20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00CC00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00CC00"/>
                </a:solidFill>
                <a:latin typeface="Calibri"/>
                <a:cs typeface="Calibri"/>
              </a:rPr>
              <a:t>p</a:t>
            </a:r>
            <a:r>
              <a:rPr sz="3200" b="1" spc="-10" dirty="0">
                <a:solidFill>
                  <a:srgbClr val="00CC00"/>
                </a:solidFill>
                <a:latin typeface="Calibri"/>
                <a:cs typeface="Calibri"/>
              </a:rPr>
              <a:t>o</a:t>
            </a:r>
            <a:r>
              <a:rPr sz="3200" b="1" spc="5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3200" b="1" spc="-10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3200" b="1" spc="-10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3200" b="1" spc="-30" dirty="0">
                <a:solidFill>
                  <a:srgbClr val="00CC00"/>
                </a:solidFill>
                <a:latin typeface="Calibri"/>
                <a:cs typeface="Calibri"/>
              </a:rPr>
              <a:t>v</a:t>
            </a:r>
            <a:r>
              <a:rPr sz="3200" b="1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00CC00"/>
                </a:solidFill>
                <a:latin typeface="Times New Roman"/>
                <a:cs typeface="Times New Roman"/>
              </a:rPr>
              <a:t>	</a:t>
            </a:r>
            <a:r>
              <a:rPr sz="3200" b="1" spc="-10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00CC00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00CC00"/>
                </a:solidFill>
                <a:latin typeface="Times New Roman"/>
                <a:cs typeface="Times New Roman"/>
              </a:rPr>
              <a:t>	</a:t>
            </a:r>
            <a:r>
              <a:rPr sz="3200" b="1" spc="-35" dirty="0" smtClean="0">
                <a:solidFill>
                  <a:srgbClr val="00CC00"/>
                </a:solidFill>
                <a:latin typeface="Calibri"/>
                <a:cs typeface="Calibri"/>
              </a:rPr>
              <a:t>c</a:t>
            </a:r>
            <a:r>
              <a:rPr sz="3200" b="1" spc="-10" dirty="0" smtClean="0">
                <a:solidFill>
                  <a:srgbClr val="00CC00"/>
                </a:solidFill>
                <a:latin typeface="Calibri"/>
                <a:cs typeface="Calibri"/>
              </a:rPr>
              <a:t>a</a:t>
            </a:r>
            <a:r>
              <a:rPr sz="3200" b="1" spc="5" dirty="0" smtClean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3200" b="1" dirty="0" smtClean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endParaRPr lang="en-US" sz="3200" b="1" dirty="0" smtClean="0">
              <a:solidFill>
                <a:srgbClr val="00CC00"/>
              </a:solidFill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tabLst>
                <a:tab pos="356235" algn="l"/>
                <a:tab pos="758825" algn="l"/>
                <a:tab pos="1174750" algn="l"/>
                <a:tab pos="2661920" algn="l"/>
                <a:tab pos="3134360" algn="l"/>
              </a:tabLst>
              <a:defRPr/>
            </a:pPr>
            <a:r>
              <a:rPr lang="en-US" sz="3200" b="1" dirty="0" smtClean="0">
                <a:solidFill>
                  <a:srgbClr val="00CC00"/>
                </a:solidFill>
                <a:latin typeface="Calibri"/>
                <a:cs typeface="Calibri"/>
              </a:rPr>
              <a:t>of substitute goods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1620" name="object 4"/>
          <p:cNvSpPr txBox="1">
            <a:spLocks noChangeArrowheads="1"/>
          </p:cNvSpPr>
          <p:nvPr/>
        </p:nvSpPr>
        <p:spPr bwMode="auto">
          <a:xfrm>
            <a:off x="5070475" y="2889250"/>
            <a:ext cx="353853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rgbClr val="C00000"/>
                </a:solidFill>
              </a:rPr>
              <a:t>the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>
                <a:solidFill>
                  <a:srgbClr val="C00000"/>
                </a:solidFill>
              </a:rPr>
              <a:t>Price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>
                <a:solidFill>
                  <a:srgbClr val="C00000"/>
                </a:solidFill>
              </a:rPr>
              <a:t>of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>
                <a:solidFill>
                  <a:srgbClr val="C00000"/>
                </a:solidFill>
              </a:rPr>
              <a:t>Coffee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C00000"/>
                </a:solidFill>
              </a:rPr>
              <a:t>will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C00000"/>
                </a:solidFill>
              </a:rPr>
              <a:t>lead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C00000"/>
                </a:solidFill>
              </a:rPr>
              <a:t>to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C00000"/>
                </a:solidFill>
              </a:rPr>
              <a:t>Increase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C00000"/>
                </a:solidFill>
              </a:rPr>
              <a:t>in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C00000"/>
                </a:solidFill>
              </a:rPr>
              <a:t>Demand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C00000"/>
                </a:solidFill>
              </a:rPr>
              <a:t>for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C00000"/>
                </a:solidFill>
              </a:rPr>
              <a:t>Tea.</a:t>
            </a:r>
            <a:endParaRPr lang="en-US" altLang="en-US" sz="3200"/>
          </a:p>
        </p:txBody>
      </p:sp>
      <p:sp>
        <p:nvSpPr>
          <p:cNvPr id="5" name="object 5"/>
          <p:cNvSpPr txBox="1"/>
          <p:nvPr/>
        </p:nvSpPr>
        <p:spPr>
          <a:xfrm>
            <a:off x="4729163" y="4424363"/>
            <a:ext cx="990600" cy="457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6235" algn="l"/>
              </a:tabLst>
              <a:defRPr/>
            </a:pPr>
            <a:r>
              <a:rPr sz="3200" b="1" spc="-5" dirty="0">
                <a:latin typeface="Calibri"/>
                <a:cs typeface="Calibri"/>
              </a:rPr>
              <a:t>The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8225" y="4448175"/>
            <a:ext cx="2490788" cy="4333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1410970" algn="l"/>
              </a:tabLst>
              <a:defRPr/>
            </a:pPr>
            <a:r>
              <a:rPr sz="3200" b="1" spc="-5" dirty="0">
                <a:latin typeface="Calibri"/>
                <a:cs typeface="Calibri"/>
              </a:rPr>
              <a:t>C</a:t>
            </a:r>
            <a:r>
              <a:rPr sz="3200" b="1" spc="5" dirty="0">
                <a:latin typeface="Calibri"/>
                <a:cs typeface="Calibri"/>
              </a:rPr>
              <a:t>u</a:t>
            </a:r>
            <a:r>
              <a:rPr sz="3200" b="1" spc="20" dirty="0">
                <a:latin typeface="Calibri"/>
                <a:cs typeface="Calibri"/>
              </a:rPr>
              <a:t>r</a:t>
            </a:r>
            <a:r>
              <a:rPr sz="3200" b="1" spc="-30" dirty="0">
                <a:latin typeface="Calibri"/>
                <a:cs typeface="Calibri"/>
              </a:rPr>
              <a:t>v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b="1" spc="5" dirty="0">
                <a:latin typeface="Calibri"/>
                <a:cs typeface="Calibri"/>
              </a:rPr>
              <a:t>s</a:t>
            </a:r>
            <a:r>
              <a:rPr sz="3200" b="1" spc="-10" dirty="0">
                <a:latin typeface="Calibri"/>
                <a:cs typeface="Calibri"/>
              </a:rPr>
              <a:t>lo</a:t>
            </a:r>
            <a:r>
              <a:rPr sz="3200" b="1" spc="-5" dirty="0">
                <a:latin typeface="Calibri"/>
                <a:cs typeface="Calibri"/>
              </a:rPr>
              <a:t>pe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2063" y="4935538"/>
            <a:ext cx="3532187" cy="98488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5" dirty="0">
                <a:latin typeface="Calibri"/>
                <a:cs typeface="Calibri"/>
              </a:rPr>
              <a:t>U</a:t>
            </a:r>
            <a:r>
              <a:rPr sz="3200" b="1" spc="-15" dirty="0">
                <a:latin typeface="Calibri"/>
                <a:cs typeface="Calibri"/>
              </a:rPr>
              <a:t>p</a:t>
            </a:r>
            <a:r>
              <a:rPr sz="3200" b="1" spc="-40" dirty="0">
                <a:latin typeface="Calibri"/>
                <a:cs typeface="Calibri"/>
              </a:rPr>
              <a:t>w</a:t>
            </a:r>
            <a:r>
              <a:rPr sz="3200" b="1" spc="-10" dirty="0">
                <a:latin typeface="Calibri"/>
                <a:cs typeface="Calibri"/>
              </a:rPr>
              <a:t>a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d</a:t>
            </a:r>
            <a:r>
              <a:rPr sz="3200" b="1" spc="114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alibri"/>
                <a:cs typeface="Calibri"/>
              </a:rPr>
              <a:t>f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om</a:t>
            </a:r>
            <a:r>
              <a:rPr sz="3200" b="1" spc="1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L</a:t>
            </a:r>
            <a:r>
              <a:rPr sz="3200" b="1" spc="-35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f</a:t>
            </a:r>
            <a:r>
              <a:rPr sz="3200" b="1" dirty="0">
                <a:latin typeface="Calibri"/>
                <a:cs typeface="Calibri"/>
              </a:rPr>
              <a:t>t</a:t>
            </a:r>
            <a:r>
              <a:rPr sz="3200" b="1" spc="140" dirty="0">
                <a:latin typeface="Times New Roman"/>
                <a:cs typeface="Times New Roman"/>
              </a:rPr>
              <a:t> </a:t>
            </a:r>
            <a:r>
              <a:rPr sz="3200" b="1" spc="-35" dirty="0" smtClean="0">
                <a:latin typeface="Calibri"/>
                <a:cs typeface="Calibri"/>
              </a:rPr>
              <a:t>to</a:t>
            </a:r>
            <a:r>
              <a:rPr lang="en-US" sz="3200" b="1" spc="-35" dirty="0" smtClean="0">
                <a:latin typeface="Calibri"/>
                <a:cs typeface="Calibri"/>
              </a:rPr>
              <a:t> right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1624" name="object 8"/>
          <p:cNvSpPr>
            <a:spLocks/>
          </p:cNvSpPr>
          <p:nvPr/>
        </p:nvSpPr>
        <p:spPr bwMode="auto">
          <a:xfrm>
            <a:off x="762000" y="5638800"/>
            <a:ext cx="3594100" cy="0"/>
          </a:xfrm>
          <a:custGeom>
            <a:avLst/>
            <a:gdLst>
              <a:gd name="T0" fmla="*/ 0 w 3594100"/>
              <a:gd name="T1" fmla="*/ 3594110 w 3594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594100">
                <a:moveTo>
                  <a:pt x="0" y="0"/>
                </a:moveTo>
                <a:lnTo>
                  <a:pt x="359411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1625" name="object 9"/>
          <p:cNvSpPr>
            <a:spLocks/>
          </p:cNvSpPr>
          <p:nvPr/>
        </p:nvSpPr>
        <p:spPr bwMode="auto">
          <a:xfrm>
            <a:off x="4343400" y="5600700"/>
            <a:ext cx="76200" cy="76200"/>
          </a:xfrm>
          <a:custGeom>
            <a:avLst/>
            <a:gdLst>
              <a:gd name="T0" fmla="*/ 0 w 76200"/>
              <a:gd name="T1" fmla="*/ 0 h 76200"/>
              <a:gd name="T2" fmla="*/ 0 w 76200"/>
              <a:gd name="T3" fmla="*/ 76199 h 76200"/>
              <a:gd name="T4" fmla="*/ 76199 w 76200"/>
              <a:gd name="T5" fmla="*/ 38099 h 76200"/>
              <a:gd name="T6" fmla="*/ 0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199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1626" name="object 10"/>
          <p:cNvSpPr>
            <a:spLocks/>
          </p:cNvSpPr>
          <p:nvPr/>
        </p:nvSpPr>
        <p:spPr bwMode="auto">
          <a:xfrm>
            <a:off x="1143000" y="1739900"/>
            <a:ext cx="0" cy="4279900"/>
          </a:xfrm>
          <a:custGeom>
            <a:avLst/>
            <a:gdLst>
              <a:gd name="T0" fmla="*/ 4279910 h 4279900"/>
              <a:gd name="T1" fmla="*/ 0 h 42799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279900">
                <a:moveTo>
                  <a:pt x="0" y="427991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1627" name="object 11"/>
          <p:cNvSpPr>
            <a:spLocks/>
          </p:cNvSpPr>
          <p:nvPr/>
        </p:nvSpPr>
        <p:spPr bwMode="auto">
          <a:xfrm>
            <a:off x="1104900" y="1676400"/>
            <a:ext cx="76200" cy="76200"/>
          </a:xfrm>
          <a:custGeom>
            <a:avLst/>
            <a:gdLst>
              <a:gd name="T0" fmla="*/ 38099 w 76200"/>
              <a:gd name="T1" fmla="*/ 0 h 76200"/>
              <a:gd name="T2" fmla="*/ 0 w 76200"/>
              <a:gd name="T3" fmla="*/ 76199 h 76200"/>
              <a:gd name="T4" fmla="*/ 76199 w 76200"/>
              <a:gd name="T5" fmla="*/ 76199 h 76200"/>
              <a:gd name="T6" fmla="*/ 38099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38099" y="0"/>
                </a:moveTo>
                <a:lnTo>
                  <a:pt x="0" y="76199"/>
                </a:lnTo>
                <a:lnTo>
                  <a:pt x="76199" y="76199"/>
                </a:lnTo>
                <a:lnTo>
                  <a:pt x="380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12"/>
          <p:cNvSpPr txBox="1"/>
          <p:nvPr/>
        </p:nvSpPr>
        <p:spPr>
          <a:xfrm>
            <a:off x="4483100" y="5762625"/>
            <a:ext cx="15081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9900CC"/>
                </a:solidFill>
                <a:latin typeface="Calibri"/>
                <a:cs typeface="Calibri"/>
              </a:rPr>
              <a:t>X</a:t>
            </a:r>
            <a:endParaRPr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1700" y="1571625"/>
            <a:ext cx="14446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9900CC"/>
                </a:solidFill>
                <a:latin typeface="Calibri"/>
                <a:cs typeface="Calibri"/>
              </a:rPr>
              <a:t>Y</a:t>
            </a:r>
            <a:endParaRPr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7175" y="4875213"/>
            <a:ext cx="241300" cy="292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5" dirty="0">
                <a:solidFill>
                  <a:srgbClr val="9900CC"/>
                </a:solidFill>
                <a:latin typeface="Calibri"/>
                <a:cs typeface="Calibri"/>
              </a:rPr>
              <a:t>D</a:t>
            </a:r>
            <a:r>
              <a:rPr b="1" spc="-15" baseline="-20833" dirty="0">
                <a:solidFill>
                  <a:srgbClr val="9900CC"/>
                </a:solidFill>
                <a:latin typeface="Calibri"/>
                <a:cs typeface="Calibri"/>
              </a:rPr>
              <a:t>S</a:t>
            </a:r>
            <a:endParaRPr baseline="-20833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19550" y="2132013"/>
            <a:ext cx="241300" cy="292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5" dirty="0">
                <a:solidFill>
                  <a:srgbClr val="9900CC"/>
                </a:solidFill>
                <a:latin typeface="Calibri"/>
                <a:cs typeface="Calibri"/>
              </a:rPr>
              <a:t>D</a:t>
            </a:r>
            <a:r>
              <a:rPr b="1" spc="-15" baseline="-20833" dirty="0">
                <a:solidFill>
                  <a:srgbClr val="9900CC"/>
                </a:solidFill>
                <a:latin typeface="Calibri"/>
                <a:cs typeface="Calibri"/>
              </a:rPr>
              <a:t>S</a:t>
            </a:r>
            <a:endParaRPr baseline="-20833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41575" y="4124325"/>
            <a:ext cx="13652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9900CC"/>
                </a:solidFill>
                <a:latin typeface="Calibri"/>
                <a:cs typeface="Calibri"/>
              </a:rPr>
              <a:t>E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68700" y="2817813"/>
            <a:ext cx="25241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9900CC"/>
                </a:solidFill>
                <a:latin typeface="Calibri"/>
                <a:cs typeface="Calibri"/>
              </a:rPr>
              <a:t>E1</a:t>
            </a:r>
            <a:endParaRPr>
              <a:latin typeface="Calibri"/>
              <a:cs typeface="Calibri"/>
            </a:endParaRPr>
          </a:p>
        </p:txBody>
      </p:sp>
      <p:sp>
        <p:nvSpPr>
          <p:cNvPr id="111634" name="object 18"/>
          <p:cNvSpPr txBox="1">
            <a:spLocks noChangeArrowheads="1"/>
          </p:cNvSpPr>
          <p:nvPr/>
        </p:nvSpPr>
        <p:spPr bwMode="auto">
          <a:xfrm>
            <a:off x="749300" y="4010025"/>
            <a:ext cx="1460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9900CC"/>
                </a:solidFill>
              </a:rPr>
              <a:t>P</a:t>
            </a:r>
            <a:endParaRPr lang="en-US" altLang="en-US"/>
          </a:p>
        </p:txBody>
      </p:sp>
      <p:sp>
        <p:nvSpPr>
          <p:cNvPr id="111635" name="object 19"/>
          <p:cNvSpPr txBox="1">
            <a:spLocks noChangeArrowheads="1"/>
          </p:cNvSpPr>
          <p:nvPr/>
        </p:nvSpPr>
        <p:spPr bwMode="auto">
          <a:xfrm>
            <a:off x="749300" y="2790825"/>
            <a:ext cx="2635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9900CC"/>
                </a:solidFill>
              </a:rPr>
              <a:t>P1</a:t>
            </a:r>
            <a:endParaRPr lang="en-US" altLang="en-US"/>
          </a:p>
        </p:txBody>
      </p:sp>
      <p:sp>
        <p:nvSpPr>
          <p:cNvPr id="111636" name="object 20"/>
          <p:cNvSpPr txBox="1">
            <a:spLocks noChangeArrowheads="1"/>
          </p:cNvSpPr>
          <p:nvPr/>
        </p:nvSpPr>
        <p:spPr bwMode="auto">
          <a:xfrm>
            <a:off x="901700" y="5762625"/>
            <a:ext cx="1793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9900CC"/>
                </a:solidFill>
              </a:rPr>
              <a:t>O</a:t>
            </a:r>
            <a:endParaRPr lang="en-US" altLang="en-US"/>
          </a:p>
        </p:txBody>
      </p:sp>
      <p:sp>
        <p:nvSpPr>
          <p:cNvPr id="111637" name="object 21"/>
          <p:cNvSpPr txBox="1">
            <a:spLocks noChangeArrowheads="1"/>
          </p:cNvSpPr>
          <p:nvPr/>
        </p:nvSpPr>
        <p:spPr bwMode="auto">
          <a:xfrm>
            <a:off x="2363788" y="5713413"/>
            <a:ext cx="1825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9900CC"/>
                </a:solidFill>
              </a:rPr>
              <a:t>Q</a:t>
            </a:r>
            <a:endParaRPr lang="en-US" altLang="en-US"/>
          </a:p>
        </p:txBody>
      </p:sp>
      <p:sp>
        <p:nvSpPr>
          <p:cNvPr id="22" name="object 22"/>
          <p:cNvSpPr txBox="1"/>
          <p:nvPr/>
        </p:nvSpPr>
        <p:spPr>
          <a:xfrm>
            <a:off x="3355975" y="5727700"/>
            <a:ext cx="29845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9900CC"/>
                </a:solidFill>
                <a:latin typeface="Calibri"/>
                <a:cs typeface="Calibri"/>
              </a:rPr>
              <a:t>Q1</a:t>
            </a:r>
            <a:endParaRPr>
              <a:latin typeface="Calibri"/>
              <a:cs typeface="Calibri"/>
            </a:endParaRPr>
          </a:p>
        </p:txBody>
      </p:sp>
      <p:sp>
        <p:nvSpPr>
          <p:cNvPr id="111639" name="object 23"/>
          <p:cNvSpPr>
            <a:spLocks noChangeArrowheads="1"/>
          </p:cNvSpPr>
          <p:nvPr/>
        </p:nvSpPr>
        <p:spPr bwMode="auto">
          <a:xfrm>
            <a:off x="344488" y="2398713"/>
            <a:ext cx="266700" cy="2439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40" name="object 24"/>
          <p:cNvSpPr>
            <a:spLocks/>
          </p:cNvSpPr>
          <p:nvPr/>
        </p:nvSpPr>
        <p:spPr bwMode="auto">
          <a:xfrm>
            <a:off x="1144588" y="2817813"/>
            <a:ext cx="2362200" cy="3175"/>
          </a:xfrm>
          <a:custGeom>
            <a:avLst/>
            <a:gdLst>
              <a:gd name="T0" fmla="*/ 2362199 w 2362200"/>
              <a:gd name="T1" fmla="*/ 0 h 3175"/>
              <a:gd name="T2" fmla="*/ 0 w 2362200"/>
              <a:gd name="T3" fmla="*/ 3169 h 31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62200" h="3175">
                <a:moveTo>
                  <a:pt x="2362199" y="0"/>
                </a:moveTo>
                <a:lnTo>
                  <a:pt x="0" y="3169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1641" name="object 25"/>
          <p:cNvSpPr>
            <a:spLocks/>
          </p:cNvSpPr>
          <p:nvPr/>
        </p:nvSpPr>
        <p:spPr bwMode="auto">
          <a:xfrm>
            <a:off x="1143000" y="4114800"/>
            <a:ext cx="1295400" cy="1588"/>
          </a:xfrm>
          <a:custGeom>
            <a:avLst/>
            <a:gdLst>
              <a:gd name="T0" fmla="*/ 1295399 w 1295400"/>
              <a:gd name="T1" fmla="*/ 1321 h 1904"/>
              <a:gd name="T2" fmla="*/ 0 w 1295400"/>
              <a:gd name="T3" fmla="*/ 0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95400" h="1904">
                <a:moveTo>
                  <a:pt x="1295399" y="1584"/>
                </a:moveTo>
                <a:lnTo>
                  <a:pt x="0" y="0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1642" name="object 26"/>
          <p:cNvSpPr>
            <a:spLocks/>
          </p:cNvSpPr>
          <p:nvPr/>
        </p:nvSpPr>
        <p:spPr bwMode="auto">
          <a:xfrm>
            <a:off x="2438400" y="4116388"/>
            <a:ext cx="0" cy="1524000"/>
          </a:xfrm>
          <a:custGeom>
            <a:avLst/>
            <a:gdLst>
              <a:gd name="T0" fmla="*/ 0 h 1524000"/>
              <a:gd name="T1" fmla="*/ 1523999 h 15240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noFill/>
          <a:ln w="3175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1643" name="object 27"/>
          <p:cNvSpPr>
            <a:spLocks/>
          </p:cNvSpPr>
          <p:nvPr/>
        </p:nvSpPr>
        <p:spPr bwMode="auto">
          <a:xfrm>
            <a:off x="3503613" y="2820988"/>
            <a:ext cx="3175" cy="2819400"/>
          </a:xfrm>
          <a:custGeom>
            <a:avLst/>
            <a:gdLst>
              <a:gd name="T0" fmla="*/ 3169 w 3175"/>
              <a:gd name="T1" fmla="*/ 0 h 2819400"/>
              <a:gd name="T2" fmla="*/ 0 w 3175"/>
              <a:gd name="T3" fmla="*/ 2819399 h 28194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175" h="2819400">
                <a:moveTo>
                  <a:pt x="3169" y="0"/>
                </a:moveTo>
                <a:lnTo>
                  <a:pt x="0" y="2819399"/>
                </a:lnTo>
              </a:path>
            </a:pathLst>
          </a:custGeom>
          <a:noFill/>
          <a:ln w="9524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1644" name="object 28"/>
          <p:cNvSpPr>
            <a:spLocks/>
          </p:cNvSpPr>
          <p:nvPr/>
        </p:nvSpPr>
        <p:spPr bwMode="auto">
          <a:xfrm>
            <a:off x="1752600" y="2286000"/>
            <a:ext cx="2209800" cy="2667000"/>
          </a:xfrm>
          <a:custGeom>
            <a:avLst/>
            <a:gdLst>
              <a:gd name="T0" fmla="*/ 0 w 2209800"/>
              <a:gd name="T1" fmla="*/ 2666999 h 2667000"/>
              <a:gd name="T2" fmla="*/ 2209799 w 2209800"/>
              <a:gd name="T3" fmla="*/ 0 h 26670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09800" h="2667000">
                <a:moveTo>
                  <a:pt x="0" y="2666999"/>
                </a:moveTo>
                <a:lnTo>
                  <a:pt x="2209799" y="0"/>
                </a:lnTo>
              </a:path>
            </a:pathLst>
          </a:custGeom>
          <a:noFill/>
          <a:ln w="38099">
            <a:solidFill>
              <a:srgbClr val="E4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object 29"/>
          <p:cNvSpPr txBox="1"/>
          <p:nvPr/>
        </p:nvSpPr>
        <p:spPr>
          <a:xfrm>
            <a:off x="1841500" y="6257925"/>
            <a:ext cx="3987800" cy="32060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300" b="1" spc="-22" baseline="-7575" dirty="0">
                <a:solidFill>
                  <a:srgbClr val="9900CC"/>
                </a:solidFill>
                <a:latin typeface="Calibri"/>
                <a:cs typeface="Calibri"/>
              </a:rPr>
              <a:t>Q</a:t>
            </a:r>
            <a:r>
              <a:rPr sz="3300" b="1" spc="-30" baseline="-7575" dirty="0">
                <a:solidFill>
                  <a:srgbClr val="9900CC"/>
                </a:solidFill>
                <a:latin typeface="Calibri"/>
                <a:cs typeface="Calibri"/>
              </a:rPr>
              <a:t>ua</a:t>
            </a:r>
            <a:r>
              <a:rPr sz="3300" b="1" spc="-67" baseline="-7575" dirty="0">
                <a:solidFill>
                  <a:srgbClr val="9900CC"/>
                </a:solidFill>
                <a:latin typeface="Calibri"/>
                <a:cs typeface="Calibri"/>
              </a:rPr>
              <a:t>n</a:t>
            </a:r>
            <a:r>
              <a:rPr sz="3300" b="1" spc="-30" baseline="-7575" dirty="0">
                <a:solidFill>
                  <a:srgbClr val="9900CC"/>
                </a:solidFill>
                <a:latin typeface="Calibri"/>
                <a:cs typeface="Calibri"/>
              </a:rPr>
              <a:t>t</a:t>
            </a:r>
            <a:r>
              <a:rPr sz="3300" b="1" spc="-15" baseline="-7575" dirty="0">
                <a:solidFill>
                  <a:srgbClr val="9900CC"/>
                </a:solidFill>
                <a:latin typeface="Calibri"/>
                <a:cs typeface="Calibri"/>
              </a:rPr>
              <a:t>i</a:t>
            </a:r>
            <a:r>
              <a:rPr sz="3300" b="1" spc="-30" baseline="-7575" dirty="0">
                <a:solidFill>
                  <a:srgbClr val="9900CC"/>
                </a:solidFill>
                <a:latin typeface="Calibri"/>
                <a:cs typeface="Calibri"/>
              </a:rPr>
              <a:t>t</a:t>
            </a:r>
            <a:r>
              <a:rPr sz="3300" b="1" spc="-22" baseline="-7575" dirty="0">
                <a:solidFill>
                  <a:srgbClr val="9900CC"/>
                </a:solidFill>
                <a:latin typeface="Calibri"/>
                <a:cs typeface="Calibri"/>
              </a:rPr>
              <a:t>y</a:t>
            </a:r>
            <a:r>
              <a:rPr sz="3300" b="1" spc="-52" baseline="-7575" dirty="0">
                <a:solidFill>
                  <a:srgbClr val="9900CC"/>
                </a:solidFill>
                <a:latin typeface="Times New Roman"/>
                <a:cs typeface="Times New Roman"/>
              </a:rPr>
              <a:t> </a:t>
            </a:r>
            <a:r>
              <a:rPr sz="3300" b="1" spc="-37" baseline="-7575" dirty="0" smtClean="0">
                <a:solidFill>
                  <a:srgbClr val="9900CC"/>
                </a:solidFill>
                <a:latin typeface="Calibri"/>
                <a:cs typeface="Calibri"/>
              </a:rPr>
              <a:t>o</a:t>
            </a:r>
            <a:r>
              <a:rPr lang="en-US" sz="3300" b="1" spc="-15" baseline="-7575" dirty="0" smtClean="0">
                <a:solidFill>
                  <a:srgbClr val="9900CC"/>
                </a:solidFill>
                <a:latin typeface="Calibri"/>
                <a:cs typeface="Calibri"/>
              </a:rPr>
              <a:t>f Tea</a:t>
            </a:r>
            <a:endParaRPr lang="en-US" sz="3300" b="1" spc="-622" baseline="-7575" dirty="0">
              <a:solidFill>
                <a:srgbClr val="9900CC"/>
              </a:solidFill>
              <a:latin typeface="Calibri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37563" y="6405563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53</a:t>
            </a:r>
            <a:endParaRPr sz="120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2400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435140" rtlCol="0">
            <a:normAutofit fontScale="90000"/>
          </a:bodyPr>
          <a:lstStyle/>
          <a:p>
            <a:pPr marL="1035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400" dirty="0"/>
              <a:t>Ne</a:t>
            </a:r>
            <a:r>
              <a:rPr sz="4400" spc="-75" dirty="0"/>
              <a:t>g</a:t>
            </a:r>
            <a:r>
              <a:rPr sz="4400" spc="-40" dirty="0"/>
              <a:t>a</a:t>
            </a:r>
            <a:r>
              <a:rPr sz="4400" spc="-5" dirty="0"/>
              <a:t>ti</a:t>
            </a:r>
            <a:r>
              <a:rPr sz="4400" spc="-35" dirty="0"/>
              <a:t>v</a:t>
            </a:r>
            <a:r>
              <a:rPr sz="4400" dirty="0"/>
              <a:t>e</a:t>
            </a:r>
            <a:r>
              <a:rPr sz="4400" spc="-125" dirty="0">
                <a:latin typeface="Times New Roman"/>
                <a:cs typeface="Times New Roman"/>
              </a:rPr>
              <a:t> </a:t>
            </a:r>
            <a:r>
              <a:rPr sz="4400" spc="-5" dirty="0"/>
              <a:t>C</a:t>
            </a:r>
            <a:r>
              <a:rPr sz="4400" spc="-55" dirty="0"/>
              <a:t>r</a:t>
            </a:r>
            <a:r>
              <a:rPr sz="4400" spc="-5" dirty="0"/>
              <a:t>os</a:t>
            </a:r>
            <a:r>
              <a:rPr sz="4400" dirty="0"/>
              <a:t>s</a:t>
            </a:r>
            <a:r>
              <a:rPr sz="4400" spc="-130" dirty="0">
                <a:latin typeface="Times New Roman"/>
                <a:cs typeface="Times New Roman"/>
              </a:rPr>
              <a:t> </a:t>
            </a:r>
            <a:r>
              <a:rPr sz="4400" dirty="0"/>
              <a:t>E</a:t>
            </a:r>
            <a:r>
              <a:rPr sz="4400" spc="-5" dirty="0"/>
              <a:t>la</a:t>
            </a:r>
            <a:r>
              <a:rPr sz="4400" spc="-55" dirty="0"/>
              <a:t>s</a:t>
            </a:r>
            <a:r>
              <a:rPr sz="4400" spc="-5" dirty="0"/>
              <a:t>ti</a:t>
            </a:r>
            <a:r>
              <a:rPr sz="4400" spc="5" dirty="0"/>
              <a:t>c</a:t>
            </a:r>
            <a:r>
              <a:rPr sz="4400" spc="-20" dirty="0"/>
              <a:t>it</a:t>
            </a:r>
            <a:r>
              <a:rPr sz="4400" spc="-25" dirty="0"/>
              <a:t>y</a:t>
            </a:r>
            <a:r>
              <a:rPr sz="4400" spc="-130" dirty="0">
                <a:latin typeface="Times New Roman"/>
                <a:cs typeface="Times New Roman"/>
              </a:rPr>
              <a:t> </a:t>
            </a:r>
            <a:r>
              <a:rPr sz="4400" spc="-5" dirty="0"/>
              <a:t>o</a:t>
            </a:r>
            <a:r>
              <a:rPr sz="4400" dirty="0"/>
              <a:t>f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-10" dirty="0"/>
              <a:t>D</a:t>
            </a:r>
            <a:r>
              <a:rPr sz="4400" dirty="0"/>
              <a:t>e</a:t>
            </a:r>
            <a:r>
              <a:rPr sz="4400" spc="5" dirty="0"/>
              <a:t>m</a:t>
            </a:r>
            <a:r>
              <a:rPr sz="4400" spc="-5" dirty="0"/>
              <a:t>a</a:t>
            </a:r>
            <a:r>
              <a:rPr sz="4400" dirty="0"/>
              <a:t>nd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646872"/>
            <a:ext cx="4189413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699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895" algn="l"/>
              </a:tabLst>
              <a:defRPr/>
            </a:pPr>
            <a:r>
              <a:rPr lang="en-US" sz="3200" b="1" dirty="0" smtClean="0">
                <a:solidFill>
                  <a:srgbClr val="009900"/>
                </a:solidFill>
                <a:latin typeface="Calibri"/>
                <a:cs typeface="Calibri"/>
              </a:rPr>
              <a:t>It is Negative in case of complementary goods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3670" name="object 7"/>
          <p:cNvSpPr>
            <a:spLocks/>
          </p:cNvSpPr>
          <p:nvPr/>
        </p:nvSpPr>
        <p:spPr bwMode="auto">
          <a:xfrm>
            <a:off x="5638800" y="5867400"/>
            <a:ext cx="3136900" cy="0"/>
          </a:xfrm>
          <a:custGeom>
            <a:avLst/>
            <a:gdLst>
              <a:gd name="T0" fmla="*/ 0 w 3136900"/>
              <a:gd name="T1" fmla="*/ 3136910 w 31369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136900">
                <a:moveTo>
                  <a:pt x="0" y="0"/>
                </a:moveTo>
                <a:lnTo>
                  <a:pt x="313691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71" name="object 8"/>
          <p:cNvSpPr>
            <a:spLocks/>
          </p:cNvSpPr>
          <p:nvPr/>
        </p:nvSpPr>
        <p:spPr bwMode="auto">
          <a:xfrm>
            <a:off x="8763000" y="5829300"/>
            <a:ext cx="76200" cy="76200"/>
          </a:xfrm>
          <a:custGeom>
            <a:avLst/>
            <a:gdLst>
              <a:gd name="T0" fmla="*/ 0 w 76200"/>
              <a:gd name="T1" fmla="*/ 0 h 76200"/>
              <a:gd name="T2" fmla="*/ 0 w 76200"/>
              <a:gd name="T3" fmla="*/ 76199 h 76200"/>
              <a:gd name="T4" fmla="*/ 76199 w 76200"/>
              <a:gd name="T5" fmla="*/ 38099 h 76200"/>
              <a:gd name="T6" fmla="*/ 0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199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72" name="object 9"/>
          <p:cNvSpPr>
            <a:spLocks/>
          </p:cNvSpPr>
          <p:nvPr/>
        </p:nvSpPr>
        <p:spPr bwMode="auto">
          <a:xfrm>
            <a:off x="6019800" y="1968500"/>
            <a:ext cx="0" cy="4279900"/>
          </a:xfrm>
          <a:custGeom>
            <a:avLst/>
            <a:gdLst>
              <a:gd name="T0" fmla="*/ 4279910 h 4279900"/>
              <a:gd name="T1" fmla="*/ 0 h 42799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279900">
                <a:moveTo>
                  <a:pt x="0" y="427991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73" name="object 10"/>
          <p:cNvSpPr>
            <a:spLocks/>
          </p:cNvSpPr>
          <p:nvPr/>
        </p:nvSpPr>
        <p:spPr bwMode="auto">
          <a:xfrm>
            <a:off x="5981700" y="1905000"/>
            <a:ext cx="76200" cy="76200"/>
          </a:xfrm>
          <a:custGeom>
            <a:avLst/>
            <a:gdLst>
              <a:gd name="T0" fmla="*/ 38099 w 76200"/>
              <a:gd name="T1" fmla="*/ 0 h 76200"/>
              <a:gd name="T2" fmla="*/ 0 w 76200"/>
              <a:gd name="T3" fmla="*/ 76199 h 76200"/>
              <a:gd name="T4" fmla="*/ 76199 w 76200"/>
              <a:gd name="T5" fmla="*/ 76199 h 76200"/>
              <a:gd name="T6" fmla="*/ 38099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00" h="76200">
                <a:moveTo>
                  <a:pt x="38099" y="0"/>
                </a:moveTo>
                <a:lnTo>
                  <a:pt x="0" y="76199"/>
                </a:lnTo>
                <a:lnTo>
                  <a:pt x="76199" y="76199"/>
                </a:lnTo>
                <a:lnTo>
                  <a:pt x="380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74" name="object 11"/>
          <p:cNvSpPr>
            <a:spLocks/>
          </p:cNvSpPr>
          <p:nvPr/>
        </p:nvSpPr>
        <p:spPr bwMode="auto">
          <a:xfrm>
            <a:off x="6629400" y="2971800"/>
            <a:ext cx="1600200" cy="2362200"/>
          </a:xfrm>
          <a:custGeom>
            <a:avLst/>
            <a:gdLst>
              <a:gd name="T0" fmla="*/ 0 w 1600200"/>
              <a:gd name="T1" fmla="*/ 0 h 2362200"/>
              <a:gd name="T2" fmla="*/ 1600199 w 1600200"/>
              <a:gd name="T3" fmla="*/ 2362199 h 23622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00200" h="2362200">
                <a:moveTo>
                  <a:pt x="0" y="0"/>
                </a:moveTo>
                <a:lnTo>
                  <a:pt x="1600199" y="2362199"/>
                </a:lnTo>
              </a:path>
            </a:pathLst>
          </a:custGeom>
          <a:noFill/>
          <a:ln w="38099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75" name="object 12"/>
          <p:cNvSpPr>
            <a:spLocks/>
          </p:cNvSpPr>
          <p:nvPr/>
        </p:nvSpPr>
        <p:spPr bwMode="auto">
          <a:xfrm>
            <a:off x="6019800" y="3581400"/>
            <a:ext cx="990600" cy="0"/>
          </a:xfrm>
          <a:custGeom>
            <a:avLst/>
            <a:gdLst>
              <a:gd name="T0" fmla="*/ 0 w 990600"/>
              <a:gd name="T1" fmla="*/ 990599 w 9906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90600">
                <a:moveTo>
                  <a:pt x="0" y="0"/>
                </a:moveTo>
                <a:lnTo>
                  <a:pt x="990599" y="0"/>
                </a:lnTo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76" name="object 13"/>
          <p:cNvSpPr>
            <a:spLocks/>
          </p:cNvSpPr>
          <p:nvPr/>
        </p:nvSpPr>
        <p:spPr bwMode="auto">
          <a:xfrm>
            <a:off x="7010400" y="3581400"/>
            <a:ext cx="0" cy="2286000"/>
          </a:xfrm>
          <a:custGeom>
            <a:avLst/>
            <a:gdLst>
              <a:gd name="T0" fmla="*/ 0 h 2286000"/>
              <a:gd name="T1" fmla="*/ 2285999 h 22860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86000">
                <a:moveTo>
                  <a:pt x="0" y="0"/>
                </a:moveTo>
                <a:lnTo>
                  <a:pt x="0" y="2285999"/>
                </a:lnTo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77" name="object 14"/>
          <p:cNvSpPr>
            <a:spLocks/>
          </p:cNvSpPr>
          <p:nvPr/>
        </p:nvSpPr>
        <p:spPr bwMode="auto">
          <a:xfrm>
            <a:off x="6019800" y="4876800"/>
            <a:ext cx="1905000" cy="0"/>
          </a:xfrm>
          <a:custGeom>
            <a:avLst/>
            <a:gdLst>
              <a:gd name="T0" fmla="*/ 0 w 1905000"/>
              <a:gd name="T1" fmla="*/ 1904999 w 1905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05000">
                <a:moveTo>
                  <a:pt x="0" y="0"/>
                </a:moveTo>
                <a:lnTo>
                  <a:pt x="1904999" y="0"/>
                </a:lnTo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78" name="object 15"/>
          <p:cNvSpPr>
            <a:spLocks/>
          </p:cNvSpPr>
          <p:nvPr/>
        </p:nvSpPr>
        <p:spPr bwMode="auto">
          <a:xfrm>
            <a:off x="7924800" y="4876800"/>
            <a:ext cx="0" cy="990600"/>
          </a:xfrm>
          <a:custGeom>
            <a:avLst/>
            <a:gdLst>
              <a:gd name="T0" fmla="*/ 0 h 990600"/>
              <a:gd name="T1" fmla="*/ 990599 h 9906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90600">
                <a:moveTo>
                  <a:pt x="0" y="0"/>
                </a:moveTo>
                <a:lnTo>
                  <a:pt x="0" y="990599"/>
                </a:lnTo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79" name="object 16"/>
          <p:cNvSpPr txBox="1">
            <a:spLocks noChangeArrowheads="1"/>
          </p:cNvSpPr>
          <p:nvPr/>
        </p:nvSpPr>
        <p:spPr bwMode="auto">
          <a:xfrm>
            <a:off x="6556375" y="2752725"/>
            <a:ext cx="1682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00000"/>
                </a:solidFill>
              </a:rPr>
              <a:t>D</a:t>
            </a:r>
            <a:endParaRPr lang="en-US" altLang="en-US"/>
          </a:p>
        </p:txBody>
      </p:sp>
      <p:sp>
        <p:nvSpPr>
          <p:cNvPr id="25" name="object 25"/>
          <p:cNvSpPr txBox="1"/>
          <p:nvPr/>
        </p:nvSpPr>
        <p:spPr>
          <a:xfrm>
            <a:off x="8836025" y="5789613"/>
            <a:ext cx="15081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endParaRPr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24675" y="5865813"/>
            <a:ext cx="260350" cy="292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Q</a:t>
            </a:r>
            <a:r>
              <a:rPr b="1" spc="-15" baseline="-20833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endParaRPr baseline="-20833">
              <a:latin typeface="Calibri"/>
              <a:cs typeface="Calibri"/>
            </a:endParaRPr>
          </a:p>
        </p:txBody>
      </p:sp>
      <p:sp>
        <p:nvSpPr>
          <p:cNvPr id="113684" name="object 29"/>
          <p:cNvSpPr txBox="1">
            <a:spLocks noChangeArrowheads="1"/>
          </p:cNvSpPr>
          <p:nvPr/>
        </p:nvSpPr>
        <p:spPr bwMode="auto">
          <a:xfrm>
            <a:off x="7912100" y="5865813"/>
            <a:ext cx="1809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00000"/>
                </a:solidFill>
              </a:rPr>
              <a:t>Q</a:t>
            </a:r>
            <a:endParaRPr lang="en-US" altLang="en-US"/>
          </a:p>
        </p:txBody>
      </p:sp>
      <p:sp>
        <p:nvSpPr>
          <p:cNvPr id="30" name="object 30"/>
          <p:cNvSpPr txBox="1"/>
          <p:nvPr/>
        </p:nvSpPr>
        <p:spPr>
          <a:xfrm>
            <a:off x="6394450" y="6257925"/>
            <a:ext cx="2211388" cy="3254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15" dirty="0">
                <a:solidFill>
                  <a:srgbClr val="C00000"/>
                </a:solidFill>
                <a:latin typeface="Calibri"/>
                <a:cs typeface="Calibri"/>
              </a:rPr>
              <a:t>Q</a:t>
            </a:r>
            <a:r>
              <a:rPr sz="2200" b="1" spc="-20" dirty="0">
                <a:solidFill>
                  <a:srgbClr val="C00000"/>
                </a:solidFill>
                <a:latin typeface="Calibri"/>
                <a:cs typeface="Calibri"/>
              </a:rPr>
              <a:t>ua</a:t>
            </a:r>
            <a:r>
              <a:rPr sz="2200" b="1" spc="-4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200" b="1" spc="-2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200" b="1" spc="-2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200" b="1" spc="-15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2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200" b="1" spc="-20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200" b="1" spc="-40" dirty="0">
                <a:solidFill>
                  <a:srgbClr val="C00000"/>
                </a:solidFill>
                <a:latin typeface="Calibri"/>
                <a:cs typeface="Calibri"/>
              </a:rPr>
              <a:t>tt</a:t>
            </a:r>
            <a:r>
              <a:rPr sz="2200" b="1" spc="-2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200" b="1" spc="-60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pc="-15" baseline="-20833" dirty="0">
                <a:solidFill>
                  <a:srgbClr val="8A8A8A"/>
                </a:solidFill>
                <a:latin typeface="Garamond"/>
                <a:cs typeface="Garamond"/>
              </a:rPr>
              <a:t>54</a:t>
            </a:r>
            <a:endParaRPr baseline="-20833">
              <a:latin typeface="Garamond"/>
              <a:cs typeface="Garamond"/>
            </a:endParaRPr>
          </a:p>
        </p:txBody>
      </p:sp>
      <p:sp>
        <p:nvSpPr>
          <p:cNvPr id="113686" name="object 17"/>
          <p:cNvSpPr txBox="1">
            <a:spLocks noChangeArrowheads="1"/>
          </p:cNvSpPr>
          <p:nvPr/>
        </p:nvSpPr>
        <p:spPr bwMode="auto">
          <a:xfrm>
            <a:off x="6700838" y="2867025"/>
            <a:ext cx="1063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</a:rPr>
              <a:t>C</a:t>
            </a:r>
            <a:endParaRPr lang="en-US" altLang="en-US" sz="1200"/>
          </a:p>
        </p:txBody>
      </p:sp>
      <p:sp>
        <p:nvSpPr>
          <p:cNvPr id="18" name="object 18"/>
          <p:cNvSpPr txBox="1"/>
          <p:nvPr/>
        </p:nvSpPr>
        <p:spPr>
          <a:xfrm>
            <a:off x="8156575" y="5343525"/>
            <a:ext cx="250825" cy="292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b="1" baseline="-20833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endParaRPr baseline="-20833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02300" y="1952625"/>
            <a:ext cx="14446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endParaRPr>
              <a:latin typeface="Calibri"/>
              <a:cs typeface="Calibri"/>
            </a:endParaRPr>
          </a:p>
        </p:txBody>
      </p:sp>
      <p:sp>
        <p:nvSpPr>
          <p:cNvPr id="113689" name="object 20"/>
          <p:cNvSpPr txBox="1">
            <a:spLocks noChangeArrowheads="1"/>
          </p:cNvSpPr>
          <p:nvPr/>
        </p:nvSpPr>
        <p:spPr bwMode="auto">
          <a:xfrm>
            <a:off x="5789613" y="4772025"/>
            <a:ext cx="1476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00000"/>
                </a:solidFill>
              </a:rPr>
              <a:t>P</a:t>
            </a:r>
            <a:endParaRPr lang="en-US" altLang="en-US"/>
          </a:p>
        </p:txBody>
      </p:sp>
      <p:sp>
        <p:nvSpPr>
          <p:cNvPr id="21" name="object 21"/>
          <p:cNvSpPr txBox="1"/>
          <p:nvPr/>
        </p:nvSpPr>
        <p:spPr>
          <a:xfrm>
            <a:off x="5788025" y="3476625"/>
            <a:ext cx="223838" cy="292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b="1" spc="-15" baseline="-20833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endParaRPr baseline="-20833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71012" y="3217111"/>
            <a:ext cx="330200" cy="179260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ri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ce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24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ead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89775" y="3362325"/>
            <a:ext cx="25241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C00000"/>
                </a:solidFill>
                <a:latin typeface="Calibri"/>
                <a:cs typeface="Calibri"/>
              </a:rPr>
              <a:t>E1</a:t>
            </a:r>
            <a:endParaRPr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27975" y="4657725"/>
            <a:ext cx="13652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endParaRPr>
              <a:latin typeface="Calibri"/>
              <a:cs typeface="Calibri"/>
            </a:endParaRPr>
          </a:p>
        </p:txBody>
      </p:sp>
      <p:sp>
        <p:nvSpPr>
          <p:cNvPr id="31" name="object 3"/>
          <p:cNvSpPr txBox="1"/>
          <p:nvPr/>
        </p:nvSpPr>
        <p:spPr>
          <a:xfrm>
            <a:off x="228600" y="3135630"/>
            <a:ext cx="4189413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699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895" algn="l"/>
              </a:tabLst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alibri"/>
                <a:cs typeface="Calibri"/>
              </a:rPr>
              <a:t>For example, rise in price of bread will bring down the demand for butter</a:t>
            </a:r>
            <a:endParaRPr sz="32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32" name="object 3"/>
          <p:cNvSpPr txBox="1"/>
          <p:nvPr/>
        </p:nvSpPr>
        <p:spPr>
          <a:xfrm>
            <a:off x="228600" y="5105400"/>
            <a:ext cx="4995352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699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895" algn="l"/>
              </a:tabLst>
              <a:defRPr/>
            </a:pPr>
            <a:r>
              <a:rPr lang="en-US" sz="3200" b="1" dirty="0" smtClean="0">
                <a:solidFill>
                  <a:srgbClr val="FF0066"/>
                </a:solidFill>
                <a:latin typeface="Calibri"/>
                <a:cs typeface="Calibri"/>
              </a:rPr>
              <a:t>The curve slopes downwards from left to right.</a:t>
            </a:r>
            <a:endParaRPr sz="3200" dirty="0">
              <a:solidFill>
                <a:srgbClr val="FF00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3048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object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F5B9908-9998-4A73-A5DB-E993BD938C15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56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414185" rtlCol="0">
            <a:normAutofit fontScale="90000"/>
          </a:bodyPr>
          <a:lstStyle/>
          <a:p>
            <a:pPr marL="3562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spc="-80" dirty="0"/>
              <a:t>Z</a:t>
            </a:r>
            <a:r>
              <a:rPr sz="4800" spc="-10" dirty="0"/>
              <a:t>e</a:t>
            </a:r>
            <a:r>
              <a:rPr sz="4800" spc="-65" dirty="0"/>
              <a:t>r</a:t>
            </a:r>
            <a:r>
              <a:rPr sz="4800" spc="-30" dirty="0"/>
              <a:t>o</a:t>
            </a:r>
            <a:r>
              <a:rPr sz="4800" spc="-100" dirty="0">
                <a:latin typeface="Times New Roman"/>
                <a:cs typeface="Times New Roman"/>
              </a:rPr>
              <a:t> </a:t>
            </a:r>
            <a:r>
              <a:rPr sz="4800" dirty="0"/>
              <a:t>C</a:t>
            </a:r>
            <a:r>
              <a:rPr sz="4800" spc="-65" dirty="0"/>
              <a:t>r</a:t>
            </a:r>
            <a:r>
              <a:rPr sz="4800" spc="-35" dirty="0"/>
              <a:t>o</a:t>
            </a:r>
            <a:r>
              <a:rPr sz="4800" spc="-15" dirty="0"/>
              <a:t>s</a:t>
            </a:r>
            <a:r>
              <a:rPr sz="4800" spc="-20" dirty="0"/>
              <a:t>s</a:t>
            </a:r>
            <a:r>
              <a:rPr sz="4800" spc="-130" dirty="0">
                <a:latin typeface="Times New Roman"/>
                <a:cs typeface="Times New Roman"/>
              </a:rPr>
              <a:t> </a:t>
            </a:r>
            <a:r>
              <a:rPr sz="4800" spc="-25" dirty="0"/>
              <a:t>El</a:t>
            </a:r>
            <a:r>
              <a:rPr sz="4800" spc="-35" dirty="0"/>
              <a:t>a</a:t>
            </a:r>
            <a:r>
              <a:rPr sz="4800" spc="-65" dirty="0"/>
              <a:t>s</a:t>
            </a:r>
            <a:r>
              <a:rPr sz="4800" spc="-20" dirty="0"/>
              <a:t>ticit</a:t>
            </a:r>
            <a:r>
              <a:rPr sz="4800" spc="-25" dirty="0"/>
              <a:t>y</a:t>
            </a:r>
            <a:r>
              <a:rPr sz="4800" spc="-125" dirty="0">
                <a:latin typeface="Times New Roman"/>
                <a:cs typeface="Times New Roman"/>
              </a:rPr>
              <a:t> </a:t>
            </a:r>
            <a:r>
              <a:rPr sz="4800" spc="-5" dirty="0"/>
              <a:t>o</a:t>
            </a:r>
            <a:r>
              <a:rPr sz="4800" dirty="0"/>
              <a:t>f</a:t>
            </a:r>
            <a:r>
              <a:rPr sz="4800" spc="-110" dirty="0">
                <a:latin typeface="Times New Roman"/>
                <a:cs typeface="Times New Roman"/>
              </a:rPr>
              <a:t> </a:t>
            </a:r>
            <a:r>
              <a:rPr sz="4800" spc="-5" dirty="0"/>
              <a:t>D</a:t>
            </a:r>
            <a:r>
              <a:rPr sz="4800" spc="-10" dirty="0"/>
              <a:t>ema</a:t>
            </a:r>
            <a:r>
              <a:rPr sz="4800" spc="-30" dirty="0"/>
              <a:t>nd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15717" name="object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54013" indent="-341313" algn="just" eaLnBrk="1" hangingPunct="1">
              <a:lnSpc>
                <a:spcPct val="140000"/>
              </a:lnSpc>
              <a:spcBef>
                <a:spcPct val="0"/>
              </a:spcBef>
              <a:buClr>
                <a:srgbClr val="0070C0"/>
              </a:buClr>
              <a:buFontTx/>
              <a:buChar char="•"/>
              <a:tabLst>
                <a:tab pos="355600" algn="l"/>
              </a:tabLst>
            </a:pPr>
            <a:r>
              <a:rPr lang="en-US" altLang="en-US" sz="36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Elasticity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Zero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Goods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other.</a:t>
            </a:r>
          </a:p>
          <a:p>
            <a:pPr marL="12700" indent="0" algn="just">
              <a:lnSpc>
                <a:spcPct val="140000"/>
              </a:lnSpc>
              <a:spcBef>
                <a:spcPts val="863"/>
              </a:spcBef>
              <a:buClr>
                <a:srgbClr val="0070C0"/>
              </a:buClr>
              <a:buNone/>
              <a:tabLst>
                <a:tab pos="355600" algn="l"/>
              </a:tabLst>
            </a:pP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example,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Rise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Price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Wheat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Shoes</a:t>
            </a:r>
            <a:r>
              <a:rPr lang="en-US" altLang="en-US" sz="36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338109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object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9469F-D413-4B0D-9453-B4C8F4A22ACD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57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20713" y="458788"/>
            <a:ext cx="890587" cy="635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b="1" dirty="0">
                <a:latin typeface="Calibri"/>
                <a:cs typeface="Calibri"/>
              </a:rPr>
              <a:t>Q</a:t>
            </a:r>
            <a:r>
              <a:rPr sz="4800" b="1" spc="-120" dirty="0">
                <a:latin typeface="Times New Roman"/>
                <a:cs typeface="Times New Roman"/>
              </a:rPr>
              <a:t> </a:t>
            </a:r>
            <a:r>
              <a:rPr sz="4800" b="1" spc="-25" dirty="0">
                <a:latin typeface="Calibri"/>
                <a:cs typeface="Calibri"/>
              </a:rPr>
              <a:t>1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741488"/>
            <a:ext cx="8067675" cy="508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993775" algn="l"/>
                <a:tab pos="2922905" algn="l"/>
                <a:tab pos="3556635" algn="l"/>
                <a:tab pos="5635625" algn="l"/>
                <a:tab pos="6270625" algn="l"/>
              </a:tabLst>
              <a:defRPr/>
            </a:pP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Th</a:t>
            </a:r>
            <a:r>
              <a:rPr sz="4000" b="1" spc="-2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40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4000" b="1" spc="-3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4000" b="1" spc="-4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4000" b="1" spc="-25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4000" b="1" spc="-2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4000" b="1" spc="-40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4000" b="1" spc="-1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40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4000" b="1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40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4000" b="1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4000" b="1" spc="-6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4000" b="1" spc="-2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4000" b="1" spc="-1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4000" b="1" spc="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4000" b="1" spc="-10" dirty="0">
                <a:solidFill>
                  <a:srgbClr val="0070C0"/>
                </a:solidFill>
                <a:latin typeface="Calibri"/>
                <a:cs typeface="Calibri"/>
              </a:rPr>
              <a:t>it</a:t>
            </a:r>
            <a:r>
              <a:rPr sz="4000" b="1" spc="-20" dirty="0">
                <a:solidFill>
                  <a:srgbClr val="0070C0"/>
                </a:solidFill>
                <a:latin typeface="Calibri"/>
                <a:cs typeface="Calibri"/>
              </a:rPr>
              <a:t>y</a:t>
            </a:r>
            <a:r>
              <a:rPr sz="40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4000" b="1" spc="-2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4000" b="1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40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Dema</a:t>
            </a:r>
            <a:r>
              <a:rPr sz="4000" b="1" spc="-2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4000" b="1" spc="-2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988" y="2349500"/>
            <a:ext cx="4291012" cy="34337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spc="-80" dirty="0">
                <a:solidFill>
                  <a:srgbClr val="0070C0"/>
                </a:solidFill>
                <a:latin typeface="Calibri"/>
                <a:cs typeface="Calibri"/>
              </a:rPr>
              <a:t>w</a:t>
            </a: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4000" b="1" spc="-2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4000" b="1" spc="-8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4000" b="1" spc="-5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4000" b="1" spc="-55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4000" b="1" spc="-15" dirty="0">
                <a:solidFill>
                  <a:srgbClr val="0070C0"/>
                </a:solidFill>
                <a:latin typeface="Calibri"/>
                <a:cs typeface="Calibri"/>
              </a:rPr>
              <a:t>el</a:t>
            </a: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4000" b="1" spc="-20" dirty="0">
                <a:solidFill>
                  <a:srgbClr val="0070C0"/>
                </a:solidFill>
                <a:latin typeface="Calibri"/>
                <a:cs typeface="Calibri"/>
              </a:rPr>
              <a:t>pe</a:t>
            </a:r>
            <a:r>
              <a:rPr sz="4000" b="1" spc="-2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4000" b="1" spc="-9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50" dirty="0">
                <a:solidFill>
                  <a:srgbClr val="0070C0"/>
                </a:solidFill>
                <a:latin typeface="Calibri"/>
                <a:cs typeface="Calibri"/>
              </a:rPr>
              <a:t>b</a:t>
            </a:r>
            <a:r>
              <a:rPr sz="4000" b="1" spc="-15" dirty="0">
                <a:solidFill>
                  <a:srgbClr val="0070C0"/>
                </a:solidFill>
                <a:latin typeface="Calibri"/>
                <a:cs typeface="Calibri"/>
              </a:rPr>
              <a:t>y: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ed</a:t>
            </a:r>
            <a:r>
              <a:rPr sz="40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4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sh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ll</a:t>
            </a:r>
            <a:endParaRPr sz="4000">
              <a:latin typeface="Calibri"/>
              <a:cs typeface="Calibri"/>
            </a:endParaRPr>
          </a:p>
          <a:p>
            <a:pPr marL="528320" indent="-515620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9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000" b="1" spc="-3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40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5" dirty="0">
                <a:solidFill>
                  <a:srgbClr val="FF0000"/>
                </a:solidFill>
                <a:latin typeface="Calibri"/>
                <a:cs typeface="Calibri"/>
              </a:rPr>
              <a:t>Ca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mon</a:t>
            </a:r>
            <a:endParaRPr sz="4000">
              <a:latin typeface="Calibri"/>
              <a:cs typeface="Calibri"/>
            </a:endParaRPr>
          </a:p>
          <a:p>
            <a:pPr marL="528320" indent="-515620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10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ul</a:t>
            </a:r>
            <a:r>
              <a:rPr sz="40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Sa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muels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endParaRPr sz="4000">
              <a:latin typeface="Calibri"/>
              <a:cs typeface="Calibri"/>
            </a:endParaRPr>
          </a:p>
          <a:p>
            <a:pPr marL="528320" indent="-515620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ed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ri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Bonh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3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endParaRPr sz="4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5239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object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25CA214-37BD-4DAC-A746-5E6E4C509A9A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58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6913" y="493713"/>
            <a:ext cx="890587" cy="60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b="1" dirty="0">
                <a:latin typeface="Calibri"/>
                <a:cs typeface="Calibri"/>
              </a:rPr>
              <a:t>Q</a:t>
            </a:r>
            <a:r>
              <a:rPr sz="4800" b="1" spc="-120" dirty="0">
                <a:latin typeface="Times New Roman"/>
                <a:cs typeface="Times New Roman"/>
              </a:rPr>
              <a:t> </a:t>
            </a:r>
            <a:r>
              <a:rPr sz="4800" b="1" spc="-25" dirty="0">
                <a:latin typeface="Calibri"/>
                <a:cs typeface="Calibri"/>
              </a:rPr>
              <a:t>2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450975"/>
            <a:ext cx="7548563" cy="508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Dema</a:t>
            </a:r>
            <a:r>
              <a:rPr sz="4000" b="1" spc="-2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4000" b="1" spc="-2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4000" b="1" spc="-8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3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4000" b="1" spc="-20" dirty="0">
                <a:solidFill>
                  <a:srgbClr val="0070C0"/>
                </a:solidFill>
                <a:latin typeface="Calibri"/>
                <a:cs typeface="Calibri"/>
              </a:rPr>
              <a:t>u</a:t>
            </a:r>
            <a:r>
              <a:rPr sz="4000" b="1" spc="3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4000" b="1" spc="-55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4000" b="1" spc="-2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4000" b="1" spc="-9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20" dirty="0">
                <a:solidFill>
                  <a:srgbClr val="0070C0"/>
                </a:solidFill>
                <a:latin typeface="Calibri"/>
                <a:cs typeface="Calibri"/>
              </a:rPr>
              <a:t>in</a:t>
            </a:r>
            <a:r>
              <a:rPr sz="4000" b="1" spc="-1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mo</a:t>
            </a:r>
            <a:r>
              <a:rPr sz="4000" b="1" spc="-7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4000" b="1" spc="-1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4000" b="1" spc="-1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ca</a:t>
            </a:r>
            <a:r>
              <a:rPr sz="4000" b="1" spc="-20" dirty="0">
                <a:solidFill>
                  <a:srgbClr val="0070C0"/>
                </a:solidFill>
                <a:latin typeface="Calibri"/>
                <a:cs typeface="Calibri"/>
              </a:rPr>
              <a:t>ses</a:t>
            </a:r>
            <a:r>
              <a:rPr sz="4000" b="1" spc="-7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4000" b="1" spc="-1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4000" b="1" spc="-15" dirty="0">
                <a:solidFill>
                  <a:srgbClr val="0070C0"/>
                </a:solidFill>
                <a:latin typeface="Calibri"/>
                <a:cs typeface="Calibri"/>
              </a:rPr>
              <a:t>pes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988" y="2347913"/>
            <a:ext cx="7280275" cy="34337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28320" indent="-514984" eaLnBrk="1" fontAlgn="auto" hangingPunct="1">
              <a:spcBef>
                <a:spcPts val="0"/>
              </a:spcBef>
              <a:spcAft>
                <a:spcPts val="0"/>
              </a:spcAft>
              <a:buFont typeface="Calibri"/>
              <a:buAutoNum type="alphaLcParenR"/>
              <a:tabLst>
                <a:tab pos="528955" algn="l"/>
              </a:tabLst>
              <a:defRPr/>
            </a:pP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000" b="1" spc="-4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spc="-3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4000" b="1" spc="-6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000" b="1" spc="-8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6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4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spc="-8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7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ds</a:t>
            </a:r>
            <a:r>
              <a:rPr sz="4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4000" b="1" spc="-6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4000">
              <a:latin typeface="Calibri"/>
              <a:cs typeface="Calibri"/>
            </a:endParaRPr>
          </a:p>
          <a:p>
            <a:pPr marL="528320" indent="-515620" eaLnBrk="1" fontAlgn="auto" hangingPunct="1">
              <a:spcBef>
                <a:spcPts val="2880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229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ert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ca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40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10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9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llel</a:t>
            </a:r>
            <a:r>
              <a:rPr sz="4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6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4000" b="1" spc="-6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endParaRPr sz="4000">
              <a:latin typeface="Calibri"/>
              <a:cs typeface="Calibri"/>
            </a:endParaRPr>
          </a:p>
          <a:p>
            <a:pPr marL="528320" indent="-515620" eaLnBrk="1" fontAlgn="auto" hangingPunct="1">
              <a:spcBef>
                <a:spcPts val="2880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3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4000" b="1" spc="-5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000" b="1" spc="-8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7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4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spc="-8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ds</a:t>
            </a:r>
            <a:r>
              <a:rPr sz="40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2880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Ho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100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spc="-60" dirty="0">
                <a:solidFill>
                  <a:srgbClr val="FF0000"/>
                </a:solidFill>
                <a:latin typeface="Calibri"/>
                <a:cs typeface="Calibri"/>
              </a:rPr>
              <a:t>nt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40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10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9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llel</a:t>
            </a:r>
            <a:r>
              <a:rPr sz="4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6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4000" b="1" spc="-6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endParaRPr sz="4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6450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BBAC8E2-02C9-464B-8CC9-7A7278291606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59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963" y="165549"/>
            <a:ext cx="8303030" cy="990600"/>
          </a:xfrm>
        </p:spPr>
        <p:txBody>
          <a:bodyPr tIns="247370"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5" dirty="0"/>
              <a:t>R</a:t>
            </a:r>
            <a:r>
              <a:rPr spc="-5" dirty="0"/>
              <a:t>e</a:t>
            </a:r>
            <a:r>
              <a:rPr dirty="0"/>
              <a:t>ad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5" dirty="0"/>
              <a:t>f</a:t>
            </a:r>
            <a:r>
              <a:rPr dirty="0"/>
              <a:t>o</a:t>
            </a:r>
            <a:r>
              <a:rPr spc="-10" dirty="0"/>
              <a:t>llo</a:t>
            </a:r>
            <a:r>
              <a:rPr spc="-5" dirty="0"/>
              <a:t>w</a:t>
            </a:r>
            <a:r>
              <a:rPr spc="-10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D</a:t>
            </a:r>
            <a:r>
              <a:rPr spc="-25" dirty="0"/>
              <a:t>a</a:t>
            </a:r>
            <a:r>
              <a:rPr spc="-35" dirty="0"/>
              <a:t>t</a:t>
            </a:r>
            <a:r>
              <a:rPr dirty="0"/>
              <a:t>a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&amp;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5" dirty="0"/>
              <a:t>n</a:t>
            </a:r>
            <a:r>
              <a:rPr spc="-10" dirty="0"/>
              <a:t>s</a:t>
            </a:r>
            <a:r>
              <a:rPr spc="-25" dirty="0"/>
              <a:t>w</a:t>
            </a:r>
            <a:r>
              <a:rPr spc="-5" dirty="0"/>
              <a:t>e</a:t>
            </a:r>
            <a:r>
              <a:rPr dirty="0"/>
              <a:t>r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5" dirty="0"/>
              <a:t>Q</a:t>
            </a:r>
            <a:r>
              <a:rPr dirty="0"/>
              <a:t>3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35" dirty="0"/>
              <a:t>t</a:t>
            </a:r>
            <a:r>
              <a:rPr dirty="0"/>
              <a:t>o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/>
              <a:t>Q</a:t>
            </a:r>
            <a:r>
              <a:rPr dirty="0"/>
              <a:t>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743" y="1630775"/>
            <a:ext cx="996950" cy="457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Arial"/>
              <a:buChar char="•"/>
              <a:tabLst>
                <a:tab pos="356235" algn="l"/>
              </a:tabLst>
              <a:defRPr/>
            </a:pPr>
            <a:r>
              <a:rPr sz="3200" b="1" dirty="0">
                <a:solidFill>
                  <a:srgbClr val="009900"/>
                </a:solidFill>
                <a:latin typeface="Calibri"/>
                <a:cs typeface="Calibri"/>
              </a:rPr>
              <a:t>X</a:t>
            </a:r>
            <a:r>
              <a:rPr sz="3200" b="1" spc="-25" dirty="0">
                <a:solidFill>
                  <a:srgbClr val="009900"/>
                </a:solidFill>
                <a:latin typeface="Calibri"/>
                <a:cs typeface="Calibri"/>
              </a:rPr>
              <a:t>Y</a:t>
            </a:r>
            <a:r>
              <a:rPr sz="3200" b="1" dirty="0">
                <a:solidFill>
                  <a:srgbClr val="009900"/>
                </a:solidFill>
                <a:latin typeface="Calibri"/>
                <a:cs typeface="Calibri"/>
              </a:rPr>
              <a:t>Z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1000" y="1611319"/>
            <a:ext cx="7345363" cy="433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841375" algn="l"/>
                <a:tab pos="1333500" algn="l"/>
                <a:tab pos="3858895" algn="l"/>
                <a:tab pos="5213350" algn="l"/>
                <a:tab pos="5722620" algn="l"/>
                <a:tab pos="6293485" algn="l"/>
                <a:tab pos="6790690" algn="l"/>
              </a:tabLst>
              <a:defRPr/>
            </a:pPr>
            <a:r>
              <a:rPr sz="3200" b="1" spc="-10" dirty="0">
                <a:solidFill>
                  <a:srgbClr val="009900"/>
                </a:solidFill>
                <a:latin typeface="Calibri"/>
                <a:cs typeface="Calibri"/>
              </a:rPr>
              <a:t>a</a:t>
            </a:r>
            <a:r>
              <a:rPr sz="3200" b="1" spc="-35" dirty="0">
                <a:solidFill>
                  <a:srgbClr val="0099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009900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009900"/>
                </a:solidFill>
                <a:latin typeface="Times New Roman"/>
                <a:cs typeface="Times New Roman"/>
              </a:rPr>
              <a:t>	</a:t>
            </a:r>
            <a:r>
              <a:rPr sz="3200" b="1" dirty="0">
                <a:solidFill>
                  <a:srgbClr val="009900"/>
                </a:solidFill>
                <a:latin typeface="Calibri"/>
                <a:cs typeface="Calibri"/>
              </a:rPr>
              <a:t>3</a:t>
            </a:r>
            <a:r>
              <a:rPr sz="3200" b="1" dirty="0">
                <a:solidFill>
                  <a:srgbClr val="009900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009900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009900"/>
                </a:solidFill>
                <a:latin typeface="Calibri"/>
                <a:cs typeface="Calibri"/>
              </a:rPr>
              <a:t>o</a:t>
            </a:r>
            <a:r>
              <a:rPr sz="3200" b="1" spc="-5" dirty="0">
                <a:solidFill>
                  <a:srgbClr val="009900"/>
                </a:solidFill>
                <a:latin typeface="Calibri"/>
                <a:cs typeface="Calibri"/>
              </a:rPr>
              <a:t>mm</a:t>
            </a:r>
            <a:r>
              <a:rPr sz="3200" b="1" dirty="0">
                <a:solidFill>
                  <a:srgbClr val="009900"/>
                </a:solidFill>
                <a:latin typeface="Calibri"/>
                <a:cs typeface="Calibri"/>
              </a:rPr>
              <a:t>o</a:t>
            </a:r>
            <a:r>
              <a:rPr sz="3200" b="1" spc="-5" dirty="0">
                <a:solidFill>
                  <a:srgbClr val="009900"/>
                </a:solidFill>
                <a:latin typeface="Calibri"/>
                <a:cs typeface="Calibri"/>
              </a:rPr>
              <a:t>d</a:t>
            </a:r>
            <a:r>
              <a:rPr sz="3200" b="1" spc="-20" dirty="0">
                <a:solidFill>
                  <a:srgbClr val="00990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009900"/>
                </a:solidFill>
                <a:latin typeface="Calibri"/>
                <a:cs typeface="Calibri"/>
              </a:rPr>
              <a:t>t</a:t>
            </a:r>
            <a:r>
              <a:rPr sz="3200" b="1" spc="-10" dirty="0">
                <a:solidFill>
                  <a:srgbClr val="009900"/>
                </a:solidFill>
                <a:latin typeface="Calibri"/>
                <a:cs typeface="Calibri"/>
              </a:rPr>
              <a:t>i</a:t>
            </a:r>
            <a:r>
              <a:rPr sz="3200" b="1" spc="-5" dirty="0">
                <a:solidFill>
                  <a:srgbClr val="009900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009900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009900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009900"/>
                </a:solidFill>
                <a:latin typeface="Calibri"/>
                <a:cs typeface="Calibri"/>
              </a:rPr>
              <a:t>whe</a:t>
            </a:r>
            <a:r>
              <a:rPr sz="3200" b="1" spc="-40" dirty="0">
                <a:solidFill>
                  <a:srgbClr val="0099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009900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009900"/>
                </a:solidFill>
                <a:latin typeface="Times New Roman"/>
                <a:cs typeface="Times New Roman"/>
              </a:rPr>
              <a:t>	</a:t>
            </a:r>
            <a:r>
              <a:rPr sz="3200" b="1" dirty="0">
                <a:solidFill>
                  <a:srgbClr val="009900"/>
                </a:solidFill>
                <a:latin typeface="Calibri"/>
                <a:cs typeface="Calibri"/>
              </a:rPr>
              <a:t>X</a:t>
            </a:r>
            <a:r>
              <a:rPr sz="3200" b="1" dirty="0">
                <a:solidFill>
                  <a:srgbClr val="009900"/>
                </a:solidFill>
                <a:latin typeface="Times New Roman"/>
                <a:cs typeface="Times New Roman"/>
              </a:rPr>
              <a:t>	</a:t>
            </a:r>
            <a:r>
              <a:rPr sz="3200" b="1" dirty="0">
                <a:solidFill>
                  <a:srgbClr val="009900"/>
                </a:solidFill>
                <a:latin typeface="Calibri"/>
                <a:cs typeface="Calibri"/>
              </a:rPr>
              <a:t>&amp;</a:t>
            </a:r>
            <a:r>
              <a:rPr sz="3200" b="1" dirty="0">
                <a:solidFill>
                  <a:srgbClr val="009900"/>
                </a:solidFill>
                <a:latin typeface="Times New Roman"/>
                <a:cs typeface="Times New Roman"/>
              </a:rPr>
              <a:t>	</a:t>
            </a:r>
            <a:r>
              <a:rPr sz="3200" b="1" dirty="0">
                <a:solidFill>
                  <a:srgbClr val="009900"/>
                </a:solidFill>
                <a:latin typeface="Calibri"/>
                <a:cs typeface="Calibri"/>
              </a:rPr>
              <a:t>Y</a:t>
            </a:r>
            <a:r>
              <a:rPr sz="3200" b="1" dirty="0">
                <a:solidFill>
                  <a:srgbClr val="009900"/>
                </a:solidFill>
                <a:latin typeface="Times New Roman"/>
                <a:cs typeface="Times New Roman"/>
              </a:rPr>
              <a:t>	</a:t>
            </a:r>
            <a:r>
              <a:rPr sz="3200" b="1" dirty="0">
                <a:solidFill>
                  <a:srgbClr val="009900"/>
                </a:solidFill>
                <a:latin typeface="Calibri"/>
                <a:cs typeface="Calibri"/>
              </a:rPr>
              <a:t>a</a:t>
            </a:r>
            <a:r>
              <a:rPr sz="3200" b="1" spc="-40" dirty="0">
                <a:solidFill>
                  <a:srgbClr val="009900"/>
                </a:solidFill>
                <a:latin typeface="Calibri"/>
                <a:cs typeface="Calibri"/>
              </a:rPr>
              <a:t>re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1863" name="object 5"/>
          <p:cNvSpPr txBox="1">
            <a:spLocks noChangeArrowheads="1"/>
          </p:cNvSpPr>
          <p:nvPr/>
        </p:nvSpPr>
        <p:spPr bwMode="auto">
          <a:xfrm>
            <a:off x="231743" y="2087975"/>
            <a:ext cx="8604250" cy="468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56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9900"/>
                </a:solidFill>
              </a:rPr>
              <a:t>Complements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9900"/>
                </a:solidFill>
              </a:rPr>
              <a:t>whereas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9900"/>
                </a:solidFill>
              </a:rPr>
              <a:t>X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9900"/>
                </a:solidFill>
              </a:rPr>
              <a:t>&amp;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9900"/>
                </a:solidFill>
              </a:rPr>
              <a:t>Z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9900"/>
                </a:solidFill>
              </a:rPr>
              <a:t>are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9900"/>
                </a:solidFill>
              </a:rPr>
              <a:t>Substitutes.</a:t>
            </a:r>
            <a:endParaRPr lang="en-US" altLang="en-US" sz="2800" dirty="0"/>
          </a:p>
          <a:p>
            <a:pPr algn="just" eaLnBrk="1" hangingPunct="1">
              <a:spcBef>
                <a:spcPts val="763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70C0"/>
                </a:solidFill>
              </a:rPr>
              <a:t>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70C0"/>
                </a:solidFill>
              </a:rPr>
              <a:t>Shopkeeper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70C0"/>
                </a:solidFill>
              </a:rPr>
              <a:t>sells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70C0"/>
                </a:solidFill>
              </a:rPr>
              <a:t>Commodity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70C0"/>
                </a:solidFill>
              </a:rPr>
              <a:t>X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70C0"/>
                </a:solidFill>
              </a:rPr>
              <a:t>at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70C0"/>
                </a:solidFill>
              </a:rPr>
              <a:t>Rs.40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70C0"/>
                </a:solidFill>
              </a:rPr>
              <a:t>per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piece.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At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this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price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he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is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able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to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sell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100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pieces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of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X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per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month.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After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some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time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he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decreases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the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price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0070C0"/>
                </a:solidFill>
              </a:rPr>
              <a:t>of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0070C0"/>
                </a:solidFill>
              </a:rPr>
              <a:t>X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0070C0"/>
                </a:solidFill>
              </a:rPr>
              <a:t>to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0070C0"/>
                </a:solidFill>
              </a:rPr>
              <a:t>Rs</a:t>
            </a:r>
            <a:r>
              <a:rPr lang="en-US" altLang="en-US" sz="2800" b="1" dirty="0">
                <a:solidFill>
                  <a:srgbClr val="0070C0"/>
                </a:solidFill>
              </a:rPr>
              <a:t>.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0070C0"/>
                </a:solidFill>
              </a:rPr>
              <a:t>20.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0070C0"/>
                </a:solidFill>
              </a:rPr>
              <a:t>Following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0070C0"/>
                </a:solidFill>
              </a:rPr>
              <a:t>the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0070C0"/>
                </a:solidFill>
              </a:rPr>
              <a:t>Price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Decrease:</a:t>
            </a:r>
            <a:endParaRPr lang="en-US" altLang="en-US" sz="2800" dirty="0"/>
          </a:p>
          <a:p>
            <a:pPr lvl="1" eaLnBrk="1" hangingPunct="1">
              <a:spcBef>
                <a:spcPts val="688"/>
              </a:spcBef>
              <a:buClr>
                <a:srgbClr val="002060"/>
              </a:buClr>
              <a:buFont typeface="Arial" panose="020B0604020202020204" pitchFamily="34" charset="0"/>
              <a:buChar char="–"/>
            </a:pPr>
            <a:r>
              <a:rPr lang="en-US" altLang="en-US" sz="2800" b="1" dirty="0">
                <a:solidFill>
                  <a:srgbClr val="002060"/>
                </a:solidFill>
              </a:rPr>
              <a:t>He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</a:rPr>
              <a:t>is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</a:rPr>
              <a:t>able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</a:rPr>
              <a:t>to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</a:rPr>
              <a:t>sell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</a:rPr>
              <a:t>150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</a:rPr>
              <a:t>pieces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</a:rPr>
              <a:t>of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</a:rPr>
              <a:t>X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</a:rPr>
              <a:t>per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</a:rPr>
              <a:t>month</a:t>
            </a:r>
            <a:endParaRPr lang="en-US" altLang="en-US" sz="2800" dirty="0"/>
          </a:p>
          <a:p>
            <a:pPr lvl="1" eaLnBrk="1" hangingPunct="1">
              <a:spcBef>
                <a:spcPts val="675"/>
              </a:spcBef>
              <a:buClr>
                <a:srgbClr val="002060"/>
              </a:buClr>
              <a:buFont typeface="Arial" panose="020B0604020202020204" pitchFamily="34" charset="0"/>
              <a:buChar char="–"/>
            </a:pPr>
            <a:r>
              <a:rPr lang="en-US" altLang="en-US" sz="2800" b="1" dirty="0">
                <a:solidFill>
                  <a:srgbClr val="C00000"/>
                </a:solidFill>
              </a:rPr>
              <a:t>The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</a:rPr>
              <a:t>Demand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</a:rPr>
              <a:t>for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</a:rPr>
              <a:t>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</a:rPr>
              <a:t>increases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</a:rPr>
              <a:t>from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</a:rPr>
              <a:t>25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</a:rPr>
              <a:t>units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</a:rPr>
              <a:t>to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</a:rPr>
              <a:t>50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</a:rPr>
              <a:t>units</a:t>
            </a:r>
            <a:endParaRPr lang="en-US" altLang="en-US" sz="2800" dirty="0"/>
          </a:p>
          <a:p>
            <a:pPr lvl="1" eaLnBrk="1" hangingPunct="1">
              <a:spcBef>
                <a:spcPts val="675"/>
              </a:spcBef>
              <a:buClr>
                <a:srgbClr val="002060"/>
              </a:buClr>
              <a:buFont typeface="Arial" panose="020B0604020202020204" pitchFamily="34" charset="0"/>
              <a:buChar char="–"/>
            </a:pPr>
            <a:r>
              <a:rPr lang="en-US" altLang="en-US" sz="2800" b="1" dirty="0">
                <a:solidFill>
                  <a:srgbClr val="FF0066"/>
                </a:solidFill>
              </a:rPr>
              <a:t>The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66"/>
                </a:solidFill>
              </a:rPr>
              <a:t>Demand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66"/>
                </a:solidFill>
              </a:rPr>
              <a:t>for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66"/>
                </a:solidFill>
              </a:rPr>
              <a:t>Commodity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66"/>
                </a:solidFill>
              </a:rPr>
              <a:t>Z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66"/>
                </a:solidFill>
              </a:rPr>
              <a:t>decreases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66"/>
                </a:solidFill>
              </a:rPr>
              <a:t>from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66"/>
                </a:solidFill>
              </a:rPr>
              <a:t>150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66"/>
                </a:solidFill>
              </a:rPr>
              <a:t>to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66"/>
                </a:solidFill>
              </a:rPr>
              <a:t>75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66"/>
                </a:solidFill>
              </a:rPr>
              <a:t>units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710855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395643" rtlCol="0">
            <a:normAutofit fontScale="90000"/>
          </a:bodyPr>
          <a:lstStyle/>
          <a:p>
            <a:pPr marL="7219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dirty="0"/>
              <a:t>D</a:t>
            </a:r>
            <a:r>
              <a:rPr sz="5400" spc="-30" dirty="0"/>
              <a:t>e</a:t>
            </a:r>
            <a:r>
              <a:rPr sz="5400" spc="-85" dirty="0"/>
              <a:t>t</a:t>
            </a:r>
            <a:r>
              <a:rPr sz="5400" dirty="0"/>
              <a:t>e</a:t>
            </a:r>
            <a:r>
              <a:rPr sz="5400" spc="-5" dirty="0"/>
              <a:t>rm</a:t>
            </a:r>
            <a:r>
              <a:rPr sz="5400" spc="5" dirty="0"/>
              <a:t>i</a:t>
            </a:r>
            <a:r>
              <a:rPr sz="5400" spc="-35" dirty="0"/>
              <a:t>na</a:t>
            </a:r>
            <a:r>
              <a:rPr sz="5400" spc="-85" dirty="0"/>
              <a:t>n</a:t>
            </a:r>
            <a:r>
              <a:rPr sz="5400" spc="-25" dirty="0"/>
              <a:t>ts</a:t>
            </a:r>
            <a:r>
              <a:rPr sz="5400" spc="-160" dirty="0">
                <a:latin typeface="Times New Roman"/>
                <a:cs typeface="Times New Roman"/>
              </a:rPr>
              <a:t> </a:t>
            </a:r>
            <a:r>
              <a:rPr sz="5400" dirty="0"/>
              <a:t>of</a:t>
            </a:r>
            <a:r>
              <a:rPr sz="5400" spc="-120" dirty="0">
                <a:latin typeface="Times New Roman"/>
                <a:cs typeface="Times New Roman"/>
              </a:rPr>
              <a:t> </a:t>
            </a:r>
            <a:r>
              <a:rPr sz="5400" dirty="0"/>
              <a:t>De</a:t>
            </a:r>
            <a:r>
              <a:rPr sz="5400" spc="-5" dirty="0"/>
              <a:t>ma</a:t>
            </a:r>
            <a:r>
              <a:rPr sz="5400" spc="-35" dirty="0"/>
              <a:t>n</a:t>
            </a:r>
            <a:r>
              <a:rPr sz="5400" spc="-30" dirty="0"/>
              <a:t>d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13315" name="object 3"/>
          <p:cNvSpPr txBox="1">
            <a:spLocks noChangeArrowheads="1"/>
          </p:cNvSpPr>
          <p:nvPr/>
        </p:nvSpPr>
        <p:spPr bwMode="auto">
          <a:xfrm>
            <a:off x="307975" y="1716088"/>
            <a:ext cx="8297863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4013" indent="-341313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333300"/>
              </a:buClr>
              <a:buFont typeface="Arial" panose="020B0604020202020204" pitchFamily="34" charset="0"/>
              <a:buChar char="•"/>
            </a:pPr>
            <a:r>
              <a:rPr lang="en-US" altLang="en-US" sz="4400" b="1">
                <a:solidFill>
                  <a:srgbClr val="333300"/>
                </a:solidFill>
              </a:rPr>
              <a:t>Price</a:t>
            </a:r>
            <a:r>
              <a:rPr lang="en-US" altLang="en-US" sz="4400" b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333300"/>
                </a:solidFill>
              </a:rPr>
              <a:t>of</a:t>
            </a:r>
            <a:r>
              <a:rPr lang="en-US" altLang="en-US" sz="4400" b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333300"/>
                </a:solidFill>
              </a:rPr>
              <a:t>the</a:t>
            </a:r>
            <a:r>
              <a:rPr lang="en-US" altLang="en-US" sz="4400" b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333300"/>
                </a:solidFill>
              </a:rPr>
              <a:t>Commodity</a:t>
            </a:r>
            <a:endParaRPr lang="en-US" altLang="en-US" sz="4400"/>
          </a:p>
          <a:p>
            <a:pPr eaLnBrk="1" hangingPunct="1">
              <a:lnSpc>
                <a:spcPct val="102000"/>
              </a:lnSpc>
              <a:spcBef>
                <a:spcPts val="1350"/>
              </a:spcBef>
            </a:pPr>
            <a:r>
              <a:rPr lang="en-US" altLang="en-US" sz="4000" b="1">
                <a:solidFill>
                  <a:srgbClr val="0070C0"/>
                </a:solidFill>
              </a:rPr>
              <a:t>Ceteris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paribus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i.e.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Other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Things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Being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Equal,</a:t>
            </a:r>
            <a:endParaRPr lang="en-US" altLang="en-US" sz="4000"/>
          </a:p>
        </p:txBody>
      </p:sp>
      <p:sp>
        <p:nvSpPr>
          <p:cNvPr id="13316" name="object 4"/>
          <p:cNvSpPr txBox="1">
            <a:spLocks noChangeArrowheads="1"/>
          </p:cNvSpPr>
          <p:nvPr/>
        </p:nvSpPr>
        <p:spPr bwMode="auto">
          <a:xfrm>
            <a:off x="306388" y="5397500"/>
            <a:ext cx="8301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tabLst>
                <a:tab pos="1162050" algn="l"/>
                <a:tab pos="3308350" algn="l"/>
                <a:tab pos="5338763" algn="l"/>
                <a:tab pos="6070600" algn="l"/>
                <a:tab pos="7927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162050" algn="l"/>
                <a:tab pos="3308350" algn="l"/>
                <a:tab pos="5338763" algn="l"/>
                <a:tab pos="6070600" algn="l"/>
                <a:tab pos="7927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162050" algn="l"/>
                <a:tab pos="3308350" algn="l"/>
                <a:tab pos="5338763" algn="l"/>
                <a:tab pos="6070600" algn="l"/>
                <a:tab pos="7927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162050" algn="l"/>
                <a:tab pos="3308350" algn="l"/>
                <a:tab pos="5338763" algn="l"/>
                <a:tab pos="6070600" algn="l"/>
                <a:tab pos="7927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162050" algn="l"/>
                <a:tab pos="3308350" algn="l"/>
                <a:tab pos="5338763" algn="l"/>
                <a:tab pos="6070600" algn="l"/>
                <a:tab pos="7927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  <a:tab pos="3308350" algn="l"/>
                <a:tab pos="5338763" algn="l"/>
                <a:tab pos="6070600" algn="l"/>
                <a:tab pos="7927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  <a:tab pos="3308350" algn="l"/>
                <a:tab pos="5338763" algn="l"/>
                <a:tab pos="6070600" algn="l"/>
                <a:tab pos="7927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  <a:tab pos="3308350" algn="l"/>
                <a:tab pos="5338763" algn="l"/>
                <a:tab pos="6070600" algn="l"/>
                <a:tab pos="7927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  <a:tab pos="3308350" algn="l"/>
                <a:tab pos="5338763" algn="l"/>
                <a:tab pos="6070600" algn="l"/>
                <a:tab pos="7927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984807"/>
                </a:solidFill>
              </a:rPr>
              <a:t>This</a:t>
            </a:r>
            <a:r>
              <a:rPr lang="en-US" altLang="en-US" sz="4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984807"/>
                </a:solidFill>
              </a:rPr>
              <a:t>Happens</a:t>
            </a:r>
            <a:r>
              <a:rPr lang="en-US" altLang="en-US" sz="4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984807"/>
                </a:solidFill>
              </a:rPr>
              <a:t>Because</a:t>
            </a:r>
            <a:r>
              <a:rPr lang="en-US" altLang="en-US" sz="4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984807"/>
                </a:solidFill>
              </a:rPr>
              <a:t>of</a:t>
            </a:r>
            <a:r>
              <a:rPr lang="en-US" altLang="en-US" sz="4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984807"/>
                </a:solidFill>
              </a:rPr>
              <a:t>Income</a:t>
            </a:r>
            <a:r>
              <a:rPr lang="en-US" altLang="en-US" sz="4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984807"/>
                </a:solidFill>
              </a:rPr>
              <a:t>&amp;</a:t>
            </a:r>
            <a:r>
              <a:rPr lang="en-US" altLang="en-US" sz="4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984807"/>
                </a:solidFill>
              </a:rPr>
              <a:t>Substitution</a:t>
            </a:r>
            <a:r>
              <a:rPr lang="en-US" altLang="en-US" sz="40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984807"/>
                </a:solidFill>
              </a:rPr>
              <a:t>Effect.</a:t>
            </a:r>
            <a:endParaRPr lang="en-US" altLang="en-US" sz="4000"/>
          </a:p>
        </p:txBody>
      </p:sp>
      <p:sp>
        <p:nvSpPr>
          <p:cNvPr id="13317" name="object 5"/>
          <p:cNvSpPr>
            <a:spLocks/>
          </p:cNvSpPr>
          <p:nvPr/>
        </p:nvSpPr>
        <p:spPr bwMode="auto">
          <a:xfrm>
            <a:off x="5326063" y="4635500"/>
            <a:ext cx="919162" cy="0"/>
          </a:xfrm>
          <a:custGeom>
            <a:avLst/>
            <a:gdLst>
              <a:gd name="T0" fmla="*/ 0 w 918845"/>
              <a:gd name="T1" fmla="*/ 918816 w 91884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18845">
                <a:moveTo>
                  <a:pt x="0" y="0"/>
                </a:moveTo>
                <a:lnTo>
                  <a:pt x="918499" y="0"/>
                </a:lnTo>
              </a:path>
            </a:pathLst>
          </a:custGeom>
          <a:noFill/>
          <a:ln w="25809">
            <a:solidFill>
              <a:srgbClr val="003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6"/>
          <p:cNvSpPr txBox="1"/>
          <p:nvPr/>
        </p:nvSpPr>
        <p:spPr>
          <a:xfrm>
            <a:off x="5435600" y="3889375"/>
            <a:ext cx="698500" cy="6445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50" spc="2860" dirty="0">
                <a:solidFill>
                  <a:srgbClr val="003F00"/>
                </a:solidFill>
                <a:latin typeface="Times New Roman"/>
                <a:cs typeface="Times New Roman"/>
              </a:rPr>
              <a:t>1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13320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952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20F0A51-7879-4514-A7C5-9C0089C6F120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6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5100" y="4270375"/>
            <a:ext cx="2268538" cy="654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1295400" algn="l"/>
              </a:tabLst>
              <a:defRPr/>
            </a:pPr>
            <a:r>
              <a:rPr sz="4850" spc="4130" dirty="0">
                <a:solidFill>
                  <a:srgbClr val="003F00"/>
                </a:solidFill>
                <a:latin typeface="Times New Roman"/>
                <a:cs typeface="Times New Roman"/>
              </a:rPr>
              <a:t>D	</a:t>
            </a:r>
            <a:r>
              <a:rPr sz="4850" spc="4079" dirty="0">
                <a:solidFill>
                  <a:srgbClr val="003F00"/>
                </a:solidFill>
                <a:latin typeface="Symbol"/>
                <a:cs typeface="Symbol"/>
              </a:rPr>
              <a:t></a:t>
            </a:r>
            <a:endParaRPr sz="48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03850" y="4762500"/>
            <a:ext cx="774700" cy="6461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50" spc="3180" dirty="0">
                <a:solidFill>
                  <a:srgbClr val="003F00"/>
                </a:solidFill>
                <a:latin typeface="Times New Roman"/>
                <a:cs typeface="Times New Roman"/>
              </a:rPr>
              <a:t>P</a:t>
            </a:r>
            <a:endParaRPr sz="485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3925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object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E52D0B-749D-44BD-93B5-9A5F1F65488E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60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123908" name="object 2"/>
          <p:cNvSpPr txBox="1">
            <a:spLocks noChangeArrowheads="1"/>
          </p:cNvSpPr>
          <p:nvPr/>
        </p:nvSpPr>
        <p:spPr bwMode="auto">
          <a:xfrm>
            <a:off x="384175" y="481013"/>
            <a:ext cx="822325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254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/>
              <a:t>Q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/>
              <a:t>3</a:t>
            </a:r>
            <a:endParaRPr lang="en-US" altLang="en-US" sz="4800" dirty="0"/>
          </a:p>
          <a:p>
            <a:pPr algn="just" eaLnBrk="1" hangingPunct="1">
              <a:lnSpc>
                <a:spcPts val="3888"/>
              </a:lnSpc>
              <a:spcBef>
                <a:spcPts val="3138"/>
              </a:spcBef>
            </a:pPr>
            <a:r>
              <a:rPr lang="en-US" altLang="en-US" sz="3600" b="1" dirty="0">
                <a:solidFill>
                  <a:srgbClr val="0070C0"/>
                </a:solidFill>
              </a:rPr>
              <a:t>The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Price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Elasticity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of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Demand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when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the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price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of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X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decreases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from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Rs.40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per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piece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to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Rs.20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per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piece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will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be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equal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to:</a:t>
            </a:r>
            <a:endParaRPr lang="en-US" altLang="en-US" sz="3600" dirty="0"/>
          </a:p>
          <a:p>
            <a:pPr eaLnBrk="1" hangingPunct="1">
              <a:spcBef>
                <a:spcPts val="1963"/>
              </a:spcBef>
            </a:pPr>
            <a:r>
              <a:rPr lang="en-US" altLang="en-US" sz="3600" b="1" dirty="0"/>
              <a:t>a)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1.5</a:t>
            </a:r>
            <a:endParaRPr lang="en-US" altLang="en-US" sz="3600" dirty="0"/>
          </a:p>
          <a:p>
            <a:pPr eaLnBrk="1" hangingPunct="1">
              <a:spcBef>
                <a:spcPts val="2588"/>
              </a:spcBef>
            </a:pPr>
            <a:r>
              <a:rPr lang="en-US" altLang="en-US" sz="3600" b="1" dirty="0"/>
              <a:t>b)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1.0</a:t>
            </a:r>
            <a:endParaRPr lang="en-US" altLang="en-US" sz="3600" dirty="0"/>
          </a:p>
          <a:p>
            <a:pPr eaLnBrk="1" hangingPunct="1">
              <a:spcBef>
                <a:spcPts val="2588"/>
              </a:spcBef>
            </a:pPr>
            <a:r>
              <a:rPr lang="en-US" altLang="en-US" sz="3600" b="1" dirty="0"/>
              <a:t>c)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>
                <a:solidFill>
                  <a:srgbClr val="FF0000"/>
                </a:solidFill>
              </a:rPr>
              <a:t>1.66</a:t>
            </a:r>
            <a:endParaRPr lang="en-US" altLang="en-US" sz="3600" dirty="0"/>
          </a:p>
          <a:p>
            <a:pPr eaLnBrk="1" hangingPunct="1">
              <a:spcBef>
                <a:spcPts val="2588"/>
              </a:spcBef>
            </a:pPr>
            <a:r>
              <a:rPr lang="en-US" altLang="en-US" sz="3600" b="1" dirty="0"/>
              <a:t>d)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0.6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5839572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object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73E8367-85E0-4AD6-92F6-B3C3B76CDD24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61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6913" y="493713"/>
            <a:ext cx="890587" cy="60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b="1" dirty="0">
                <a:latin typeface="Calibri"/>
                <a:cs typeface="Calibri"/>
              </a:rPr>
              <a:t>Q</a:t>
            </a:r>
            <a:r>
              <a:rPr sz="4800" b="1" spc="-120" dirty="0">
                <a:latin typeface="Times New Roman"/>
                <a:cs typeface="Times New Roman"/>
              </a:rPr>
              <a:t> </a:t>
            </a:r>
            <a:r>
              <a:rPr sz="4800" b="1" spc="-25" dirty="0">
                <a:latin typeface="Calibri"/>
                <a:cs typeface="Calibri"/>
              </a:rPr>
              <a:t>4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25957" name="object 3"/>
          <p:cNvSpPr txBox="1">
            <a:spLocks noChangeArrowheads="1"/>
          </p:cNvSpPr>
          <p:nvPr/>
        </p:nvSpPr>
        <p:spPr bwMode="auto">
          <a:xfrm>
            <a:off x="460375" y="1495425"/>
            <a:ext cx="7942263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4013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300" b="1">
                <a:solidFill>
                  <a:srgbClr val="0070C0"/>
                </a:solidFill>
              </a:rPr>
              <a:t>The</a:t>
            </a:r>
            <a:r>
              <a:rPr lang="en-US" alt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>
                <a:solidFill>
                  <a:srgbClr val="0070C0"/>
                </a:solidFill>
              </a:rPr>
              <a:t>Cross</a:t>
            </a:r>
            <a:r>
              <a:rPr lang="en-US" alt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>
                <a:solidFill>
                  <a:srgbClr val="0070C0"/>
                </a:solidFill>
              </a:rPr>
              <a:t>Elasticity</a:t>
            </a:r>
            <a:r>
              <a:rPr lang="en-US" alt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>
                <a:solidFill>
                  <a:srgbClr val="0070C0"/>
                </a:solidFill>
              </a:rPr>
              <a:t>of</a:t>
            </a:r>
            <a:r>
              <a:rPr lang="en-US" alt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>
                <a:solidFill>
                  <a:srgbClr val="0070C0"/>
                </a:solidFill>
              </a:rPr>
              <a:t>Monthly</a:t>
            </a:r>
            <a:r>
              <a:rPr lang="en-US" alt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>
                <a:solidFill>
                  <a:srgbClr val="0070C0"/>
                </a:solidFill>
              </a:rPr>
              <a:t>Demand</a:t>
            </a:r>
            <a:r>
              <a:rPr lang="en-US" alt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>
                <a:solidFill>
                  <a:srgbClr val="0070C0"/>
                </a:solidFill>
              </a:rPr>
              <a:t>for</a:t>
            </a:r>
            <a:r>
              <a:rPr lang="en-US" alt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>
                <a:solidFill>
                  <a:srgbClr val="0070C0"/>
                </a:solidFill>
              </a:rPr>
              <a:t>Y</a:t>
            </a:r>
            <a:r>
              <a:rPr lang="en-US" alt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>
                <a:solidFill>
                  <a:srgbClr val="0070C0"/>
                </a:solidFill>
              </a:rPr>
              <a:t>When</a:t>
            </a:r>
            <a:r>
              <a:rPr lang="en-US" alt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>
                <a:solidFill>
                  <a:srgbClr val="0070C0"/>
                </a:solidFill>
              </a:rPr>
              <a:t>the</a:t>
            </a:r>
            <a:r>
              <a:rPr lang="en-US" alt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>
                <a:solidFill>
                  <a:srgbClr val="0070C0"/>
                </a:solidFill>
              </a:rPr>
              <a:t>Price</a:t>
            </a:r>
            <a:r>
              <a:rPr lang="en-US" alt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>
                <a:solidFill>
                  <a:srgbClr val="0070C0"/>
                </a:solidFill>
              </a:rPr>
              <a:t>of</a:t>
            </a:r>
            <a:r>
              <a:rPr lang="en-US" alt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>
                <a:solidFill>
                  <a:srgbClr val="0070C0"/>
                </a:solidFill>
              </a:rPr>
              <a:t>X</a:t>
            </a:r>
            <a:r>
              <a:rPr lang="en-US" alt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>
                <a:solidFill>
                  <a:srgbClr val="0070C0"/>
                </a:solidFill>
              </a:rPr>
              <a:t>Decrease</a:t>
            </a:r>
            <a:r>
              <a:rPr lang="en-US" alt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>
                <a:solidFill>
                  <a:srgbClr val="0070C0"/>
                </a:solidFill>
              </a:rPr>
              <a:t>from</a:t>
            </a:r>
            <a:r>
              <a:rPr lang="en-US" alt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>
                <a:solidFill>
                  <a:srgbClr val="0070C0"/>
                </a:solidFill>
              </a:rPr>
              <a:t>Rs.40</a:t>
            </a:r>
            <a:r>
              <a:rPr lang="en-US" alt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>
                <a:solidFill>
                  <a:srgbClr val="0070C0"/>
                </a:solidFill>
              </a:rPr>
              <a:t>to</a:t>
            </a:r>
            <a:r>
              <a:rPr lang="en-US" alt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>
                <a:solidFill>
                  <a:srgbClr val="0070C0"/>
                </a:solidFill>
              </a:rPr>
              <a:t>Rs.20</a:t>
            </a:r>
            <a:r>
              <a:rPr lang="en-US" alt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>
                <a:solidFill>
                  <a:srgbClr val="0070C0"/>
                </a:solidFill>
              </a:rPr>
              <a:t>is</a:t>
            </a:r>
            <a:r>
              <a:rPr lang="en-US" alt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>
                <a:solidFill>
                  <a:srgbClr val="0070C0"/>
                </a:solidFill>
              </a:rPr>
              <a:t>Equal</a:t>
            </a:r>
            <a:r>
              <a:rPr lang="en-US" alt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>
                <a:solidFill>
                  <a:srgbClr val="0070C0"/>
                </a:solidFill>
              </a:rPr>
              <a:t>to:</a:t>
            </a:r>
            <a:endParaRPr lang="en-US" altLang="en-US" sz="3300"/>
          </a:p>
        </p:txBody>
      </p:sp>
      <p:sp>
        <p:nvSpPr>
          <p:cNvPr id="125958" name="object 4"/>
          <p:cNvSpPr txBox="1">
            <a:spLocks noChangeArrowheads="1"/>
          </p:cNvSpPr>
          <p:nvPr/>
        </p:nvSpPr>
        <p:spPr bwMode="auto">
          <a:xfrm>
            <a:off x="458788" y="3278188"/>
            <a:ext cx="1284287" cy="310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tabLst>
                <a:tab pos="527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527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527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527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527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00" b="1" dirty="0"/>
              <a:t>a)</a:t>
            </a:r>
            <a:r>
              <a:rPr lang="en-US" alt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300" b="1" dirty="0">
                <a:solidFill>
                  <a:srgbClr val="FF0000"/>
                </a:solidFill>
              </a:rPr>
              <a:t>+1</a:t>
            </a:r>
            <a:endParaRPr lang="en-US" altLang="en-US" sz="3300" dirty="0"/>
          </a:p>
          <a:p>
            <a:pPr marL="527050" indent="-514350" eaLnBrk="1" hangingPunct="1">
              <a:lnSpc>
                <a:spcPct val="170000"/>
              </a:lnSpc>
              <a:buAutoNum type="alphaLcParenR" startAt="2"/>
            </a:pPr>
            <a:r>
              <a:rPr lang="en-US" altLang="en-US" sz="3300" b="1" dirty="0" smtClean="0">
                <a:solidFill>
                  <a:srgbClr val="FF0000"/>
                </a:solidFill>
              </a:rPr>
              <a:t>-</a:t>
            </a:r>
            <a:r>
              <a:rPr lang="en-US" altLang="en-US" sz="3300" b="1" dirty="0">
                <a:solidFill>
                  <a:srgbClr val="FF0000"/>
                </a:solidFill>
              </a:rPr>
              <a:t>1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indent="-514350" eaLnBrk="1" hangingPunct="1">
              <a:lnSpc>
                <a:spcPct val="170000"/>
              </a:lnSpc>
              <a:buAutoNum type="alphaLcParenR" startAt="2"/>
            </a:pPr>
            <a:r>
              <a:rPr lang="en-US" altLang="en-US" sz="3300" b="1" dirty="0" smtClean="0">
                <a:solidFill>
                  <a:srgbClr val="FF0000"/>
                </a:solidFill>
              </a:rPr>
              <a:t>-</a:t>
            </a:r>
            <a:r>
              <a:rPr lang="en-US" altLang="en-US" sz="3300" b="1" dirty="0">
                <a:solidFill>
                  <a:srgbClr val="FF0000"/>
                </a:solidFill>
              </a:rPr>
              <a:t>1.5</a:t>
            </a:r>
            <a:endParaRPr lang="en-US" altLang="en-US" sz="3300" dirty="0"/>
          </a:p>
          <a:p>
            <a:pPr eaLnBrk="1" hangingPunct="1">
              <a:spcBef>
                <a:spcPts val="2775"/>
              </a:spcBef>
            </a:pPr>
            <a:r>
              <a:rPr lang="en-US" altLang="en-US" sz="3300" b="1" dirty="0"/>
              <a:t>d)</a:t>
            </a:r>
            <a:r>
              <a:rPr lang="en-US" alt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300" b="1" dirty="0">
                <a:solidFill>
                  <a:srgbClr val="FF0000"/>
                </a:solidFill>
              </a:rPr>
              <a:t>+1.5</a:t>
            </a:r>
            <a:endParaRPr lang="en-US" altLang="en-US" sz="3300" dirty="0"/>
          </a:p>
        </p:txBody>
      </p:sp>
    </p:spTree>
    <p:extLst>
      <p:ext uri="{BB962C8B-B14F-4D97-AF65-F5344CB8AC3E}">
        <p14:creationId xmlns:p14="http://schemas.microsoft.com/office/powerpoint/2010/main" xmlns="" val="13862239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object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BEC2A99-52C6-4F53-AF38-4E38266EFC2D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62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6913" y="493713"/>
            <a:ext cx="890587" cy="60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b="1" dirty="0">
                <a:latin typeface="Calibri"/>
                <a:cs typeface="Calibri"/>
              </a:rPr>
              <a:t>Q</a:t>
            </a:r>
            <a:r>
              <a:rPr sz="4800" b="1" spc="-120" dirty="0">
                <a:latin typeface="Times New Roman"/>
                <a:cs typeface="Times New Roman"/>
              </a:rPr>
              <a:t> </a:t>
            </a:r>
            <a:r>
              <a:rPr sz="4800" b="1" spc="-25" dirty="0">
                <a:latin typeface="Calibri"/>
                <a:cs typeface="Calibri"/>
              </a:rPr>
              <a:t>5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28005" name="object 3"/>
          <p:cNvSpPr txBox="1">
            <a:spLocks noChangeArrowheads="1"/>
          </p:cNvSpPr>
          <p:nvPr/>
        </p:nvSpPr>
        <p:spPr bwMode="auto">
          <a:xfrm>
            <a:off x="384175" y="1579563"/>
            <a:ext cx="82232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70C0"/>
                </a:solidFill>
              </a:rPr>
              <a:t>The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Cross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Elasticity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of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Z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when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the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Price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of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X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Decreases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from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40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to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20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is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Equal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to:</a:t>
            </a:r>
            <a:endParaRPr lang="en-US" altLang="en-US" sz="3600"/>
          </a:p>
        </p:txBody>
      </p:sp>
      <p:sp>
        <p:nvSpPr>
          <p:cNvPr id="4" name="object 4"/>
          <p:cNvSpPr txBox="1"/>
          <p:nvPr/>
        </p:nvSpPr>
        <p:spPr>
          <a:xfrm>
            <a:off x="384175" y="2932113"/>
            <a:ext cx="1263650" cy="29067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527685" algn="l"/>
              </a:tabLst>
              <a:defRPr/>
            </a:pPr>
            <a:r>
              <a:rPr sz="3200" b="1" dirty="0">
                <a:latin typeface="Calibri"/>
                <a:cs typeface="Calibri"/>
              </a:rPr>
              <a:t>a)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0.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endParaRPr sz="320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2685"/>
              </a:spcBef>
              <a:spcAft>
                <a:spcPts val="0"/>
              </a:spcAft>
              <a:tabLst>
                <a:tab pos="527685" algn="l"/>
              </a:tabLst>
              <a:defRPr/>
            </a:pPr>
            <a:r>
              <a:rPr sz="3200" b="1" spc="-5" dirty="0">
                <a:latin typeface="Calibri"/>
                <a:cs typeface="Calibri"/>
              </a:rPr>
              <a:t>b</a:t>
            </a:r>
            <a:r>
              <a:rPr sz="3200" b="1" dirty="0">
                <a:latin typeface="Calibri"/>
                <a:cs typeface="Calibri"/>
              </a:rPr>
              <a:t>)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+0.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endParaRPr sz="3200">
              <a:latin typeface="Calibri"/>
              <a:cs typeface="Calibri"/>
            </a:endParaRPr>
          </a:p>
          <a:p>
            <a:pPr marL="13335" eaLnBrk="1" fontAlgn="auto" hangingPunct="1">
              <a:spcBef>
                <a:spcPts val="2685"/>
              </a:spcBef>
              <a:spcAft>
                <a:spcPts val="0"/>
              </a:spcAft>
              <a:tabLst>
                <a:tab pos="528320" algn="l"/>
              </a:tabLst>
              <a:defRPr/>
            </a:pPr>
            <a:r>
              <a:rPr sz="3200" b="1" dirty="0">
                <a:latin typeface="Calibri"/>
                <a:cs typeface="Calibri"/>
              </a:rPr>
              <a:t>c)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-1</a:t>
            </a:r>
            <a:endParaRPr sz="3200">
              <a:latin typeface="Calibri"/>
              <a:cs typeface="Calibri"/>
            </a:endParaRPr>
          </a:p>
          <a:p>
            <a:pPr marL="13335" eaLnBrk="1" fontAlgn="auto" hangingPunct="1">
              <a:spcBef>
                <a:spcPts val="2685"/>
              </a:spcBef>
              <a:spcAft>
                <a:spcPts val="0"/>
              </a:spcAft>
              <a:tabLst>
                <a:tab pos="528320" algn="l"/>
              </a:tabLst>
              <a:defRPr/>
            </a:pPr>
            <a:r>
              <a:rPr sz="3200" b="1" spc="-5" dirty="0">
                <a:latin typeface="Calibri"/>
                <a:cs typeface="Calibri"/>
              </a:rPr>
              <a:t>d</a:t>
            </a:r>
            <a:r>
              <a:rPr sz="3200" b="1" dirty="0">
                <a:latin typeface="Calibri"/>
                <a:cs typeface="Calibri"/>
              </a:rPr>
              <a:t>)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+1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5602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object 5"/>
          <p:cNvSpPr txBox="1">
            <a:spLocks noChangeArrowheads="1"/>
          </p:cNvSpPr>
          <p:nvPr/>
        </p:nvSpPr>
        <p:spPr bwMode="auto">
          <a:xfrm>
            <a:off x="382588" y="5734050"/>
            <a:ext cx="544671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/>
              <a:t>d)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Demand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is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Inelastic</a:t>
            </a:r>
            <a:endParaRPr lang="en-US" altLang="en-US" sz="4000" dirty="0"/>
          </a:p>
        </p:txBody>
      </p:sp>
      <p:sp>
        <p:nvSpPr>
          <p:cNvPr id="6" name="object 6"/>
          <p:cNvSpPr txBox="1"/>
          <p:nvPr/>
        </p:nvSpPr>
        <p:spPr>
          <a:xfrm>
            <a:off x="8437563" y="6457950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62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6913" y="493713"/>
            <a:ext cx="890587" cy="60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b="1" dirty="0">
                <a:latin typeface="Calibri"/>
                <a:cs typeface="Calibri"/>
              </a:rPr>
              <a:t>Q</a:t>
            </a:r>
            <a:r>
              <a:rPr sz="4800" b="1" spc="-120" dirty="0">
                <a:latin typeface="Times New Roman"/>
                <a:cs typeface="Times New Roman"/>
              </a:rPr>
              <a:t> </a:t>
            </a:r>
            <a:r>
              <a:rPr sz="4800" b="1" spc="-25" dirty="0">
                <a:latin typeface="Calibri"/>
                <a:cs typeface="Calibri"/>
              </a:rPr>
              <a:t>6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30053" name="object 3"/>
          <p:cNvSpPr txBox="1">
            <a:spLocks noChangeArrowheads="1"/>
          </p:cNvSpPr>
          <p:nvPr/>
        </p:nvSpPr>
        <p:spPr bwMode="auto">
          <a:xfrm>
            <a:off x="384175" y="1374775"/>
            <a:ext cx="82200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4013" indent="-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325"/>
              </a:lnSpc>
            </a:pPr>
            <a:r>
              <a:rPr lang="en-US" altLang="en-US" sz="4000" b="1">
                <a:solidFill>
                  <a:srgbClr val="0070C0"/>
                </a:solidFill>
              </a:rPr>
              <a:t>What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can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be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said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about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Price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Elasticity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of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Demand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for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X?</a:t>
            </a:r>
            <a:endParaRPr lang="en-US" altLang="en-US" sz="4000"/>
          </a:p>
        </p:txBody>
      </p:sp>
      <p:sp>
        <p:nvSpPr>
          <p:cNvPr id="4" name="object 4"/>
          <p:cNvSpPr txBox="1"/>
          <p:nvPr/>
        </p:nvSpPr>
        <p:spPr>
          <a:xfrm>
            <a:off x="382588" y="2819400"/>
            <a:ext cx="6191250" cy="24590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27685" indent="-514984" eaLnBrk="1" fontAlgn="auto" hangingPunct="1">
              <a:spcBef>
                <a:spcPts val="0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Dema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r>
              <a:rPr sz="40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40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r>
              <a:rPr sz="40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7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2880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Dema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r>
              <a:rPr sz="40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40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Hi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ly</a:t>
            </a:r>
            <a:r>
              <a:rPr sz="40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7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endParaRPr sz="4000">
              <a:latin typeface="Calibri"/>
              <a:cs typeface="Calibri"/>
            </a:endParaRPr>
          </a:p>
          <a:p>
            <a:pPr marL="528320" indent="-515620" eaLnBrk="1" fontAlgn="auto" hangingPunct="1">
              <a:spcBef>
                <a:spcPts val="2880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Dema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r>
              <a:rPr sz="40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40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9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8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ct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ly</a:t>
            </a:r>
            <a:r>
              <a:rPr sz="4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7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endParaRPr sz="4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3332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437563" y="6457950"/>
            <a:ext cx="1698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63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132101" name="object 3"/>
          <p:cNvSpPr txBox="1">
            <a:spLocks noChangeArrowheads="1"/>
          </p:cNvSpPr>
          <p:nvPr/>
        </p:nvSpPr>
        <p:spPr bwMode="auto">
          <a:xfrm>
            <a:off x="384175" y="481013"/>
            <a:ext cx="837565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254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/>
              <a:t>Q</a:t>
            </a: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/>
              <a:t>7</a:t>
            </a:r>
            <a:endParaRPr lang="en-US" altLang="en-US" sz="4800"/>
          </a:p>
          <a:p>
            <a:pPr algn="just" eaLnBrk="1" hangingPunct="1">
              <a:spcBef>
                <a:spcPts val="675"/>
              </a:spcBef>
            </a:pPr>
            <a:r>
              <a:rPr lang="en-US" altLang="en-US" sz="3600" b="1">
                <a:solidFill>
                  <a:srgbClr val="0070C0"/>
                </a:solidFill>
              </a:rPr>
              <a:t>Suppose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Income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of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the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Residents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of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Locality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increase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70C0"/>
                </a:solidFill>
              </a:rPr>
              <a:t>by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70C0"/>
                </a:solidFill>
              </a:rPr>
              <a:t>50%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70C0"/>
                </a:solidFill>
              </a:rPr>
              <a:t>&amp;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70C0"/>
                </a:solidFill>
              </a:rPr>
              <a:t>the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70C0"/>
                </a:solidFill>
              </a:rPr>
              <a:t>Quantity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70C0"/>
                </a:solidFill>
              </a:rPr>
              <a:t>of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70C0"/>
                </a:solidFill>
              </a:rPr>
              <a:t>X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Commodity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70C0"/>
                </a:solidFill>
              </a:rPr>
              <a:t>increases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70C0"/>
                </a:solidFill>
              </a:rPr>
              <a:t>by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70C0"/>
                </a:solidFill>
              </a:rPr>
              <a:t>20%.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70C0"/>
                </a:solidFill>
              </a:rPr>
              <a:t>What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70C0"/>
                </a:solidFill>
              </a:rPr>
              <a:t>is</a:t>
            </a:r>
            <a:endParaRPr lang="en-US" altLang="en-US" sz="3600"/>
          </a:p>
        </p:txBody>
      </p:sp>
      <p:sp>
        <p:nvSpPr>
          <p:cNvPr id="132102" name="object 4"/>
          <p:cNvSpPr txBox="1">
            <a:spLocks noChangeArrowheads="1"/>
          </p:cNvSpPr>
          <p:nvPr/>
        </p:nvSpPr>
        <p:spPr bwMode="auto">
          <a:xfrm>
            <a:off x="384175" y="3429000"/>
            <a:ext cx="7235825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4013">
              <a:tabLst>
                <a:tab pos="2352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352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352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352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352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</a:rPr>
              <a:t>Income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>
                <a:solidFill>
                  <a:srgbClr val="0070C0"/>
                </a:solidFill>
              </a:rPr>
              <a:t>Elasticity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Commodity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X?</a:t>
            </a:r>
            <a:endParaRPr lang="en-US" altLang="en-US" sz="3600" dirty="0"/>
          </a:p>
          <a:p>
            <a:pPr eaLnBrk="1" hangingPunct="1">
              <a:spcBef>
                <a:spcPts val="863"/>
              </a:spcBef>
            </a:pPr>
            <a:r>
              <a:rPr lang="en-US" altLang="en-US" sz="3600" b="1" dirty="0"/>
              <a:t>a)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0.6</a:t>
            </a:r>
            <a:endParaRPr lang="en-US" altLang="en-US" sz="3600" dirty="0"/>
          </a:p>
          <a:p>
            <a:pPr eaLnBrk="1" hangingPunct="1">
              <a:spcBef>
                <a:spcPts val="863"/>
              </a:spcBef>
            </a:pPr>
            <a:r>
              <a:rPr lang="en-US" altLang="en-US" sz="3600" b="1" dirty="0"/>
              <a:t>b)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0.4</a:t>
            </a:r>
            <a:endParaRPr lang="en-US" altLang="en-US" sz="3600" dirty="0"/>
          </a:p>
          <a:p>
            <a:pPr eaLnBrk="1" hangingPunct="1">
              <a:spcBef>
                <a:spcPts val="863"/>
              </a:spcBef>
            </a:pPr>
            <a:r>
              <a:rPr lang="en-US" altLang="en-US" sz="3600" b="1" dirty="0" smtClean="0"/>
              <a:t>c)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1.25</a:t>
            </a:r>
            <a:endParaRPr lang="en-US" altLang="en-US"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5003800" y="2906713"/>
            <a:ext cx="3754438" cy="482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995044" algn="l"/>
                <a:tab pos="3196590" algn="l"/>
              </a:tabLst>
              <a:defRPr/>
            </a:pPr>
            <a:r>
              <a:rPr sz="3600" b="1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36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3600" b="1" spc="-5" dirty="0">
                <a:solidFill>
                  <a:srgbClr val="0070C0"/>
                </a:solidFill>
                <a:latin typeface="Calibri"/>
                <a:cs typeface="Calibri"/>
              </a:rPr>
              <a:t>Dema</a:t>
            </a:r>
            <a:r>
              <a:rPr sz="3600" b="1" spc="-20" dirty="0">
                <a:solidFill>
                  <a:srgbClr val="0070C0"/>
                </a:solidFill>
                <a:latin typeface="Calibri"/>
                <a:cs typeface="Calibri"/>
              </a:rPr>
              <a:t>nd</a:t>
            </a:r>
            <a:r>
              <a:rPr sz="36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3600" b="1" spc="-60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3600" b="1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850" y="6062663"/>
            <a:ext cx="1358900" cy="482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b="1" spc="-20" dirty="0">
                <a:latin typeface="Calibri"/>
                <a:cs typeface="Calibri"/>
              </a:rPr>
              <a:t>d)</a:t>
            </a:r>
            <a:r>
              <a:rPr sz="3600" b="1" spc="100" dirty="0"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1.35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8695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object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7F9B091-99FF-4B45-B27F-F6D202C1D7E5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65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6913" y="493713"/>
            <a:ext cx="890587" cy="60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b="1" dirty="0">
                <a:latin typeface="Calibri"/>
                <a:cs typeface="Calibri"/>
              </a:rPr>
              <a:t>Q</a:t>
            </a:r>
            <a:r>
              <a:rPr sz="4800" b="1" spc="-120" dirty="0">
                <a:latin typeface="Times New Roman"/>
                <a:cs typeface="Times New Roman"/>
              </a:rPr>
              <a:t> </a:t>
            </a:r>
            <a:r>
              <a:rPr sz="4800" b="1" spc="-25" dirty="0">
                <a:latin typeface="Calibri"/>
                <a:cs typeface="Calibri"/>
              </a:rPr>
              <a:t>8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34149" name="object 3"/>
          <p:cNvSpPr txBox="1">
            <a:spLocks noChangeArrowheads="1"/>
          </p:cNvSpPr>
          <p:nvPr/>
        </p:nvSpPr>
        <p:spPr bwMode="auto">
          <a:xfrm>
            <a:off x="536575" y="1436688"/>
            <a:ext cx="806926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tabLst>
                <a:tab pos="1030288" algn="l"/>
                <a:tab pos="2082800" algn="l"/>
                <a:tab pos="3089275" algn="l"/>
                <a:tab pos="4283075" algn="l"/>
                <a:tab pos="7058025" algn="l"/>
                <a:tab pos="765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030288" algn="l"/>
                <a:tab pos="2082800" algn="l"/>
                <a:tab pos="3089275" algn="l"/>
                <a:tab pos="4283075" algn="l"/>
                <a:tab pos="7058025" algn="l"/>
                <a:tab pos="765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030288" algn="l"/>
                <a:tab pos="2082800" algn="l"/>
                <a:tab pos="3089275" algn="l"/>
                <a:tab pos="4283075" algn="l"/>
                <a:tab pos="7058025" algn="l"/>
                <a:tab pos="765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030288" algn="l"/>
                <a:tab pos="2082800" algn="l"/>
                <a:tab pos="3089275" algn="l"/>
                <a:tab pos="4283075" algn="l"/>
                <a:tab pos="7058025" algn="l"/>
                <a:tab pos="765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030288" algn="l"/>
                <a:tab pos="2082800" algn="l"/>
                <a:tab pos="3089275" algn="l"/>
                <a:tab pos="4283075" algn="l"/>
                <a:tab pos="7058025" algn="l"/>
                <a:tab pos="765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  <a:tab pos="2082800" algn="l"/>
                <a:tab pos="3089275" algn="l"/>
                <a:tab pos="4283075" algn="l"/>
                <a:tab pos="7058025" algn="l"/>
                <a:tab pos="765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  <a:tab pos="2082800" algn="l"/>
                <a:tab pos="3089275" algn="l"/>
                <a:tab pos="4283075" algn="l"/>
                <a:tab pos="7058025" algn="l"/>
                <a:tab pos="765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  <a:tab pos="2082800" algn="l"/>
                <a:tab pos="3089275" algn="l"/>
                <a:tab pos="4283075" algn="l"/>
                <a:tab pos="7058025" algn="l"/>
                <a:tab pos="765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  <a:tab pos="2082800" algn="l"/>
                <a:tab pos="3089275" algn="l"/>
                <a:tab pos="4283075" algn="l"/>
                <a:tab pos="7058025" algn="l"/>
                <a:tab pos="765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70C0"/>
                </a:solidFill>
              </a:rPr>
              <a:t>We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can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say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that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Commodity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X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in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Economics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is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a/an</a:t>
            </a:r>
            <a:endParaRPr lang="en-US" altLang="en-US" sz="4000"/>
          </a:p>
        </p:txBody>
      </p:sp>
      <p:sp>
        <p:nvSpPr>
          <p:cNvPr id="4" name="object 4"/>
          <p:cNvSpPr txBox="1"/>
          <p:nvPr/>
        </p:nvSpPr>
        <p:spPr>
          <a:xfrm>
            <a:off x="536575" y="2776538"/>
            <a:ext cx="4502150" cy="2701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28320" indent="-514984" eaLnBrk="1" fontAlgn="auto" hangingPunct="1">
              <a:spcBef>
                <a:spcPts val="0"/>
              </a:spcBef>
              <a:spcAft>
                <a:spcPts val="0"/>
              </a:spcAft>
              <a:buFont typeface="Calibri"/>
              <a:buAutoNum type="alphaLcParenR"/>
              <a:tabLst>
                <a:tab pos="528955" algn="l"/>
              </a:tabLst>
              <a:defRPr/>
            </a:pP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Lu</a:t>
            </a:r>
            <a:r>
              <a:rPr sz="4000" b="1" spc="-6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4000" b="1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40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Go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od</a:t>
            </a:r>
            <a:endParaRPr sz="4000">
              <a:latin typeface="Calibri"/>
              <a:cs typeface="Calibri"/>
            </a:endParaRPr>
          </a:p>
          <a:p>
            <a:pPr marL="528320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955" algn="l"/>
              </a:tabLst>
              <a:defRPr/>
            </a:pP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5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000" b="1" spc="-8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ri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Go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od</a:t>
            </a:r>
            <a:endParaRPr sz="4000">
              <a:latin typeface="Calibri"/>
              <a:cs typeface="Calibri"/>
            </a:endParaRPr>
          </a:p>
          <a:p>
            <a:pPr marL="528320" indent="-515620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Norma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Go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od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40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Ab</a:t>
            </a:r>
            <a:r>
              <a:rPr sz="4000" b="1" spc="-4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4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2434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object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88914EA-1871-43FB-90AE-FC6FBFAAB032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66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0375" y="481013"/>
            <a:ext cx="8147050" cy="1720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495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b="1" dirty="0">
                <a:latin typeface="Calibri"/>
                <a:cs typeface="Calibri"/>
              </a:rPr>
              <a:t>Q</a:t>
            </a:r>
            <a:r>
              <a:rPr sz="4800" b="1" spc="-120" dirty="0">
                <a:latin typeface="Times New Roman"/>
                <a:cs typeface="Times New Roman"/>
              </a:rPr>
              <a:t> </a:t>
            </a:r>
            <a:r>
              <a:rPr sz="4800" b="1" spc="-25" dirty="0">
                <a:latin typeface="Calibri"/>
                <a:cs typeface="Calibri"/>
              </a:rPr>
              <a:t>9</a:t>
            </a:r>
            <a:endParaRPr sz="480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4280"/>
              </a:spcBef>
              <a:spcAft>
                <a:spcPts val="0"/>
              </a:spcAft>
              <a:tabLst>
                <a:tab pos="1697989" algn="l"/>
                <a:tab pos="3298190" algn="l"/>
                <a:tab pos="5181600" algn="l"/>
                <a:tab pos="6745605" algn="l"/>
                <a:tab pos="7726045" algn="l"/>
              </a:tabLst>
              <a:defRPr/>
            </a:pPr>
            <a:r>
              <a:rPr sz="3600" b="1" spc="-55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3600" b="1" spc="-2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3600" b="1" spc="-15" dirty="0">
                <a:solidFill>
                  <a:srgbClr val="0070C0"/>
                </a:solidFill>
                <a:latin typeface="Calibri"/>
                <a:cs typeface="Calibri"/>
              </a:rPr>
              <a:t>sit</a:t>
            </a:r>
            <a:r>
              <a:rPr sz="3600" b="1" spc="-5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3600" b="1" spc="-60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36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3600" b="1" spc="-15" dirty="0">
                <a:solidFill>
                  <a:srgbClr val="0070C0"/>
                </a:solidFill>
                <a:latin typeface="Calibri"/>
                <a:cs typeface="Calibri"/>
              </a:rPr>
              <a:t>In</a:t>
            </a:r>
            <a:r>
              <a:rPr sz="3600" b="1" spc="-25" dirty="0">
                <a:solidFill>
                  <a:srgbClr val="0070C0"/>
                </a:solidFill>
                <a:latin typeface="Calibri"/>
                <a:cs typeface="Calibri"/>
              </a:rPr>
              <a:t>co</a:t>
            </a:r>
            <a:r>
              <a:rPr sz="3600" b="1" spc="-5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36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3600" b="1" spc="-2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3600" b="1" spc="-5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3600" b="1" spc="-2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3600" b="1" spc="-5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3600" b="1" spc="-1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3600" b="1" spc="-2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3600" b="1" spc="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3600" b="1" spc="-5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3600" b="1" spc="-15" dirty="0">
                <a:solidFill>
                  <a:srgbClr val="0070C0"/>
                </a:solidFill>
                <a:latin typeface="Calibri"/>
                <a:cs typeface="Calibri"/>
              </a:rPr>
              <a:t>ty</a:t>
            </a:r>
            <a:r>
              <a:rPr sz="36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3600" b="1" spc="-5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3600" b="1" spc="-30" dirty="0">
                <a:solidFill>
                  <a:srgbClr val="0070C0"/>
                </a:solidFill>
                <a:latin typeface="Calibri"/>
                <a:cs typeface="Calibri"/>
              </a:rPr>
              <a:t>mp</a:t>
            </a:r>
            <a:r>
              <a:rPr sz="3600" b="1" spc="-5" dirty="0">
                <a:solidFill>
                  <a:srgbClr val="0070C0"/>
                </a:solidFill>
                <a:latin typeface="Calibri"/>
                <a:cs typeface="Calibri"/>
              </a:rPr>
              <a:t>lie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3600" b="1" spc="-1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3600" b="1" spc="-10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3600" b="1" spc="-6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3600" b="1" spc="-2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6197" name="object 3"/>
          <p:cNvSpPr txBox="1">
            <a:spLocks noChangeArrowheads="1"/>
          </p:cNvSpPr>
          <p:nvPr/>
        </p:nvSpPr>
        <p:spPr bwMode="auto">
          <a:xfrm>
            <a:off x="460375" y="2266950"/>
            <a:ext cx="5713413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4013">
              <a:tabLst>
                <a:tab pos="2386013" algn="l"/>
                <a:tab pos="4094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386013" algn="l"/>
                <a:tab pos="4094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386013" algn="l"/>
                <a:tab pos="4094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386013" algn="l"/>
                <a:tab pos="4094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386013" algn="l"/>
                <a:tab pos="4094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6013" algn="l"/>
                <a:tab pos="4094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6013" algn="l"/>
                <a:tab pos="4094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6013" algn="l"/>
                <a:tab pos="4094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6013" algn="l"/>
                <a:tab pos="4094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70C0"/>
                </a:solidFill>
              </a:rPr>
              <a:t>Income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solidFill>
                  <a:srgbClr val="0070C0"/>
                </a:solidFill>
              </a:rPr>
              <a:t>Rises,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solidFill>
                  <a:srgbClr val="0070C0"/>
                </a:solidFill>
              </a:rPr>
              <a:t>Demand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Commodity</a:t>
            </a:r>
            <a:endParaRPr lang="en-US" altLang="en-US" sz="3600"/>
          </a:p>
          <a:p>
            <a:pPr eaLnBrk="1" hangingPunct="1">
              <a:spcBef>
                <a:spcPts val="863"/>
              </a:spcBef>
              <a:buFont typeface="Calibri" panose="020F0502020204030204" pitchFamily="34" charset="0"/>
              <a:buAutoNum type="alphaLcParenR"/>
            </a:pPr>
            <a:r>
              <a:rPr lang="en-US" altLang="en-US" sz="3600" b="1">
                <a:solidFill>
                  <a:srgbClr val="FF0000"/>
                </a:solidFill>
              </a:rPr>
              <a:t>Rises</a:t>
            </a:r>
            <a:endParaRPr lang="en-US" altLang="en-US" sz="3600"/>
          </a:p>
          <a:p>
            <a:pPr eaLnBrk="1" hangingPunct="1">
              <a:spcBef>
                <a:spcPts val="863"/>
              </a:spcBef>
              <a:buFont typeface="Calibri" panose="020F0502020204030204" pitchFamily="34" charset="0"/>
              <a:buAutoNum type="alphaLcParenR"/>
            </a:pPr>
            <a:r>
              <a:rPr lang="en-US" altLang="en-US" sz="3600" b="1">
                <a:solidFill>
                  <a:srgbClr val="FF0000"/>
                </a:solidFill>
              </a:rPr>
              <a:t>Falls</a:t>
            </a:r>
            <a:endParaRPr lang="en-US" altLang="en-US" sz="3600"/>
          </a:p>
          <a:p>
            <a:pPr eaLnBrk="1" hangingPunct="1">
              <a:spcBef>
                <a:spcPts val="863"/>
              </a:spcBef>
              <a:buFont typeface="Calibri" panose="020F0502020204030204" pitchFamily="34" charset="0"/>
              <a:buAutoNum type="alphaLcParenR"/>
            </a:pPr>
            <a:r>
              <a:rPr lang="en-US" altLang="en-US" sz="3600" b="1">
                <a:solidFill>
                  <a:srgbClr val="FF0000"/>
                </a:solidFill>
              </a:rPr>
              <a:t>Remains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Unchanged</a:t>
            </a:r>
            <a:endParaRPr lang="en-US" altLang="en-US" sz="3600"/>
          </a:p>
          <a:p>
            <a:pPr eaLnBrk="1" hangingPunct="1">
              <a:spcBef>
                <a:spcPts val="863"/>
              </a:spcBef>
              <a:buFont typeface="Calibri" panose="020F0502020204030204" pitchFamily="34" charset="0"/>
              <a:buAutoNum type="alphaLcParenR"/>
            </a:pPr>
            <a:r>
              <a:rPr lang="en-US" altLang="en-US" sz="3600" b="1">
                <a:solidFill>
                  <a:srgbClr val="FF0000"/>
                </a:solidFill>
              </a:rPr>
              <a:t>Becomes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Zero</a:t>
            </a:r>
            <a:endParaRPr lang="en-US" altLang="en-US" sz="3600"/>
          </a:p>
        </p:txBody>
      </p:sp>
      <p:sp>
        <p:nvSpPr>
          <p:cNvPr id="4" name="object 4"/>
          <p:cNvSpPr txBox="1"/>
          <p:nvPr/>
        </p:nvSpPr>
        <p:spPr>
          <a:xfrm>
            <a:off x="6777038" y="2266950"/>
            <a:ext cx="1831975" cy="482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1183005" algn="l"/>
              </a:tabLst>
              <a:defRPr/>
            </a:pPr>
            <a:r>
              <a:rPr sz="3600" b="1" spc="-60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3600" b="1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3600" b="1" spc="-2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endParaRPr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7671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object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63024B3-537B-4D72-9C24-07D300DD1E94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67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2925" y="493713"/>
            <a:ext cx="1198563" cy="60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b="1" dirty="0">
                <a:latin typeface="Calibri"/>
                <a:cs typeface="Calibri"/>
              </a:rPr>
              <a:t>Q</a:t>
            </a:r>
            <a:r>
              <a:rPr sz="4800" b="1" spc="-120" dirty="0">
                <a:latin typeface="Times New Roman"/>
                <a:cs typeface="Times New Roman"/>
              </a:rPr>
              <a:t> </a:t>
            </a:r>
            <a:r>
              <a:rPr sz="4800" b="1" spc="-25" dirty="0">
                <a:latin typeface="Calibri"/>
                <a:cs typeface="Calibri"/>
              </a:rPr>
              <a:t>10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38245" name="object 3"/>
          <p:cNvSpPr txBox="1">
            <a:spLocks noChangeArrowheads="1"/>
          </p:cNvSpPr>
          <p:nvPr/>
        </p:nvSpPr>
        <p:spPr bwMode="auto">
          <a:xfrm>
            <a:off x="536575" y="1512888"/>
            <a:ext cx="80676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4013" indent="-341313">
              <a:tabLst>
                <a:tab pos="1038225" algn="l"/>
                <a:tab pos="3997325" algn="l"/>
                <a:tab pos="5578475" algn="l"/>
                <a:tab pos="6935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038225" algn="l"/>
                <a:tab pos="3997325" algn="l"/>
                <a:tab pos="5578475" algn="l"/>
                <a:tab pos="6935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038225" algn="l"/>
                <a:tab pos="3997325" algn="l"/>
                <a:tab pos="5578475" algn="l"/>
                <a:tab pos="6935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038225" algn="l"/>
                <a:tab pos="3997325" algn="l"/>
                <a:tab pos="5578475" algn="l"/>
                <a:tab pos="6935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038225" algn="l"/>
                <a:tab pos="3997325" algn="l"/>
                <a:tab pos="5578475" algn="l"/>
                <a:tab pos="6935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l"/>
                <a:tab pos="3997325" algn="l"/>
                <a:tab pos="5578475" algn="l"/>
                <a:tab pos="6935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l"/>
                <a:tab pos="3997325" algn="l"/>
                <a:tab pos="5578475" algn="l"/>
                <a:tab pos="6935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l"/>
                <a:tab pos="3997325" algn="l"/>
                <a:tab pos="5578475" algn="l"/>
                <a:tab pos="6935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l"/>
                <a:tab pos="3997325" algn="l"/>
                <a:tab pos="5578475" algn="l"/>
                <a:tab pos="6935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70C0"/>
                </a:solidFill>
              </a:rPr>
              <a:t>The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‘Substitution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Effect’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takes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place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due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to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Change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in</a:t>
            </a:r>
            <a:endParaRPr lang="en-US" altLang="en-US" sz="4000"/>
          </a:p>
        </p:txBody>
      </p:sp>
      <p:sp>
        <p:nvSpPr>
          <p:cNvPr id="4" name="object 4"/>
          <p:cNvSpPr txBox="1"/>
          <p:nvPr/>
        </p:nvSpPr>
        <p:spPr>
          <a:xfrm>
            <a:off x="533400" y="2852738"/>
            <a:ext cx="7535863" cy="2701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28955" indent="-514984" eaLnBrk="1" fontAlgn="auto" hangingPunct="1">
              <a:spcBef>
                <a:spcPts val="0"/>
              </a:spcBef>
              <a:spcAft>
                <a:spcPts val="0"/>
              </a:spcAft>
              <a:buFont typeface="Calibri"/>
              <a:buAutoNum type="alphaLcParenR"/>
              <a:tabLst>
                <a:tab pos="529590" algn="l"/>
              </a:tabLst>
              <a:defRPr/>
            </a:pP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4000" b="1" spc="-5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ome</a:t>
            </a:r>
            <a:r>
              <a:rPr sz="40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40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40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onsumer</a:t>
            </a:r>
            <a:endParaRPr sz="4000">
              <a:latin typeface="Calibri"/>
              <a:cs typeface="Calibri"/>
            </a:endParaRPr>
          </a:p>
          <a:p>
            <a:pPr marL="528320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955" algn="l"/>
              </a:tabLst>
              <a:defRPr/>
            </a:pP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sz="4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40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ommo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endParaRPr sz="4000">
              <a:latin typeface="Calibri"/>
              <a:cs typeface="Calibri"/>
            </a:endParaRPr>
          </a:p>
          <a:p>
            <a:pPr marL="528320" indent="-515620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9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000" b="1" spc="-6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sz="4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40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ommo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All</a:t>
            </a:r>
            <a:r>
              <a:rPr sz="40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40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40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Ab</a:t>
            </a:r>
            <a:r>
              <a:rPr sz="4000" b="1" spc="-4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4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2517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object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AB2E117-F71A-4400-A004-68D98BCB8090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68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2925" y="493713"/>
            <a:ext cx="1198563" cy="60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b="1" dirty="0">
                <a:latin typeface="Calibri"/>
                <a:cs typeface="Calibri"/>
              </a:rPr>
              <a:t>Q</a:t>
            </a:r>
            <a:r>
              <a:rPr sz="4800" b="1" spc="-120" dirty="0">
                <a:latin typeface="Times New Roman"/>
                <a:cs typeface="Times New Roman"/>
              </a:rPr>
              <a:t> </a:t>
            </a:r>
            <a:r>
              <a:rPr sz="4800" b="1" spc="-25" dirty="0">
                <a:latin typeface="Calibri"/>
                <a:cs typeface="Calibri"/>
              </a:rPr>
              <a:t>11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40293" name="object 3"/>
          <p:cNvSpPr txBox="1">
            <a:spLocks noChangeArrowheads="1"/>
          </p:cNvSpPr>
          <p:nvPr/>
        </p:nvSpPr>
        <p:spPr bwMode="auto">
          <a:xfrm>
            <a:off x="536575" y="1741488"/>
            <a:ext cx="43846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tabLst>
                <a:tab pos="742950" algn="l"/>
                <a:tab pos="2044700" algn="l"/>
                <a:tab pos="28019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2950" algn="l"/>
                <a:tab pos="2044700" algn="l"/>
                <a:tab pos="28019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2950" algn="l"/>
                <a:tab pos="2044700" algn="l"/>
                <a:tab pos="28019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2950" algn="l"/>
                <a:tab pos="2044700" algn="l"/>
                <a:tab pos="28019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2950" algn="l"/>
                <a:tab pos="2044700" algn="l"/>
                <a:tab pos="28019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2044700" algn="l"/>
                <a:tab pos="28019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2044700" algn="l"/>
                <a:tab pos="28019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2044700" algn="l"/>
                <a:tab pos="28019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2044700" algn="l"/>
                <a:tab pos="28019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70C0"/>
                </a:solidFill>
              </a:rPr>
              <a:t>In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Case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of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Inferior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Elasticity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is:</a:t>
            </a:r>
            <a:endParaRPr lang="en-US" altLang="en-US" sz="4000"/>
          </a:p>
        </p:txBody>
      </p:sp>
      <p:sp>
        <p:nvSpPr>
          <p:cNvPr id="4" name="object 4"/>
          <p:cNvSpPr txBox="1"/>
          <p:nvPr/>
        </p:nvSpPr>
        <p:spPr>
          <a:xfrm>
            <a:off x="5221288" y="1728788"/>
            <a:ext cx="1503362" cy="533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Go</a:t>
            </a:r>
            <a:r>
              <a:rPr sz="4000" b="1" spc="-2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4000" b="1" spc="-1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4000" b="1" spc="-15" dirty="0">
                <a:solidFill>
                  <a:srgbClr val="0070C0"/>
                </a:solidFill>
                <a:latin typeface="Calibri"/>
                <a:cs typeface="Calibri"/>
              </a:rPr>
              <a:t>s,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1513" y="1728788"/>
            <a:ext cx="1587500" cy="533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spc="-15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4000" b="1" spc="-2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4000" b="1" spc="-4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4000" b="1" spc="-2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me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8163" y="3081338"/>
            <a:ext cx="2397125" cy="2701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27685" indent="-514984" eaLnBrk="1" fontAlgn="auto" hangingPunct="1">
              <a:spcBef>
                <a:spcPts val="0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85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9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osi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9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4000" b="1" spc="-6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4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5814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object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0261263-89FE-48FA-B5D5-94FAC8B7A61D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69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2925" y="493713"/>
            <a:ext cx="1198563" cy="60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b="1" dirty="0">
                <a:latin typeface="Calibri"/>
                <a:cs typeface="Calibri"/>
              </a:rPr>
              <a:t>Q</a:t>
            </a:r>
            <a:r>
              <a:rPr sz="4800" b="1" spc="-120" dirty="0">
                <a:latin typeface="Times New Roman"/>
                <a:cs typeface="Times New Roman"/>
              </a:rPr>
              <a:t> </a:t>
            </a:r>
            <a:r>
              <a:rPr sz="4800" b="1" spc="-25" dirty="0">
                <a:latin typeface="Calibri"/>
                <a:cs typeface="Calibri"/>
              </a:rPr>
              <a:t>12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42341" name="object 3"/>
          <p:cNvSpPr txBox="1">
            <a:spLocks noChangeArrowheads="1"/>
          </p:cNvSpPr>
          <p:nvPr/>
        </p:nvSpPr>
        <p:spPr bwMode="auto">
          <a:xfrm>
            <a:off x="384175" y="1374775"/>
            <a:ext cx="42259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4488">
              <a:tabLst>
                <a:tab pos="785813" algn="l"/>
                <a:tab pos="2127250" algn="l"/>
                <a:tab pos="2925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85813" algn="l"/>
                <a:tab pos="2127250" algn="l"/>
                <a:tab pos="2925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85813" algn="l"/>
                <a:tab pos="2127250" algn="l"/>
                <a:tab pos="2925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85813" algn="l"/>
                <a:tab pos="2127250" algn="l"/>
                <a:tab pos="2925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85813" algn="l"/>
                <a:tab pos="2127250" algn="l"/>
                <a:tab pos="2925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2127250" algn="l"/>
                <a:tab pos="2925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2127250" algn="l"/>
                <a:tab pos="2925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2127250" algn="l"/>
                <a:tab pos="2925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2127250" algn="l"/>
                <a:tab pos="2925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325"/>
              </a:lnSpc>
            </a:pPr>
            <a:r>
              <a:rPr lang="en-US" altLang="en-US" sz="4000" b="1">
                <a:solidFill>
                  <a:srgbClr val="0070C0"/>
                </a:solidFill>
              </a:rPr>
              <a:t>In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Case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of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Giffen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Curve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will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Slope:</a:t>
            </a:r>
            <a:endParaRPr lang="en-US" altLang="en-US" sz="4000"/>
          </a:p>
        </p:txBody>
      </p:sp>
      <p:sp>
        <p:nvSpPr>
          <p:cNvPr id="4" name="object 4"/>
          <p:cNvSpPr txBox="1"/>
          <p:nvPr/>
        </p:nvSpPr>
        <p:spPr>
          <a:xfrm>
            <a:off x="4951413" y="1362075"/>
            <a:ext cx="1503362" cy="533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Go</a:t>
            </a:r>
            <a:r>
              <a:rPr sz="4000" b="1" spc="-2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4000" b="1" spc="-1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4000" b="1" spc="-15" dirty="0">
                <a:solidFill>
                  <a:srgbClr val="0070C0"/>
                </a:solidFill>
                <a:latin typeface="Calibri"/>
                <a:cs typeface="Calibri"/>
              </a:rPr>
              <a:t>s,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94500" y="1362075"/>
            <a:ext cx="1811338" cy="533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Dema</a:t>
            </a:r>
            <a:r>
              <a:rPr sz="4000" b="1" spc="-1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4000" b="1" spc="-2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175" y="2819400"/>
            <a:ext cx="2846388" cy="34337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27685" indent="-514984" eaLnBrk="1" fontAlgn="auto" hangingPunct="1">
              <a:spcBef>
                <a:spcPts val="0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3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4000" b="1" spc="-5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000" b="1" spc="-8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2880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000" b="1" spc="-4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spc="-3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4000" b="1" spc="-6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000" b="1" spc="-8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2880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Ho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100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spc="-60" dirty="0">
                <a:solidFill>
                  <a:srgbClr val="FF0000"/>
                </a:solidFill>
                <a:latin typeface="Calibri"/>
                <a:cs typeface="Calibri"/>
              </a:rPr>
              <a:t>nt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2880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229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ert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ca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endParaRPr sz="4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26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395643" rtlCol="0">
            <a:normAutofit fontScale="90000"/>
          </a:bodyPr>
          <a:lstStyle/>
          <a:p>
            <a:pPr marL="7219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dirty="0"/>
              <a:t>D</a:t>
            </a:r>
            <a:r>
              <a:rPr sz="5400" spc="-30" dirty="0"/>
              <a:t>e</a:t>
            </a:r>
            <a:r>
              <a:rPr sz="5400" spc="-85" dirty="0"/>
              <a:t>t</a:t>
            </a:r>
            <a:r>
              <a:rPr sz="5400" dirty="0"/>
              <a:t>e</a:t>
            </a:r>
            <a:r>
              <a:rPr sz="5400" spc="-5" dirty="0"/>
              <a:t>rm</a:t>
            </a:r>
            <a:r>
              <a:rPr sz="5400" spc="5" dirty="0"/>
              <a:t>i</a:t>
            </a:r>
            <a:r>
              <a:rPr sz="5400" spc="-35" dirty="0"/>
              <a:t>na</a:t>
            </a:r>
            <a:r>
              <a:rPr sz="5400" spc="-85" dirty="0"/>
              <a:t>n</a:t>
            </a:r>
            <a:r>
              <a:rPr sz="5400" spc="-25" dirty="0"/>
              <a:t>ts</a:t>
            </a:r>
            <a:r>
              <a:rPr sz="5400" spc="-160" dirty="0">
                <a:latin typeface="Times New Roman"/>
                <a:cs typeface="Times New Roman"/>
              </a:rPr>
              <a:t> </a:t>
            </a:r>
            <a:r>
              <a:rPr sz="5400" dirty="0"/>
              <a:t>of</a:t>
            </a:r>
            <a:r>
              <a:rPr sz="5400" spc="-120" dirty="0">
                <a:latin typeface="Times New Roman"/>
                <a:cs typeface="Times New Roman"/>
              </a:rPr>
              <a:t> </a:t>
            </a:r>
            <a:r>
              <a:rPr sz="5400" dirty="0"/>
              <a:t>De</a:t>
            </a:r>
            <a:r>
              <a:rPr sz="5400" spc="-5" dirty="0"/>
              <a:t>ma</a:t>
            </a:r>
            <a:r>
              <a:rPr sz="5400" spc="-35" dirty="0"/>
              <a:t>n</a:t>
            </a:r>
            <a:r>
              <a:rPr sz="5400" spc="-30" dirty="0"/>
              <a:t>d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15363" name="object 3"/>
          <p:cNvSpPr>
            <a:spLocks noChangeArrowheads="1"/>
          </p:cNvSpPr>
          <p:nvPr/>
        </p:nvSpPr>
        <p:spPr bwMode="auto">
          <a:xfrm>
            <a:off x="101600" y="2179638"/>
            <a:ext cx="8715375" cy="20843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object 4"/>
          <p:cNvSpPr>
            <a:spLocks noChangeArrowheads="1"/>
          </p:cNvSpPr>
          <p:nvPr/>
        </p:nvSpPr>
        <p:spPr bwMode="auto">
          <a:xfrm>
            <a:off x="8510588" y="2219325"/>
            <a:ext cx="201612" cy="1460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object 5"/>
          <p:cNvSpPr>
            <a:spLocks noChangeArrowheads="1"/>
          </p:cNvSpPr>
          <p:nvPr/>
        </p:nvSpPr>
        <p:spPr bwMode="auto">
          <a:xfrm>
            <a:off x="339725" y="2219325"/>
            <a:ext cx="65088" cy="222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bject 6"/>
          <p:cNvSpPr>
            <a:spLocks noChangeArrowheads="1"/>
          </p:cNvSpPr>
          <p:nvPr/>
        </p:nvSpPr>
        <p:spPr bwMode="auto">
          <a:xfrm>
            <a:off x="339725" y="4035425"/>
            <a:ext cx="8372475" cy="3270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bject 7"/>
          <p:cNvSpPr>
            <a:spLocks/>
          </p:cNvSpPr>
          <p:nvPr/>
        </p:nvSpPr>
        <p:spPr bwMode="auto">
          <a:xfrm>
            <a:off x="152400" y="2209800"/>
            <a:ext cx="8610600" cy="1981200"/>
          </a:xfrm>
          <a:custGeom>
            <a:avLst/>
            <a:gdLst>
              <a:gd name="T0" fmla="*/ 0 w 8610600"/>
              <a:gd name="T1" fmla="*/ 330189 h 1981200"/>
              <a:gd name="T2" fmla="*/ 4321 w 8610600"/>
              <a:gd name="T3" fmla="*/ 276630 h 1981200"/>
              <a:gd name="T4" fmla="*/ 16834 w 8610600"/>
              <a:gd name="T5" fmla="*/ 225823 h 1981200"/>
              <a:gd name="T6" fmla="*/ 36857 w 8610600"/>
              <a:gd name="T7" fmla="*/ 178447 h 1981200"/>
              <a:gd name="T8" fmla="*/ 63710 w 8610600"/>
              <a:gd name="T9" fmla="*/ 135182 h 1981200"/>
              <a:gd name="T10" fmla="*/ 96714 w 8610600"/>
              <a:gd name="T11" fmla="*/ 96709 h 1981200"/>
              <a:gd name="T12" fmla="*/ 135189 w 8610600"/>
              <a:gd name="T13" fmla="*/ 63706 h 1981200"/>
              <a:gd name="T14" fmla="*/ 178454 w 8610600"/>
              <a:gd name="T15" fmla="*/ 36854 h 1981200"/>
              <a:gd name="T16" fmla="*/ 225830 w 8610600"/>
              <a:gd name="T17" fmla="*/ 16833 h 1981200"/>
              <a:gd name="T18" fmla="*/ 276637 w 8610600"/>
              <a:gd name="T19" fmla="*/ 4321 h 1981200"/>
              <a:gd name="T20" fmla="*/ 330195 w 8610600"/>
              <a:gd name="T21" fmla="*/ 0 h 1981200"/>
              <a:gd name="T22" fmla="*/ 8280409 w 8610600"/>
              <a:gd name="T23" fmla="*/ 0 h 1981200"/>
              <a:gd name="T24" fmla="*/ 8333969 w 8610600"/>
              <a:gd name="T25" fmla="*/ 4321 h 1981200"/>
              <a:gd name="T26" fmla="*/ 8384776 w 8610600"/>
              <a:gd name="T27" fmla="*/ 16833 h 1981200"/>
              <a:gd name="T28" fmla="*/ 8432152 w 8610600"/>
              <a:gd name="T29" fmla="*/ 36854 h 1981200"/>
              <a:gd name="T30" fmla="*/ 8475417 w 8610600"/>
              <a:gd name="T31" fmla="*/ 63706 h 1981200"/>
              <a:gd name="T32" fmla="*/ 8513890 w 8610600"/>
              <a:gd name="T33" fmla="*/ 96709 h 1981200"/>
              <a:gd name="T34" fmla="*/ 8546893 w 8610600"/>
              <a:gd name="T35" fmla="*/ 135182 h 1981200"/>
              <a:gd name="T36" fmla="*/ 8573745 w 8610600"/>
              <a:gd name="T37" fmla="*/ 178447 h 1981200"/>
              <a:gd name="T38" fmla="*/ 8593766 w 8610600"/>
              <a:gd name="T39" fmla="*/ 225823 h 1981200"/>
              <a:gd name="T40" fmla="*/ 8606278 w 8610600"/>
              <a:gd name="T41" fmla="*/ 276630 h 1981200"/>
              <a:gd name="T42" fmla="*/ 8610599 w 8610600"/>
              <a:gd name="T43" fmla="*/ 330189 h 1981200"/>
              <a:gd name="T44" fmla="*/ 8610599 w 8610600"/>
              <a:gd name="T45" fmla="*/ 1651004 h 1981200"/>
              <a:gd name="T46" fmla="*/ 8606278 w 8610600"/>
              <a:gd name="T47" fmla="*/ 1704561 h 1981200"/>
              <a:gd name="T48" fmla="*/ 8593766 w 8610600"/>
              <a:gd name="T49" fmla="*/ 1755369 h 1981200"/>
              <a:gd name="T50" fmla="*/ 8573745 w 8610600"/>
              <a:gd name="T51" fmla="*/ 1802745 h 1981200"/>
              <a:gd name="T52" fmla="*/ 8546893 w 8610600"/>
              <a:gd name="T53" fmla="*/ 1846010 h 1981200"/>
              <a:gd name="T54" fmla="*/ 8513890 w 8610600"/>
              <a:gd name="T55" fmla="*/ 1884485 h 1981200"/>
              <a:gd name="T56" fmla="*/ 8475417 w 8610600"/>
              <a:gd name="T57" fmla="*/ 1917489 h 1981200"/>
              <a:gd name="T58" fmla="*/ 8432152 w 8610600"/>
              <a:gd name="T59" fmla="*/ 1944342 h 1981200"/>
              <a:gd name="T60" fmla="*/ 8384776 w 8610600"/>
              <a:gd name="T61" fmla="*/ 1964365 h 1981200"/>
              <a:gd name="T62" fmla="*/ 8333969 w 8610600"/>
              <a:gd name="T63" fmla="*/ 1976878 h 1981200"/>
              <a:gd name="T64" fmla="*/ 8280409 w 8610600"/>
              <a:gd name="T65" fmla="*/ 1981199 h 1981200"/>
              <a:gd name="T66" fmla="*/ 330195 w 8610600"/>
              <a:gd name="T67" fmla="*/ 1981199 h 1981200"/>
              <a:gd name="T68" fmla="*/ 276637 w 8610600"/>
              <a:gd name="T69" fmla="*/ 1976878 h 1981200"/>
              <a:gd name="T70" fmla="*/ 225830 w 8610600"/>
              <a:gd name="T71" fmla="*/ 1964365 h 1981200"/>
              <a:gd name="T72" fmla="*/ 178454 w 8610600"/>
              <a:gd name="T73" fmla="*/ 1944342 h 1981200"/>
              <a:gd name="T74" fmla="*/ 135189 w 8610600"/>
              <a:gd name="T75" fmla="*/ 1917489 h 1981200"/>
              <a:gd name="T76" fmla="*/ 96714 w 8610600"/>
              <a:gd name="T77" fmla="*/ 1884485 h 1981200"/>
              <a:gd name="T78" fmla="*/ 63710 w 8610600"/>
              <a:gd name="T79" fmla="*/ 1846010 h 1981200"/>
              <a:gd name="T80" fmla="*/ 36857 w 8610600"/>
              <a:gd name="T81" fmla="*/ 1802745 h 1981200"/>
              <a:gd name="T82" fmla="*/ 16834 w 8610600"/>
              <a:gd name="T83" fmla="*/ 1755369 h 1981200"/>
              <a:gd name="T84" fmla="*/ 4321 w 8610600"/>
              <a:gd name="T85" fmla="*/ 1704561 h 1981200"/>
              <a:gd name="T86" fmla="*/ 0 w 8610600"/>
              <a:gd name="T87" fmla="*/ 1651004 h 1981200"/>
              <a:gd name="T88" fmla="*/ 0 w 8610600"/>
              <a:gd name="T89" fmla="*/ 330189 h 19812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610600" h="1981200">
                <a:moveTo>
                  <a:pt x="0" y="330189"/>
                </a:moveTo>
                <a:lnTo>
                  <a:pt x="4321" y="276630"/>
                </a:lnTo>
                <a:lnTo>
                  <a:pt x="16834" y="225823"/>
                </a:lnTo>
                <a:lnTo>
                  <a:pt x="36857" y="178447"/>
                </a:lnTo>
                <a:lnTo>
                  <a:pt x="63710" y="135182"/>
                </a:lnTo>
                <a:lnTo>
                  <a:pt x="96714" y="96709"/>
                </a:lnTo>
                <a:lnTo>
                  <a:pt x="135189" y="63706"/>
                </a:lnTo>
                <a:lnTo>
                  <a:pt x="178454" y="36854"/>
                </a:lnTo>
                <a:lnTo>
                  <a:pt x="225830" y="16833"/>
                </a:lnTo>
                <a:lnTo>
                  <a:pt x="276637" y="4321"/>
                </a:lnTo>
                <a:lnTo>
                  <a:pt x="330195" y="0"/>
                </a:lnTo>
                <a:lnTo>
                  <a:pt x="8280409" y="0"/>
                </a:lnTo>
                <a:lnTo>
                  <a:pt x="8333969" y="4321"/>
                </a:lnTo>
                <a:lnTo>
                  <a:pt x="8384776" y="16833"/>
                </a:lnTo>
                <a:lnTo>
                  <a:pt x="8432152" y="36854"/>
                </a:lnTo>
                <a:lnTo>
                  <a:pt x="8475417" y="63706"/>
                </a:lnTo>
                <a:lnTo>
                  <a:pt x="8513890" y="96709"/>
                </a:lnTo>
                <a:lnTo>
                  <a:pt x="8546893" y="135182"/>
                </a:lnTo>
                <a:lnTo>
                  <a:pt x="8573745" y="178447"/>
                </a:lnTo>
                <a:lnTo>
                  <a:pt x="8593766" y="225823"/>
                </a:lnTo>
                <a:lnTo>
                  <a:pt x="8606278" y="276630"/>
                </a:lnTo>
                <a:lnTo>
                  <a:pt x="8610599" y="330189"/>
                </a:lnTo>
                <a:lnTo>
                  <a:pt x="8610599" y="1651004"/>
                </a:lnTo>
                <a:lnTo>
                  <a:pt x="8606278" y="1704561"/>
                </a:lnTo>
                <a:lnTo>
                  <a:pt x="8593766" y="1755369"/>
                </a:lnTo>
                <a:lnTo>
                  <a:pt x="8573745" y="1802745"/>
                </a:lnTo>
                <a:lnTo>
                  <a:pt x="8546893" y="1846010"/>
                </a:lnTo>
                <a:lnTo>
                  <a:pt x="8513890" y="1884485"/>
                </a:lnTo>
                <a:lnTo>
                  <a:pt x="8475417" y="1917489"/>
                </a:lnTo>
                <a:lnTo>
                  <a:pt x="8432152" y="1944342"/>
                </a:lnTo>
                <a:lnTo>
                  <a:pt x="8384776" y="1964365"/>
                </a:lnTo>
                <a:lnTo>
                  <a:pt x="8333969" y="1976878"/>
                </a:lnTo>
                <a:lnTo>
                  <a:pt x="8280409" y="1981199"/>
                </a:lnTo>
                <a:lnTo>
                  <a:pt x="330195" y="1981199"/>
                </a:lnTo>
                <a:lnTo>
                  <a:pt x="276637" y="1976878"/>
                </a:lnTo>
                <a:lnTo>
                  <a:pt x="225830" y="1964365"/>
                </a:lnTo>
                <a:lnTo>
                  <a:pt x="178454" y="1944342"/>
                </a:lnTo>
                <a:lnTo>
                  <a:pt x="135189" y="1917489"/>
                </a:lnTo>
                <a:lnTo>
                  <a:pt x="96714" y="1884485"/>
                </a:lnTo>
                <a:lnTo>
                  <a:pt x="63710" y="1846010"/>
                </a:lnTo>
                <a:lnTo>
                  <a:pt x="36857" y="1802745"/>
                </a:lnTo>
                <a:lnTo>
                  <a:pt x="16834" y="1755369"/>
                </a:lnTo>
                <a:lnTo>
                  <a:pt x="4321" y="1704561"/>
                </a:lnTo>
                <a:lnTo>
                  <a:pt x="0" y="1651004"/>
                </a:lnTo>
                <a:lnTo>
                  <a:pt x="0" y="330189"/>
                </a:lnTo>
                <a:close/>
              </a:path>
            </a:pathLst>
          </a:custGeom>
          <a:noFill/>
          <a:ln w="19049">
            <a:solidFill>
              <a:srgbClr val="46AA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8" name="object 8"/>
          <p:cNvSpPr>
            <a:spLocks/>
          </p:cNvSpPr>
          <p:nvPr/>
        </p:nvSpPr>
        <p:spPr bwMode="auto">
          <a:xfrm>
            <a:off x="7059613" y="3068638"/>
            <a:ext cx="160337" cy="395287"/>
          </a:xfrm>
          <a:custGeom>
            <a:avLst/>
            <a:gdLst>
              <a:gd name="T0" fmla="*/ 0 w 160654"/>
              <a:gd name="T1" fmla="*/ 285765 h 394970"/>
              <a:gd name="T2" fmla="*/ 4514 w 160654"/>
              <a:gd name="T3" fmla="*/ 306914 h 394970"/>
              <a:gd name="T4" fmla="*/ 13878 w 160654"/>
              <a:gd name="T5" fmla="*/ 315848 h 394970"/>
              <a:gd name="T6" fmla="*/ 22711 w 160654"/>
              <a:gd name="T7" fmla="*/ 324679 h 394970"/>
              <a:gd name="T8" fmla="*/ 55659 w 160654"/>
              <a:gd name="T9" fmla="*/ 362926 h 394970"/>
              <a:gd name="T10" fmla="*/ 74193 w 160654"/>
              <a:gd name="T11" fmla="*/ 395002 h 394970"/>
              <a:gd name="T12" fmla="*/ 86215 w 160654"/>
              <a:gd name="T13" fmla="*/ 391310 h 394970"/>
              <a:gd name="T14" fmla="*/ 114497 w 160654"/>
              <a:gd name="T15" fmla="*/ 348435 h 394970"/>
              <a:gd name="T16" fmla="*/ 132009 w 160654"/>
              <a:gd name="T17" fmla="*/ 329326 h 394970"/>
              <a:gd name="T18" fmla="*/ 91319 w 160654"/>
              <a:gd name="T19" fmla="*/ 329326 h 394970"/>
              <a:gd name="T20" fmla="*/ 91319 w 160654"/>
              <a:gd name="T21" fmla="*/ 326110 h 394970"/>
              <a:gd name="T22" fmla="*/ 64766 w 160654"/>
              <a:gd name="T23" fmla="*/ 326110 h 394970"/>
              <a:gd name="T24" fmla="*/ 53393 w 160654"/>
              <a:gd name="T25" fmla="*/ 317344 h 394970"/>
              <a:gd name="T26" fmla="*/ 43544 w 160654"/>
              <a:gd name="T27" fmla="*/ 310153 h 394970"/>
              <a:gd name="T28" fmla="*/ 34873 w 160654"/>
              <a:gd name="T29" fmla="*/ 304323 h 394970"/>
              <a:gd name="T30" fmla="*/ 26184 w 160654"/>
              <a:gd name="T31" fmla="*/ 299324 h 394970"/>
              <a:gd name="T32" fmla="*/ 14559 w 160654"/>
              <a:gd name="T33" fmla="*/ 293138 h 394970"/>
              <a:gd name="T34" fmla="*/ 0 w 160654"/>
              <a:gd name="T35" fmla="*/ 285765 h 394970"/>
              <a:gd name="T36" fmla="*/ 154121 w 160654"/>
              <a:gd name="T37" fmla="*/ 288208 h 394970"/>
              <a:gd name="T38" fmla="*/ 118231 w 160654"/>
              <a:gd name="T39" fmla="*/ 308330 h 394970"/>
              <a:gd name="T40" fmla="*/ 91319 w 160654"/>
              <a:gd name="T41" fmla="*/ 329326 h 394970"/>
              <a:gd name="T42" fmla="*/ 132009 w 160654"/>
              <a:gd name="T43" fmla="*/ 329326 h 394970"/>
              <a:gd name="T44" fmla="*/ 138820 w 160654"/>
              <a:gd name="T45" fmla="*/ 322480 h 394970"/>
              <a:gd name="T46" fmla="*/ 148990 w 160654"/>
              <a:gd name="T47" fmla="*/ 312760 h 394970"/>
              <a:gd name="T48" fmla="*/ 160190 w 160654"/>
              <a:gd name="T49" fmla="*/ 302513 h 394970"/>
              <a:gd name="T50" fmla="*/ 154121 w 160654"/>
              <a:gd name="T51" fmla="*/ 288208 h 394970"/>
              <a:gd name="T52" fmla="*/ 91319 w 160654"/>
              <a:gd name="T53" fmla="*/ 0 h 394970"/>
              <a:gd name="T54" fmla="*/ 68840 w 160654"/>
              <a:gd name="T55" fmla="*/ 0 h 394970"/>
              <a:gd name="T56" fmla="*/ 64766 w 160654"/>
              <a:gd name="T57" fmla="*/ 326110 h 394970"/>
              <a:gd name="T58" fmla="*/ 91319 w 160654"/>
              <a:gd name="T59" fmla="*/ 326110 h 394970"/>
              <a:gd name="T60" fmla="*/ 91319 w 160654"/>
              <a:gd name="T61" fmla="*/ 0 h 39497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60654" h="394970">
                <a:moveTo>
                  <a:pt x="0" y="285536"/>
                </a:moveTo>
                <a:lnTo>
                  <a:pt x="4523" y="306668"/>
                </a:lnTo>
                <a:lnTo>
                  <a:pt x="13905" y="315595"/>
                </a:lnTo>
                <a:lnTo>
                  <a:pt x="22756" y="324419"/>
                </a:lnTo>
                <a:lnTo>
                  <a:pt x="55769" y="362635"/>
                </a:lnTo>
                <a:lnTo>
                  <a:pt x="74340" y="394685"/>
                </a:lnTo>
                <a:lnTo>
                  <a:pt x="86385" y="390996"/>
                </a:lnTo>
                <a:lnTo>
                  <a:pt x="114723" y="348156"/>
                </a:lnTo>
                <a:lnTo>
                  <a:pt x="132270" y="329062"/>
                </a:lnTo>
                <a:lnTo>
                  <a:pt x="91500" y="329062"/>
                </a:lnTo>
                <a:lnTo>
                  <a:pt x="91500" y="325848"/>
                </a:lnTo>
                <a:lnTo>
                  <a:pt x="64894" y="325848"/>
                </a:lnTo>
                <a:lnTo>
                  <a:pt x="53499" y="317090"/>
                </a:lnTo>
                <a:lnTo>
                  <a:pt x="43630" y="309904"/>
                </a:lnTo>
                <a:lnTo>
                  <a:pt x="34942" y="304079"/>
                </a:lnTo>
                <a:lnTo>
                  <a:pt x="26236" y="299084"/>
                </a:lnTo>
                <a:lnTo>
                  <a:pt x="14588" y="292903"/>
                </a:lnTo>
                <a:lnTo>
                  <a:pt x="0" y="285536"/>
                </a:lnTo>
                <a:close/>
              </a:path>
              <a:path w="160654" h="394970">
                <a:moveTo>
                  <a:pt x="154426" y="287977"/>
                </a:moveTo>
                <a:lnTo>
                  <a:pt x="118465" y="308083"/>
                </a:lnTo>
                <a:lnTo>
                  <a:pt x="91500" y="329062"/>
                </a:lnTo>
                <a:lnTo>
                  <a:pt x="132270" y="329062"/>
                </a:lnTo>
                <a:lnTo>
                  <a:pt x="139094" y="322221"/>
                </a:lnTo>
                <a:lnTo>
                  <a:pt x="149285" y="312509"/>
                </a:lnTo>
                <a:lnTo>
                  <a:pt x="160507" y="302270"/>
                </a:lnTo>
                <a:lnTo>
                  <a:pt x="154426" y="287977"/>
                </a:lnTo>
                <a:close/>
              </a:path>
              <a:path w="160654" h="394970">
                <a:moveTo>
                  <a:pt x="91500" y="0"/>
                </a:moveTo>
                <a:lnTo>
                  <a:pt x="68976" y="0"/>
                </a:lnTo>
                <a:lnTo>
                  <a:pt x="64894" y="325848"/>
                </a:lnTo>
                <a:lnTo>
                  <a:pt x="91500" y="325848"/>
                </a:lnTo>
                <a:lnTo>
                  <a:pt x="91500" y="0"/>
                </a:lnTo>
                <a:close/>
              </a:path>
            </a:pathLst>
          </a:custGeom>
          <a:solidFill>
            <a:srgbClr val="98480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9" name="object 9"/>
          <p:cNvSpPr>
            <a:spLocks/>
          </p:cNvSpPr>
          <p:nvPr/>
        </p:nvSpPr>
        <p:spPr bwMode="auto">
          <a:xfrm>
            <a:off x="7059613" y="3068638"/>
            <a:ext cx="160337" cy="395287"/>
          </a:xfrm>
          <a:custGeom>
            <a:avLst/>
            <a:gdLst>
              <a:gd name="T0" fmla="*/ 68840 w 160654"/>
              <a:gd name="T1" fmla="*/ 0 h 394970"/>
              <a:gd name="T2" fmla="*/ 91319 w 160654"/>
              <a:gd name="T3" fmla="*/ 0 h 394970"/>
              <a:gd name="T4" fmla="*/ 91319 w 160654"/>
              <a:gd name="T5" fmla="*/ 329326 h 394970"/>
              <a:gd name="T6" fmla="*/ 99295 w 160654"/>
              <a:gd name="T7" fmla="*/ 322230 h 394970"/>
              <a:gd name="T8" fmla="*/ 141158 w 160654"/>
              <a:gd name="T9" fmla="*/ 294818 h 394970"/>
              <a:gd name="T10" fmla="*/ 154121 w 160654"/>
              <a:gd name="T11" fmla="*/ 288208 h 394970"/>
              <a:gd name="T12" fmla="*/ 160190 w 160654"/>
              <a:gd name="T13" fmla="*/ 302513 h 394970"/>
              <a:gd name="T14" fmla="*/ 148990 w 160654"/>
              <a:gd name="T15" fmla="*/ 312760 h 394970"/>
              <a:gd name="T16" fmla="*/ 138820 w 160654"/>
              <a:gd name="T17" fmla="*/ 322480 h 394970"/>
              <a:gd name="T18" fmla="*/ 105581 w 160654"/>
              <a:gd name="T19" fmla="*/ 360017 h 394970"/>
              <a:gd name="T20" fmla="*/ 86215 w 160654"/>
              <a:gd name="T21" fmla="*/ 391310 h 394970"/>
              <a:gd name="T22" fmla="*/ 74193 w 160654"/>
              <a:gd name="T23" fmla="*/ 395002 h 394970"/>
              <a:gd name="T24" fmla="*/ 47487 w 160654"/>
              <a:gd name="T25" fmla="*/ 352532 h 394970"/>
              <a:gd name="T26" fmla="*/ 13878 w 160654"/>
              <a:gd name="T27" fmla="*/ 315848 h 394970"/>
              <a:gd name="T28" fmla="*/ 4514 w 160654"/>
              <a:gd name="T29" fmla="*/ 306914 h 394970"/>
              <a:gd name="T30" fmla="*/ 0 w 160654"/>
              <a:gd name="T31" fmla="*/ 285765 h 394970"/>
              <a:gd name="T32" fmla="*/ 34873 w 160654"/>
              <a:gd name="T33" fmla="*/ 304323 h 394970"/>
              <a:gd name="T34" fmla="*/ 64766 w 160654"/>
              <a:gd name="T35" fmla="*/ 326110 h 394970"/>
              <a:gd name="T36" fmla="*/ 68840 w 160654"/>
              <a:gd name="T37" fmla="*/ 0 h 3949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0654" h="394970">
                <a:moveTo>
                  <a:pt x="68976" y="0"/>
                </a:moveTo>
                <a:lnTo>
                  <a:pt x="91500" y="0"/>
                </a:lnTo>
                <a:lnTo>
                  <a:pt x="91500" y="329062"/>
                </a:lnTo>
                <a:lnTo>
                  <a:pt x="99491" y="321972"/>
                </a:lnTo>
                <a:lnTo>
                  <a:pt x="141437" y="294582"/>
                </a:lnTo>
                <a:lnTo>
                  <a:pt x="154426" y="287977"/>
                </a:lnTo>
                <a:lnTo>
                  <a:pt x="160507" y="302270"/>
                </a:lnTo>
                <a:lnTo>
                  <a:pt x="149285" y="312509"/>
                </a:lnTo>
                <a:lnTo>
                  <a:pt x="139094" y="322221"/>
                </a:lnTo>
                <a:lnTo>
                  <a:pt x="105790" y="359728"/>
                </a:lnTo>
                <a:lnTo>
                  <a:pt x="86385" y="390996"/>
                </a:lnTo>
                <a:lnTo>
                  <a:pt x="74340" y="394685"/>
                </a:lnTo>
                <a:lnTo>
                  <a:pt x="47581" y="352249"/>
                </a:lnTo>
                <a:lnTo>
                  <a:pt x="13905" y="315595"/>
                </a:lnTo>
                <a:lnTo>
                  <a:pt x="4523" y="306668"/>
                </a:lnTo>
                <a:lnTo>
                  <a:pt x="0" y="285536"/>
                </a:lnTo>
                <a:lnTo>
                  <a:pt x="34942" y="304079"/>
                </a:lnTo>
                <a:lnTo>
                  <a:pt x="64894" y="325848"/>
                </a:lnTo>
                <a:lnTo>
                  <a:pt x="68976" y="0"/>
                </a:lnTo>
                <a:close/>
              </a:path>
            </a:pathLst>
          </a:custGeom>
          <a:noFill/>
          <a:ln w="502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0" name="object 10"/>
          <p:cNvSpPr>
            <a:spLocks/>
          </p:cNvSpPr>
          <p:nvPr/>
        </p:nvSpPr>
        <p:spPr bwMode="auto">
          <a:xfrm>
            <a:off x="7059613" y="3617913"/>
            <a:ext cx="160337" cy="395287"/>
          </a:xfrm>
          <a:custGeom>
            <a:avLst/>
            <a:gdLst>
              <a:gd name="T0" fmla="*/ 132292 w 160654"/>
              <a:gd name="T1" fmla="*/ 65676 h 394970"/>
              <a:gd name="T2" fmla="*/ 68840 w 160654"/>
              <a:gd name="T3" fmla="*/ 65676 h 394970"/>
              <a:gd name="T4" fmla="*/ 68840 w 160654"/>
              <a:gd name="T5" fmla="*/ 395008 h 394970"/>
              <a:gd name="T6" fmla="*/ 91350 w 160654"/>
              <a:gd name="T7" fmla="*/ 395008 h 394970"/>
              <a:gd name="T8" fmla="*/ 94744 w 160654"/>
              <a:gd name="T9" fmla="*/ 68820 h 394970"/>
              <a:gd name="T10" fmla="*/ 135329 w 160654"/>
              <a:gd name="T11" fmla="*/ 68820 h 394970"/>
              <a:gd name="T12" fmla="*/ 132292 w 160654"/>
              <a:gd name="T13" fmla="*/ 65676 h 394970"/>
              <a:gd name="T14" fmla="*/ 135329 w 160654"/>
              <a:gd name="T15" fmla="*/ 68820 h 394970"/>
              <a:gd name="T16" fmla="*/ 94744 w 160654"/>
              <a:gd name="T17" fmla="*/ 68820 h 394970"/>
              <a:gd name="T18" fmla="*/ 103150 w 160654"/>
              <a:gd name="T19" fmla="*/ 75875 h 394970"/>
              <a:gd name="T20" fmla="*/ 146779 w 160654"/>
              <a:gd name="T21" fmla="*/ 103124 h 394970"/>
              <a:gd name="T22" fmla="*/ 160190 w 160654"/>
              <a:gd name="T23" fmla="*/ 109694 h 394970"/>
              <a:gd name="T24" fmla="*/ 155366 w 160654"/>
              <a:gd name="T25" fmla="*/ 88118 h 394970"/>
              <a:gd name="T26" fmla="*/ 146128 w 160654"/>
              <a:gd name="T27" fmla="*/ 79502 h 394970"/>
              <a:gd name="T28" fmla="*/ 137364 w 160654"/>
              <a:gd name="T29" fmla="*/ 70927 h 394970"/>
              <a:gd name="T30" fmla="*/ 135329 w 160654"/>
              <a:gd name="T31" fmla="*/ 68820 h 394970"/>
              <a:gd name="T32" fmla="*/ 84445 w 160654"/>
              <a:gd name="T33" fmla="*/ 0 h 394970"/>
              <a:gd name="T34" fmla="*/ 74193 w 160654"/>
              <a:gd name="T35" fmla="*/ 0 h 394970"/>
              <a:gd name="T36" fmla="*/ 73189 w 160654"/>
              <a:gd name="T37" fmla="*/ 2276 h 394970"/>
              <a:gd name="T38" fmla="*/ 68495 w 160654"/>
              <a:gd name="T39" fmla="*/ 11636 h 394970"/>
              <a:gd name="T40" fmla="*/ 45321 w 160654"/>
              <a:gd name="T41" fmla="*/ 45614 h 394970"/>
              <a:gd name="T42" fmla="*/ 11043 w 160654"/>
              <a:gd name="T43" fmla="*/ 81913 h 394970"/>
              <a:gd name="T44" fmla="*/ 0 w 160654"/>
              <a:gd name="T45" fmla="*/ 92275 h 394970"/>
              <a:gd name="T46" fmla="*/ 5857 w 160654"/>
              <a:gd name="T47" fmla="*/ 106301 h 394970"/>
              <a:gd name="T48" fmla="*/ 45949 w 160654"/>
              <a:gd name="T49" fmla="*/ 83162 h 394970"/>
              <a:gd name="T50" fmla="*/ 68840 w 160654"/>
              <a:gd name="T51" fmla="*/ 65676 h 394970"/>
              <a:gd name="T52" fmla="*/ 132292 w 160654"/>
              <a:gd name="T53" fmla="*/ 65676 h 394970"/>
              <a:gd name="T54" fmla="*/ 103614 w 160654"/>
              <a:gd name="T55" fmla="*/ 32477 h 394970"/>
              <a:gd name="T56" fmla="*/ 90064 w 160654"/>
              <a:gd name="T57" fmla="*/ 10990 h 394970"/>
              <a:gd name="T58" fmla="*/ 84445 w 160654"/>
              <a:gd name="T59" fmla="*/ 0 h 39497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60654" h="394970">
                <a:moveTo>
                  <a:pt x="132554" y="65623"/>
                </a:moveTo>
                <a:lnTo>
                  <a:pt x="68976" y="65623"/>
                </a:lnTo>
                <a:lnTo>
                  <a:pt x="68976" y="394691"/>
                </a:lnTo>
                <a:lnTo>
                  <a:pt x="91531" y="394691"/>
                </a:lnTo>
                <a:lnTo>
                  <a:pt x="94931" y="68765"/>
                </a:lnTo>
                <a:lnTo>
                  <a:pt x="135597" y="68765"/>
                </a:lnTo>
                <a:lnTo>
                  <a:pt x="132554" y="65623"/>
                </a:lnTo>
                <a:close/>
              </a:path>
              <a:path w="160654" h="394970">
                <a:moveTo>
                  <a:pt x="135597" y="68765"/>
                </a:moveTo>
                <a:lnTo>
                  <a:pt x="94931" y="68765"/>
                </a:lnTo>
                <a:lnTo>
                  <a:pt x="103354" y="75814"/>
                </a:lnTo>
                <a:lnTo>
                  <a:pt x="147069" y="103041"/>
                </a:lnTo>
                <a:lnTo>
                  <a:pt x="160507" y="109606"/>
                </a:lnTo>
                <a:lnTo>
                  <a:pt x="155673" y="88047"/>
                </a:lnTo>
                <a:lnTo>
                  <a:pt x="146417" y="79438"/>
                </a:lnTo>
                <a:lnTo>
                  <a:pt x="137636" y="70870"/>
                </a:lnTo>
                <a:lnTo>
                  <a:pt x="135597" y="68765"/>
                </a:lnTo>
                <a:close/>
              </a:path>
              <a:path w="160654" h="394970">
                <a:moveTo>
                  <a:pt x="84612" y="0"/>
                </a:moveTo>
                <a:lnTo>
                  <a:pt x="74340" y="0"/>
                </a:lnTo>
                <a:lnTo>
                  <a:pt x="73334" y="2274"/>
                </a:lnTo>
                <a:lnTo>
                  <a:pt x="68630" y="11627"/>
                </a:lnTo>
                <a:lnTo>
                  <a:pt x="45411" y="45577"/>
                </a:lnTo>
                <a:lnTo>
                  <a:pt x="11065" y="81847"/>
                </a:lnTo>
                <a:lnTo>
                  <a:pt x="0" y="92201"/>
                </a:lnTo>
                <a:lnTo>
                  <a:pt x="5869" y="106216"/>
                </a:lnTo>
                <a:lnTo>
                  <a:pt x="46040" y="83095"/>
                </a:lnTo>
                <a:lnTo>
                  <a:pt x="68976" y="65623"/>
                </a:lnTo>
                <a:lnTo>
                  <a:pt x="132554" y="65623"/>
                </a:lnTo>
                <a:lnTo>
                  <a:pt x="103819" y="32451"/>
                </a:lnTo>
                <a:lnTo>
                  <a:pt x="90242" y="10981"/>
                </a:lnTo>
                <a:lnTo>
                  <a:pt x="84612" y="0"/>
                </a:lnTo>
                <a:close/>
              </a:path>
            </a:pathLst>
          </a:custGeom>
          <a:solidFill>
            <a:srgbClr val="98480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1" name="object 11"/>
          <p:cNvSpPr>
            <a:spLocks/>
          </p:cNvSpPr>
          <p:nvPr/>
        </p:nvSpPr>
        <p:spPr bwMode="auto">
          <a:xfrm>
            <a:off x="7059613" y="3617913"/>
            <a:ext cx="160337" cy="395287"/>
          </a:xfrm>
          <a:custGeom>
            <a:avLst/>
            <a:gdLst>
              <a:gd name="T0" fmla="*/ 74193 w 160654"/>
              <a:gd name="T1" fmla="*/ 0 h 394970"/>
              <a:gd name="T2" fmla="*/ 84445 w 160654"/>
              <a:gd name="T3" fmla="*/ 0 h 394970"/>
              <a:gd name="T4" fmla="*/ 90064 w 160654"/>
              <a:gd name="T5" fmla="*/ 10990 h 394970"/>
              <a:gd name="T6" fmla="*/ 96452 w 160654"/>
              <a:gd name="T7" fmla="*/ 21816 h 394970"/>
              <a:gd name="T8" fmla="*/ 120571 w 160654"/>
              <a:gd name="T9" fmla="*/ 52987 h 394970"/>
              <a:gd name="T10" fmla="*/ 155366 w 160654"/>
              <a:gd name="T11" fmla="*/ 88118 h 394970"/>
              <a:gd name="T12" fmla="*/ 160190 w 160654"/>
              <a:gd name="T13" fmla="*/ 109694 h 394970"/>
              <a:gd name="T14" fmla="*/ 122963 w 160654"/>
              <a:gd name="T15" fmla="*/ 89694 h 394970"/>
              <a:gd name="T16" fmla="*/ 94744 w 160654"/>
              <a:gd name="T17" fmla="*/ 68820 h 394970"/>
              <a:gd name="T18" fmla="*/ 91350 w 160654"/>
              <a:gd name="T19" fmla="*/ 395008 h 394970"/>
              <a:gd name="T20" fmla="*/ 68840 w 160654"/>
              <a:gd name="T21" fmla="*/ 395008 h 394970"/>
              <a:gd name="T22" fmla="*/ 68840 w 160654"/>
              <a:gd name="T23" fmla="*/ 65676 h 394970"/>
              <a:gd name="T24" fmla="*/ 56293 w 160654"/>
              <a:gd name="T25" fmla="*/ 75474 h 394970"/>
              <a:gd name="T26" fmla="*/ 18987 w 160654"/>
              <a:gd name="T27" fmla="*/ 99480 h 394970"/>
              <a:gd name="T28" fmla="*/ 5857 w 160654"/>
              <a:gd name="T29" fmla="*/ 106301 h 394970"/>
              <a:gd name="T30" fmla="*/ 0 w 160654"/>
              <a:gd name="T31" fmla="*/ 92275 h 394970"/>
              <a:gd name="T32" fmla="*/ 11043 w 160654"/>
              <a:gd name="T33" fmla="*/ 81913 h 394970"/>
              <a:gd name="T34" fmla="*/ 21096 w 160654"/>
              <a:gd name="T35" fmla="*/ 72067 h 394970"/>
              <a:gd name="T36" fmla="*/ 54856 w 160654"/>
              <a:gd name="T37" fmla="*/ 32930 h 394970"/>
              <a:gd name="T38" fmla="*/ 73189 w 160654"/>
              <a:gd name="T39" fmla="*/ 2276 h 394970"/>
              <a:gd name="T40" fmla="*/ 74193 w 160654"/>
              <a:gd name="T41" fmla="*/ 0 h 3949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60654" h="394970">
                <a:moveTo>
                  <a:pt x="74340" y="0"/>
                </a:moveTo>
                <a:lnTo>
                  <a:pt x="84612" y="0"/>
                </a:lnTo>
                <a:lnTo>
                  <a:pt x="90242" y="10981"/>
                </a:lnTo>
                <a:lnTo>
                  <a:pt x="96643" y="21799"/>
                </a:lnTo>
                <a:lnTo>
                  <a:pt x="120809" y="52945"/>
                </a:lnTo>
                <a:lnTo>
                  <a:pt x="155673" y="88047"/>
                </a:lnTo>
                <a:lnTo>
                  <a:pt x="160507" y="109606"/>
                </a:lnTo>
                <a:lnTo>
                  <a:pt x="123206" y="89622"/>
                </a:lnTo>
                <a:lnTo>
                  <a:pt x="94931" y="68765"/>
                </a:lnTo>
                <a:lnTo>
                  <a:pt x="91531" y="394691"/>
                </a:lnTo>
                <a:lnTo>
                  <a:pt x="68976" y="394691"/>
                </a:lnTo>
                <a:lnTo>
                  <a:pt x="68976" y="65623"/>
                </a:lnTo>
                <a:lnTo>
                  <a:pt x="56404" y="75413"/>
                </a:lnTo>
                <a:lnTo>
                  <a:pt x="19025" y="99400"/>
                </a:lnTo>
                <a:lnTo>
                  <a:pt x="5869" y="106216"/>
                </a:lnTo>
                <a:lnTo>
                  <a:pt x="0" y="92201"/>
                </a:lnTo>
                <a:lnTo>
                  <a:pt x="11065" y="81847"/>
                </a:lnTo>
                <a:lnTo>
                  <a:pt x="21138" y="72009"/>
                </a:lnTo>
                <a:lnTo>
                  <a:pt x="54964" y="32904"/>
                </a:lnTo>
                <a:lnTo>
                  <a:pt x="73334" y="2274"/>
                </a:lnTo>
                <a:lnTo>
                  <a:pt x="74340" y="0"/>
                </a:lnTo>
                <a:close/>
              </a:path>
            </a:pathLst>
          </a:custGeom>
          <a:noFill/>
          <a:ln w="502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2" name="object 12"/>
          <p:cNvSpPr>
            <a:spLocks noChangeArrowheads="1"/>
          </p:cNvSpPr>
          <p:nvPr/>
        </p:nvSpPr>
        <p:spPr bwMode="auto">
          <a:xfrm>
            <a:off x="101600" y="4465638"/>
            <a:ext cx="8867775" cy="21605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3" name="object 13"/>
          <p:cNvSpPr>
            <a:spLocks noChangeArrowheads="1"/>
          </p:cNvSpPr>
          <p:nvPr/>
        </p:nvSpPr>
        <p:spPr bwMode="auto">
          <a:xfrm>
            <a:off x="425450" y="6483350"/>
            <a:ext cx="8355013" cy="203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4" name="object 14"/>
          <p:cNvSpPr>
            <a:spLocks noChangeArrowheads="1"/>
          </p:cNvSpPr>
          <p:nvPr/>
        </p:nvSpPr>
        <p:spPr bwMode="auto">
          <a:xfrm>
            <a:off x="152400" y="4495800"/>
            <a:ext cx="8763000" cy="20574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5" name="object 15"/>
          <p:cNvSpPr>
            <a:spLocks/>
          </p:cNvSpPr>
          <p:nvPr/>
        </p:nvSpPr>
        <p:spPr bwMode="auto">
          <a:xfrm>
            <a:off x="152400" y="4495800"/>
            <a:ext cx="8763000" cy="2057400"/>
          </a:xfrm>
          <a:custGeom>
            <a:avLst/>
            <a:gdLst>
              <a:gd name="T0" fmla="*/ 0 w 8763000"/>
              <a:gd name="T1" fmla="*/ 342899 h 2057400"/>
              <a:gd name="T2" fmla="*/ 4487 w 8763000"/>
              <a:gd name="T3" fmla="*/ 287279 h 2057400"/>
              <a:gd name="T4" fmla="*/ 17480 w 8763000"/>
              <a:gd name="T5" fmla="*/ 234515 h 2057400"/>
              <a:gd name="T6" fmla="*/ 38273 w 8763000"/>
              <a:gd name="T7" fmla="*/ 185316 h 2057400"/>
              <a:gd name="T8" fmla="*/ 66158 w 8763000"/>
              <a:gd name="T9" fmla="*/ 140386 h 2057400"/>
              <a:gd name="T10" fmla="*/ 100431 w 8763000"/>
              <a:gd name="T11" fmla="*/ 100431 h 2057400"/>
              <a:gd name="T12" fmla="*/ 140386 w 8763000"/>
              <a:gd name="T13" fmla="*/ 66158 h 2057400"/>
              <a:gd name="T14" fmla="*/ 185316 w 8763000"/>
              <a:gd name="T15" fmla="*/ 38273 h 2057400"/>
              <a:gd name="T16" fmla="*/ 234515 w 8763000"/>
              <a:gd name="T17" fmla="*/ 17480 h 2057400"/>
              <a:gd name="T18" fmla="*/ 287279 w 8763000"/>
              <a:gd name="T19" fmla="*/ 4487 h 2057400"/>
              <a:gd name="T20" fmla="*/ 342899 w 8763000"/>
              <a:gd name="T21" fmla="*/ 0 h 2057400"/>
              <a:gd name="T22" fmla="*/ 8420099 w 8763000"/>
              <a:gd name="T23" fmla="*/ 0 h 2057400"/>
              <a:gd name="T24" fmla="*/ 8475718 w 8763000"/>
              <a:gd name="T25" fmla="*/ 4487 h 2057400"/>
              <a:gd name="T26" fmla="*/ 8528480 w 8763000"/>
              <a:gd name="T27" fmla="*/ 17480 h 2057400"/>
              <a:gd name="T28" fmla="*/ 8577679 w 8763000"/>
              <a:gd name="T29" fmla="*/ 38273 h 2057400"/>
              <a:gd name="T30" fmla="*/ 8622609 w 8763000"/>
              <a:gd name="T31" fmla="*/ 66158 h 2057400"/>
              <a:gd name="T32" fmla="*/ 8662564 w 8763000"/>
              <a:gd name="T33" fmla="*/ 100431 h 2057400"/>
              <a:gd name="T34" fmla="*/ 8696838 w 8763000"/>
              <a:gd name="T35" fmla="*/ 140386 h 2057400"/>
              <a:gd name="T36" fmla="*/ 8724724 w 8763000"/>
              <a:gd name="T37" fmla="*/ 185316 h 2057400"/>
              <a:gd name="T38" fmla="*/ 8745517 w 8763000"/>
              <a:gd name="T39" fmla="*/ 234515 h 2057400"/>
              <a:gd name="T40" fmla="*/ 8758511 w 8763000"/>
              <a:gd name="T41" fmla="*/ 287279 h 2057400"/>
              <a:gd name="T42" fmla="*/ 8762999 w 8763000"/>
              <a:gd name="T43" fmla="*/ 342899 h 2057400"/>
              <a:gd name="T44" fmla="*/ 8762999 w 8763000"/>
              <a:gd name="T45" fmla="*/ 1714499 h 2057400"/>
              <a:gd name="T46" fmla="*/ 8758511 w 8763000"/>
              <a:gd name="T47" fmla="*/ 1770120 h 2057400"/>
              <a:gd name="T48" fmla="*/ 8745517 w 8763000"/>
              <a:gd name="T49" fmla="*/ 1822884 h 2057400"/>
              <a:gd name="T50" fmla="*/ 8724724 w 8763000"/>
              <a:gd name="T51" fmla="*/ 1872083 h 2057400"/>
              <a:gd name="T52" fmla="*/ 8696838 w 8763000"/>
              <a:gd name="T53" fmla="*/ 1917013 h 2057400"/>
              <a:gd name="T54" fmla="*/ 8662564 w 8763000"/>
              <a:gd name="T55" fmla="*/ 1956967 h 2057400"/>
              <a:gd name="T56" fmla="*/ 8622609 w 8763000"/>
              <a:gd name="T57" fmla="*/ 1991240 h 2057400"/>
              <a:gd name="T58" fmla="*/ 8577679 w 8763000"/>
              <a:gd name="T59" fmla="*/ 2019126 h 2057400"/>
              <a:gd name="T60" fmla="*/ 8528480 w 8763000"/>
              <a:gd name="T61" fmla="*/ 2039918 h 2057400"/>
              <a:gd name="T62" fmla="*/ 8475718 w 8763000"/>
              <a:gd name="T63" fmla="*/ 2052912 h 2057400"/>
              <a:gd name="T64" fmla="*/ 8420099 w 8763000"/>
              <a:gd name="T65" fmla="*/ 2057399 h 2057400"/>
              <a:gd name="T66" fmla="*/ 342899 w 8763000"/>
              <a:gd name="T67" fmla="*/ 2057399 h 2057400"/>
              <a:gd name="T68" fmla="*/ 287279 w 8763000"/>
              <a:gd name="T69" fmla="*/ 2052912 h 2057400"/>
              <a:gd name="T70" fmla="*/ 234515 w 8763000"/>
              <a:gd name="T71" fmla="*/ 2039918 h 2057400"/>
              <a:gd name="T72" fmla="*/ 185316 w 8763000"/>
              <a:gd name="T73" fmla="*/ 2019126 h 2057400"/>
              <a:gd name="T74" fmla="*/ 140386 w 8763000"/>
              <a:gd name="T75" fmla="*/ 1991240 h 2057400"/>
              <a:gd name="T76" fmla="*/ 100431 w 8763000"/>
              <a:gd name="T77" fmla="*/ 1956967 h 2057400"/>
              <a:gd name="T78" fmla="*/ 66158 w 8763000"/>
              <a:gd name="T79" fmla="*/ 1917013 h 2057400"/>
              <a:gd name="T80" fmla="*/ 38273 w 8763000"/>
              <a:gd name="T81" fmla="*/ 1872083 h 2057400"/>
              <a:gd name="T82" fmla="*/ 17480 w 8763000"/>
              <a:gd name="T83" fmla="*/ 1822884 h 2057400"/>
              <a:gd name="T84" fmla="*/ 4487 w 8763000"/>
              <a:gd name="T85" fmla="*/ 1770120 h 2057400"/>
              <a:gd name="T86" fmla="*/ 0 w 8763000"/>
              <a:gd name="T87" fmla="*/ 1714499 h 2057400"/>
              <a:gd name="T88" fmla="*/ 0 w 8763000"/>
              <a:gd name="T89" fmla="*/ 342899 h 20574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763000" h="2057400">
                <a:moveTo>
                  <a:pt x="0" y="342899"/>
                </a:moveTo>
                <a:lnTo>
                  <a:pt x="4487" y="287279"/>
                </a:lnTo>
                <a:lnTo>
                  <a:pt x="17480" y="234515"/>
                </a:lnTo>
                <a:lnTo>
                  <a:pt x="38273" y="185316"/>
                </a:lnTo>
                <a:lnTo>
                  <a:pt x="66158" y="140386"/>
                </a:lnTo>
                <a:lnTo>
                  <a:pt x="100431" y="100431"/>
                </a:lnTo>
                <a:lnTo>
                  <a:pt x="140386" y="66158"/>
                </a:lnTo>
                <a:lnTo>
                  <a:pt x="185316" y="38273"/>
                </a:lnTo>
                <a:lnTo>
                  <a:pt x="234515" y="17480"/>
                </a:lnTo>
                <a:lnTo>
                  <a:pt x="287279" y="4487"/>
                </a:lnTo>
                <a:lnTo>
                  <a:pt x="342899" y="0"/>
                </a:lnTo>
                <a:lnTo>
                  <a:pt x="8420099" y="0"/>
                </a:lnTo>
                <a:lnTo>
                  <a:pt x="8475718" y="4487"/>
                </a:lnTo>
                <a:lnTo>
                  <a:pt x="8528480" y="17480"/>
                </a:lnTo>
                <a:lnTo>
                  <a:pt x="8577679" y="38273"/>
                </a:lnTo>
                <a:lnTo>
                  <a:pt x="8622609" y="66158"/>
                </a:lnTo>
                <a:lnTo>
                  <a:pt x="8662564" y="100431"/>
                </a:lnTo>
                <a:lnTo>
                  <a:pt x="8696838" y="140386"/>
                </a:lnTo>
                <a:lnTo>
                  <a:pt x="8724724" y="185316"/>
                </a:lnTo>
                <a:lnTo>
                  <a:pt x="8745517" y="234515"/>
                </a:lnTo>
                <a:lnTo>
                  <a:pt x="8758511" y="287279"/>
                </a:lnTo>
                <a:lnTo>
                  <a:pt x="8762999" y="342899"/>
                </a:lnTo>
                <a:lnTo>
                  <a:pt x="8762999" y="1714499"/>
                </a:lnTo>
                <a:lnTo>
                  <a:pt x="8758511" y="1770120"/>
                </a:lnTo>
                <a:lnTo>
                  <a:pt x="8745517" y="1822884"/>
                </a:lnTo>
                <a:lnTo>
                  <a:pt x="8724724" y="1872083"/>
                </a:lnTo>
                <a:lnTo>
                  <a:pt x="8696838" y="1917013"/>
                </a:lnTo>
                <a:lnTo>
                  <a:pt x="8662564" y="1956967"/>
                </a:lnTo>
                <a:lnTo>
                  <a:pt x="8622609" y="1991240"/>
                </a:lnTo>
                <a:lnTo>
                  <a:pt x="8577679" y="2019126"/>
                </a:lnTo>
                <a:lnTo>
                  <a:pt x="8528480" y="2039918"/>
                </a:lnTo>
                <a:lnTo>
                  <a:pt x="8475718" y="2052912"/>
                </a:lnTo>
                <a:lnTo>
                  <a:pt x="8420099" y="2057399"/>
                </a:lnTo>
                <a:lnTo>
                  <a:pt x="342899" y="2057399"/>
                </a:lnTo>
                <a:lnTo>
                  <a:pt x="287279" y="2052912"/>
                </a:lnTo>
                <a:lnTo>
                  <a:pt x="234515" y="2039918"/>
                </a:lnTo>
                <a:lnTo>
                  <a:pt x="185316" y="2019126"/>
                </a:lnTo>
                <a:lnTo>
                  <a:pt x="140386" y="1991240"/>
                </a:lnTo>
                <a:lnTo>
                  <a:pt x="100431" y="1956967"/>
                </a:lnTo>
                <a:lnTo>
                  <a:pt x="66158" y="1917013"/>
                </a:lnTo>
                <a:lnTo>
                  <a:pt x="38273" y="1872083"/>
                </a:lnTo>
                <a:lnTo>
                  <a:pt x="17480" y="1822884"/>
                </a:lnTo>
                <a:lnTo>
                  <a:pt x="4487" y="1770120"/>
                </a:lnTo>
                <a:lnTo>
                  <a:pt x="0" y="1714499"/>
                </a:lnTo>
                <a:lnTo>
                  <a:pt x="0" y="342899"/>
                </a:lnTo>
                <a:close/>
              </a:path>
            </a:pathLst>
          </a:custGeom>
          <a:noFill/>
          <a:ln w="19049">
            <a:solidFill>
              <a:srgbClr val="46AA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6" name="object 16"/>
          <p:cNvSpPr txBox="1">
            <a:spLocks noChangeArrowheads="1"/>
          </p:cNvSpPr>
          <p:nvPr/>
        </p:nvSpPr>
        <p:spPr bwMode="auto">
          <a:xfrm>
            <a:off x="393700" y="1066800"/>
            <a:ext cx="8064500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82650" indent="-8699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7563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002060"/>
                </a:solidFill>
              </a:rPr>
              <a:t>Price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2060"/>
                </a:solidFill>
              </a:rPr>
              <a:t>of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2060"/>
                </a:solidFill>
              </a:rPr>
              <a:t>Related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Commodities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0" eaLnBrk="1" hangingPunct="1">
              <a:lnSpc>
                <a:spcPts val="7563"/>
              </a:lnSpc>
              <a:buClr>
                <a:srgbClr val="002060"/>
              </a:buClr>
            </a:pPr>
            <a:r>
              <a:rPr lang="en-US" altLang="en-US" sz="3600" b="1" dirty="0" smtClean="0">
                <a:solidFill>
                  <a:srgbClr val="984807"/>
                </a:solidFill>
              </a:rPr>
              <a:t>Complementary</a:t>
            </a:r>
            <a:r>
              <a:rPr lang="en-US" altLang="en-US" sz="3600" b="1" dirty="0" smtClean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Goods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e.g.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Pen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&amp;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Ink</a:t>
            </a:r>
            <a:endParaRPr lang="en-US" altLang="en-US" sz="3600" dirty="0"/>
          </a:p>
          <a:p>
            <a:pPr eaLnBrk="1" hangingPunct="1">
              <a:lnSpc>
                <a:spcPts val="3550"/>
              </a:lnSpc>
            </a:pPr>
            <a:r>
              <a:rPr lang="en-US" altLang="en-US" sz="3200" b="1" dirty="0">
                <a:solidFill>
                  <a:srgbClr val="984807"/>
                </a:solidFill>
              </a:rPr>
              <a:t>Price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of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one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Good</a:t>
            </a:r>
            <a:endParaRPr lang="en-US" altLang="en-US" sz="3200" dirty="0"/>
          </a:p>
          <a:p>
            <a:pPr eaLnBrk="1" hangingPunct="1">
              <a:spcBef>
                <a:spcPts val="475"/>
              </a:spcBef>
            </a:pPr>
            <a:r>
              <a:rPr lang="en-US" altLang="en-US" sz="3200" b="1" dirty="0">
                <a:solidFill>
                  <a:srgbClr val="984807"/>
                </a:solidFill>
              </a:rPr>
              <a:t>Demand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of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Other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Good</a:t>
            </a:r>
            <a:endParaRPr lang="en-US" altLang="en-US" sz="3200" dirty="0"/>
          </a:p>
          <a:p>
            <a:pPr eaLnBrk="1" hangingPunct="1">
              <a:spcBef>
                <a:spcPts val="25"/>
              </a:spcBef>
            </a:pPr>
            <a:endParaRPr lang="en-US" altLang="en-U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dirty="0">
                <a:solidFill>
                  <a:srgbClr val="984807"/>
                </a:solidFill>
              </a:rPr>
              <a:t>Substituting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Goods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e.g.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Tea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&amp;</a:t>
            </a:r>
            <a:r>
              <a:rPr lang="en-US" altLang="en-US" sz="36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84807"/>
                </a:solidFill>
              </a:rPr>
              <a:t>Coffee</a:t>
            </a:r>
            <a:endParaRPr lang="en-US" altLang="en-US" sz="3600" dirty="0"/>
          </a:p>
          <a:p>
            <a:pPr eaLnBrk="1" hangingPunct="1">
              <a:spcBef>
                <a:spcPts val="500"/>
              </a:spcBef>
            </a:pPr>
            <a:r>
              <a:rPr lang="en-US" altLang="en-US" sz="3200" b="1" dirty="0">
                <a:solidFill>
                  <a:srgbClr val="984807"/>
                </a:solidFill>
              </a:rPr>
              <a:t>Price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of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one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Good</a:t>
            </a:r>
            <a:endParaRPr lang="en-US" altLang="en-US" sz="3200" dirty="0"/>
          </a:p>
        </p:txBody>
      </p:sp>
      <p:sp>
        <p:nvSpPr>
          <p:cNvPr id="15377" name="object 17"/>
          <p:cNvSpPr>
            <a:spLocks/>
          </p:cNvSpPr>
          <p:nvPr/>
        </p:nvSpPr>
        <p:spPr bwMode="auto">
          <a:xfrm>
            <a:off x="7145338" y="5392738"/>
            <a:ext cx="160337" cy="395287"/>
          </a:xfrm>
          <a:custGeom>
            <a:avLst/>
            <a:gdLst>
              <a:gd name="T0" fmla="*/ 0 w 160654"/>
              <a:gd name="T1" fmla="*/ 285750 h 394970"/>
              <a:gd name="T2" fmla="*/ 4523 w 160654"/>
              <a:gd name="T3" fmla="*/ 306926 h 394970"/>
              <a:gd name="T4" fmla="*/ 13885 w 160654"/>
              <a:gd name="T5" fmla="*/ 315855 h 394970"/>
              <a:gd name="T6" fmla="*/ 22717 w 160654"/>
              <a:gd name="T7" fmla="*/ 324684 h 394970"/>
              <a:gd name="T8" fmla="*/ 55686 w 160654"/>
              <a:gd name="T9" fmla="*/ 362924 h 394970"/>
              <a:gd name="T10" fmla="*/ 74193 w 160654"/>
              <a:gd name="T11" fmla="*/ 395008 h 394970"/>
              <a:gd name="T12" fmla="*/ 86236 w 160654"/>
              <a:gd name="T13" fmla="*/ 391319 h 394970"/>
              <a:gd name="T14" fmla="*/ 114511 w 160654"/>
              <a:gd name="T15" fmla="*/ 348441 h 394970"/>
              <a:gd name="T16" fmla="*/ 132022 w 160654"/>
              <a:gd name="T17" fmla="*/ 329316 h 394970"/>
              <a:gd name="T18" fmla="*/ 91350 w 160654"/>
              <a:gd name="T19" fmla="*/ 329316 h 394970"/>
              <a:gd name="T20" fmla="*/ 91350 w 160654"/>
              <a:gd name="T21" fmla="*/ 326110 h 394970"/>
              <a:gd name="T22" fmla="*/ 64775 w 160654"/>
              <a:gd name="T23" fmla="*/ 326110 h 394970"/>
              <a:gd name="T24" fmla="*/ 53398 w 160654"/>
              <a:gd name="T25" fmla="*/ 317342 h 394970"/>
              <a:gd name="T26" fmla="*/ 43549 w 160654"/>
              <a:gd name="T27" fmla="*/ 310148 h 394970"/>
              <a:gd name="T28" fmla="*/ 34882 w 160654"/>
              <a:gd name="T29" fmla="*/ 304318 h 394970"/>
              <a:gd name="T30" fmla="*/ 26184 w 160654"/>
              <a:gd name="T31" fmla="*/ 299309 h 394970"/>
              <a:gd name="T32" fmla="*/ 14553 w 160654"/>
              <a:gd name="T33" fmla="*/ 293122 h 394970"/>
              <a:gd name="T34" fmla="*/ 0 w 160654"/>
              <a:gd name="T35" fmla="*/ 285750 h 394970"/>
              <a:gd name="T36" fmla="*/ 154152 w 160654"/>
              <a:gd name="T37" fmla="*/ 288189 h 394970"/>
              <a:gd name="T38" fmla="*/ 118256 w 160654"/>
              <a:gd name="T39" fmla="*/ 308321 h 394970"/>
              <a:gd name="T40" fmla="*/ 91350 w 160654"/>
              <a:gd name="T41" fmla="*/ 329316 h 394970"/>
              <a:gd name="T42" fmla="*/ 132022 w 160654"/>
              <a:gd name="T43" fmla="*/ 329316 h 394970"/>
              <a:gd name="T44" fmla="*/ 138816 w 160654"/>
              <a:gd name="T45" fmla="*/ 322487 h 394970"/>
              <a:gd name="T46" fmla="*/ 148987 w 160654"/>
              <a:gd name="T47" fmla="*/ 312764 h 394970"/>
              <a:gd name="T48" fmla="*/ 160190 w 160654"/>
              <a:gd name="T49" fmla="*/ 302507 h 394970"/>
              <a:gd name="T50" fmla="*/ 154152 w 160654"/>
              <a:gd name="T51" fmla="*/ 288189 h 394970"/>
              <a:gd name="T52" fmla="*/ 91350 w 160654"/>
              <a:gd name="T53" fmla="*/ 0 h 394970"/>
              <a:gd name="T54" fmla="*/ 68840 w 160654"/>
              <a:gd name="T55" fmla="*/ 0 h 394970"/>
              <a:gd name="T56" fmla="*/ 64775 w 160654"/>
              <a:gd name="T57" fmla="*/ 326110 h 394970"/>
              <a:gd name="T58" fmla="*/ 91350 w 160654"/>
              <a:gd name="T59" fmla="*/ 326110 h 394970"/>
              <a:gd name="T60" fmla="*/ 91350 w 160654"/>
              <a:gd name="T61" fmla="*/ 0 h 39497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60654" h="394970">
                <a:moveTo>
                  <a:pt x="0" y="285521"/>
                </a:moveTo>
                <a:lnTo>
                  <a:pt x="4532" y="306680"/>
                </a:lnTo>
                <a:lnTo>
                  <a:pt x="13912" y="315602"/>
                </a:lnTo>
                <a:lnTo>
                  <a:pt x="22762" y="324424"/>
                </a:lnTo>
                <a:lnTo>
                  <a:pt x="55796" y="362633"/>
                </a:lnTo>
                <a:lnTo>
                  <a:pt x="74340" y="394691"/>
                </a:lnTo>
                <a:lnTo>
                  <a:pt x="86406" y="391005"/>
                </a:lnTo>
                <a:lnTo>
                  <a:pt x="114737" y="348162"/>
                </a:lnTo>
                <a:lnTo>
                  <a:pt x="132283" y="329052"/>
                </a:lnTo>
                <a:lnTo>
                  <a:pt x="91531" y="329052"/>
                </a:lnTo>
                <a:lnTo>
                  <a:pt x="91531" y="325848"/>
                </a:lnTo>
                <a:lnTo>
                  <a:pt x="64903" y="325848"/>
                </a:lnTo>
                <a:lnTo>
                  <a:pt x="53504" y="317088"/>
                </a:lnTo>
                <a:lnTo>
                  <a:pt x="43635" y="309899"/>
                </a:lnTo>
                <a:lnTo>
                  <a:pt x="34951" y="304074"/>
                </a:lnTo>
                <a:lnTo>
                  <a:pt x="26236" y="299069"/>
                </a:lnTo>
                <a:lnTo>
                  <a:pt x="14582" y="292887"/>
                </a:lnTo>
                <a:lnTo>
                  <a:pt x="0" y="285521"/>
                </a:lnTo>
                <a:close/>
              </a:path>
              <a:path w="160654" h="394970">
                <a:moveTo>
                  <a:pt x="154457" y="287958"/>
                </a:moveTo>
                <a:lnTo>
                  <a:pt x="118490" y="308074"/>
                </a:lnTo>
                <a:lnTo>
                  <a:pt x="91531" y="329052"/>
                </a:lnTo>
                <a:lnTo>
                  <a:pt x="132283" y="329052"/>
                </a:lnTo>
                <a:lnTo>
                  <a:pt x="139090" y="322228"/>
                </a:lnTo>
                <a:lnTo>
                  <a:pt x="149282" y="312513"/>
                </a:lnTo>
                <a:lnTo>
                  <a:pt x="160507" y="302264"/>
                </a:lnTo>
                <a:lnTo>
                  <a:pt x="154457" y="287958"/>
                </a:lnTo>
                <a:close/>
              </a:path>
              <a:path w="160654" h="394970">
                <a:moveTo>
                  <a:pt x="91531" y="0"/>
                </a:moveTo>
                <a:lnTo>
                  <a:pt x="68976" y="0"/>
                </a:lnTo>
                <a:lnTo>
                  <a:pt x="64903" y="325848"/>
                </a:lnTo>
                <a:lnTo>
                  <a:pt x="91531" y="325848"/>
                </a:lnTo>
                <a:lnTo>
                  <a:pt x="91531" y="0"/>
                </a:lnTo>
                <a:close/>
              </a:path>
            </a:pathLst>
          </a:custGeom>
          <a:solidFill>
            <a:srgbClr val="98480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8" name="object 18"/>
          <p:cNvSpPr>
            <a:spLocks/>
          </p:cNvSpPr>
          <p:nvPr/>
        </p:nvSpPr>
        <p:spPr bwMode="auto">
          <a:xfrm>
            <a:off x="7145338" y="5392738"/>
            <a:ext cx="160337" cy="395287"/>
          </a:xfrm>
          <a:custGeom>
            <a:avLst/>
            <a:gdLst>
              <a:gd name="T0" fmla="*/ 68840 w 160654"/>
              <a:gd name="T1" fmla="*/ 0 h 394970"/>
              <a:gd name="T2" fmla="*/ 91350 w 160654"/>
              <a:gd name="T3" fmla="*/ 0 h 394970"/>
              <a:gd name="T4" fmla="*/ 91350 w 160654"/>
              <a:gd name="T5" fmla="*/ 329316 h 394970"/>
              <a:gd name="T6" fmla="*/ 99318 w 160654"/>
              <a:gd name="T7" fmla="*/ 322221 h 394970"/>
              <a:gd name="T8" fmla="*/ 141191 w 160654"/>
              <a:gd name="T9" fmla="*/ 294804 h 394970"/>
              <a:gd name="T10" fmla="*/ 154152 w 160654"/>
              <a:gd name="T11" fmla="*/ 288189 h 394970"/>
              <a:gd name="T12" fmla="*/ 160190 w 160654"/>
              <a:gd name="T13" fmla="*/ 302507 h 394970"/>
              <a:gd name="T14" fmla="*/ 148987 w 160654"/>
              <a:gd name="T15" fmla="*/ 312764 h 394970"/>
              <a:gd name="T16" fmla="*/ 138816 w 160654"/>
              <a:gd name="T17" fmla="*/ 322487 h 394970"/>
              <a:gd name="T18" fmla="*/ 105599 w 160654"/>
              <a:gd name="T19" fmla="*/ 360018 h 394970"/>
              <a:gd name="T20" fmla="*/ 86236 w 160654"/>
              <a:gd name="T21" fmla="*/ 391319 h 394970"/>
              <a:gd name="T22" fmla="*/ 74193 w 160654"/>
              <a:gd name="T23" fmla="*/ 395008 h 394970"/>
              <a:gd name="T24" fmla="*/ 47505 w 160654"/>
              <a:gd name="T25" fmla="*/ 352533 h 394970"/>
              <a:gd name="T26" fmla="*/ 13885 w 160654"/>
              <a:gd name="T27" fmla="*/ 315855 h 394970"/>
              <a:gd name="T28" fmla="*/ 4523 w 160654"/>
              <a:gd name="T29" fmla="*/ 306926 h 394970"/>
              <a:gd name="T30" fmla="*/ 0 w 160654"/>
              <a:gd name="T31" fmla="*/ 285750 h 394970"/>
              <a:gd name="T32" fmla="*/ 34882 w 160654"/>
              <a:gd name="T33" fmla="*/ 304318 h 394970"/>
              <a:gd name="T34" fmla="*/ 64775 w 160654"/>
              <a:gd name="T35" fmla="*/ 326110 h 394970"/>
              <a:gd name="T36" fmla="*/ 68840 w 160654"/>
              <a:gd name="T37" fmla="*/ 0 h 3949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0654" h="394970">
                <a:moveTo>
                  <a:pt x="68976" y="0"/>
                </a:moveTo>
                <a:lnTo>
                  <a:pt x="91531" y="0"/>
                </a:lnTo>
                <a:lnTo>
                  <a:pt x="91531" y="329052"/>
                </a:lnTo>
                <a:lnTo>
                  <a:pt x="99514" y="321963"/>
                </a:lnTo>
                <a:lnTo>
                  <a:pt x="141470" y="294568"/>
                </a:lnTo>
                <a:lnTo>
                  <a:pt x="154457" y="287958"/>
                </a:lnTo>
                <a:lnTo>
                  <a:pt x="160507" y="302264"/>
                </a:lnTo>
                <a:lnTo>
                  <a:pt x="149282" y="312513"/>
                </a:lnTo>
                <a:lnTo>
                  <a:pt x="139090" y="322228"/>
                </a:lnTo>
                <a:lnTo>
                  <a:pt x="105808" y="359729"/>
                </a:lnTo>
                <a:lnTo>
                  <a:pt x="86406" y="391005"/>
                </a:lnTo>
                <a:lnTo>
                  <a:pt x="74340" y="394691"/>
                </a:lnTo>
                <a:lnTo>
                  <a:pt x="47599" y="352250"/>
                </a:lnTo>
                <a:lnTo>
                  <a:pt x="13912" y="315602"/>
                </a:lnTo>
                <a:lnTo>
                  <a:pt x="4532" y="306680"/>
                </a:lnTo>
                <a:lnTo>
                  <a:pt x="0" y="285521"/>
                </a:lnTo>
                <a:lnTo>
                  <a:pt x="34951" y="304074"/>
                </a:lnTo>
                <a:lnTo>
                  <a:pt x="64903" y="325848"/>
                </a:lnTo>
                <a:lnTo>
                  <a:pt x="68976" y="0"/>
                </a:lnTo>
                <a:close/>
              </a:path>
            </a:pathLst>
          </a:custGeom>
          <a:noFill/>
          <a:ln w="502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9" name="object 19"/>
          <p:cNvSpPr>
            <a:spLocks/>
          </p:cNvSpPr>
          <p:nvPr/>
        </p:nvSpPr>
        <p:spPr bwMode="auto">
          <a:xfrm>
            <a:off x="7145338" y="5942013"/>
            <a:ext cx="160337" cy="395287"/>
          </a:xfrm>
          <a:custGeom>
            <a:avLst/>
            <a:gdLst>
              <a:gd name="T0" fmla="*/ 0 w 160654"/>
              <a:gd name="T1" fmla="*/ 285750 h 394970"/>
              <a:gd name="T2" fmla="*/ 4523 w 160654"/>
              <a:gd name="T3" fmla="*/ 306926 h 394970"/>
              <a:gd name="T4" fmla="*/ 13885 w 160654"/>
              <a:gd name="T5" fmla="*/ 315855 h 394970"/>
              <a:gd name="T6" fmla="*/ 22717 w 160654"/>
              <a:gd name="T7" fmla="*/ 324684 h 394970"/>
              <a:gd name="T8" fmla="*/ 55686 w 160654"/>
              <a:gd name="T9" fmla="*/ 362924 h 394970"/>
              <a:gd name="T10" fmla="*/ 74193 w 160654"/>
              <a:gd name="T11" fmla="*/ 395008 h 394970"/>
              <a:gd name="T12" fmla="*/ 86236 w 160654"/>
              <a:gd name="T13" fmla="*/ 391319 h 394970"/>
              <a:gd name="T14" fmla="*/ 114511 w 160654"/>
              <a:gd name="T15" fmla="*/ 348441 h 394970"/>
              <a:gd name="T16" fmla="*/ 132022 w 160654"/>
              <a:gd name="T17" fmla="*/ 329316 h 394970"/>
              <a:gd name="T18" fmla="*/ 91350 w 160654"/>
              <a:gd name="T19" fmla="*/ 329316 h 394970"/>
              <a:gd name="T20" fmla="*/ 91350 w 160654"/>
              <a:gd name="T21" fmla="*/ 326110 h 394970"/>
              <a:gd name="T22" fmla="*/ 64775 w 160654"/>
              <a:gd name="T23" fmla="*/ 326110 h 394970"/>
              <a:gd name="T24" fmla="*/ 53398 w 160654"/>
              <a:gd name="T25" fmla="*/ 317342 h 394970"/>
              <a:gd name="T26" fmla="*/ 43549 w 160654"/>
              <a:gd name="T27" fmla="*/ 310148 h 394970"/>
              <a:gd name="T28" fmla="*/ 34882 w 160654"/>
              <a:gd name="T29" fmla="*/ 304318 h 394970"/>
              <a:gd name="T30" fmla="*/ 26184 w 160654"/>
              <a:gd name="T31" fmla="*/ 299309 h 394970"/>
              <a:gd name="T32" fmla="*/ 14553 w 160654"/>
              <a:gd name="T33" fmla="*/ 293122 h 394970"/>
              <a:gd name="T34" fmla="*/ 0 w 160654"/>
              <a:gd name="T35" fmla="*/ 285750 h 394970"/>
              <a:gd name="T36" fmla="*/ 154152 w 160654"/>
              <a:gd name="T37" fmla="*/ 288189 h 394970"/>
              <a:gd name="T38" fmla="*/ 118256 w 160654"/>
              <a:gd name="T39" fmla="*/ 308321 h 394970"/>
              <a:gd name="T40" fmla="*/ 91350 w 160654"/>
              <a:gd name="T41" fmla="*/ 329316 h 394970"/>
              <a:gd name="T42" fmla="*/ 132022 w 160654"/>
              <a:gd name="T43" fmla="*/ 329316 h 394970"/>
              <a:gd name="T44" fmla="*/ 138816 w 160654"/>
              <a:gd name="T45" fmla="*/ 322487 h 394970"/>
              <a:gd name="T46" fmla="*/ 148987 w 160654"/>
              <a:gd name="T47" fmla="*/ 312764 h 394970"/>
              <a:gd name="T48" fmla="*/ 160190 w 160654"/>
              <a:gd name="T49" fmla="*/ 302507 h 394970"/>
              <a:gd name="T50" fmla="*/ 154152 w 160654"/>
              <a:gd name="T51" fmla="*/ 288189 h 394970"/>
              <a:gd name="T52" fmla="*/ 91350 w 160654"/>
              <a:gd name="T53" fmla="*/ 0 h 394970"/>
              <a:gd name="T54" fmla="*/ 68840 w 160654"/>
              <a:gd name="T55" fmla="*/ 0 h 394970"/>
              <a:gd name="T56" fmla="*/ 64775 w 160654"/>
              <a:gd name="T57" fmla="*/ 326110 h 394970"/>
              <a:gd name="T58" fmla="*/ 91350 w 160654"/>
              <a:gd name="T59" fmla="*/ 326110 h 394970"/>
              <a:gd name="T60" fmla="*/ 91350 w 160654"/>
              <a:gd name="T61" fmla="*/ 0 h 39497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60654" h="394970">
                <a:moveTo>
                  <a:pt x="0" y="285521"/>
                </a:moveTo>
                <a:lnTo>
                  <a:pt x="4532" y="306680"/>
                </a:lnTo>
                <a:lnTo>
                  <a:pt x="13912" y="315602"/>
                </a:lnTo>
                <a:lnTo>
                  <a:pt x="22762" y="324424"/>
                </a:lnTo>
                <a:lnTo>
                  <a:pt x="55796" y="362633"/>
                </a:lnTo>
                <a:lnTo>
                  <a:pt x="74340" y="394691"/>
                </a:lnTo>
                <a:lnTo>
                  <a:pt x="86406" y="391005"/>
                </a:lnTo>
                <a:lnTo>
                  <a:pt x="114737" y="348162"/>
                </a:lnTo>
                <a:lnTo>
                  <a:pt x="132283" y="329052"/>
                </a:lnTo>
                <a:lnTo>
                  <a:pt x="91531" y="329052"/>
                </a:lnTo>
                <a:lnTo>
                  <a:pt x="91531" y="325848"/>
                </a:lnTo>
                <a:lnTo>
                  <a:pt x="64903" y="325848"/>
                </a:lnTo>
                <a:lnTo>
                  <a:pt x="53504" y="317088"/>
                </a:lnTo>
                <a:lnTo>
                  <a:pt x="43635" y="309899"/>
                </a:lnTo>
                <a:lnTo>
                  <a:pt x="34951" y="304074"/>
                </a:lnTo>
                <a:lnTo>
                  <a:pt x="26236" y="299069"/>
                </a:lnTo>
                <a:lnTo>
                  <a:pt x="14582" y="292887"/>
                </a:lnTo>
                <a:lnTo>
                  <a:pt x="0" y="285521"/>
                </a:lnTo>
                <a:close/>
              </a:path>
              <a:path w="160654" h="394970">
                <a:moveTo>
                  <a:pt x="154457" y="287958"/>
                </a:moveTo>
                <a:lnTo>
                  <a:pt x="118490" y="308074"/>
                </a:lnTo>
                <a:lnTo>
                  <a:pt x="91531" y="329052"/>
                </a:lnTo>
                <a:lnTo>
                  <a:pt x="132283" y="329052"/>
                </a:lnTo>
                <a:lnTo>
                  <a:pt x="139090" y="322228"/>
                </a:lnTo>
                <a:lnTo>
                  <a:pt x="149282" y="312513"/>
                </a:lnTo>
                <a:lnTo>
                  <a:pt x="160507" y="302264"/>
                </a:lnTo>
                <a:lnTo>
                  <a:pt x="154457" y="287958"/>
                </a:lnTo>
                <a:close/>
              </a:path>
              <a:path w="160654" h="394970">
                <a:moveTo>
                  <a:pt x="91531" y="0"/>
                </a:moveTo>
                <a:lnTo>
                  <a:pt x="68976" y="0"/>
                </a:lnTo>
                <a:lnTo>
                  <a:pt x="64903" y="325848"/>
                </a:lnTo>
                <a:lnTo>
                  <a:pt x="91531" y="325848"/>
                </a:lnTo>
                <a:lnTo>
                  <a:pt x="91531" y="0"/>
                </a:lnTo>
                <a:close/>
              </a:path>
            </a:pathLst>
          </a:custGeom>
          <a:solidFill>
            <a:srgbClr val="98480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0" name="object 20"/>
          <p:cNvSpPr>
            <a:spLocks/>
          </p:cNvSpPr>
          <p:nvPr/>
        </p:nvSpPr>
        <p:spPr bwMode="auto">
          <a:xfrm>
            <a:off x="7145338" y="5942013"/>
            <a:ext cx="160337" cy="395287"/>
          </a:xfrm>
          <a:custGeom>
            <a:avLst/>
            <a:gdLst>
              <a:gd name="T0" fmla="*/ 68840 w 160654"/>
              <a:gd name="T1" fmla="*/ 0 h 394970"/>
              <a:gd name="T2" fmla="*/ 91350 w 160654"/>
              <a:gd name="T3" fmla="*/ 0 h 394970"/>
              <a:gd name="T4" fmla="*/ 91350 w 160654"/>
              <a:gd name="T5" fmla="*/ 329316 h 394970"/>
              <a:gd name="T6" fmla="*/ 99318 w 160654"/>
              <a:gd name="T7" fmla="*/ 322221 h 394970"/>
              <a:gd name="T8" fmla="*/ 141191 w 160654"/>
              <a:gd name="T9" fmla="*/ 294804 h 394970"/>
              <a:gd name="T10" fmla="*/ 154152 w 160654"/>
              <a:gd name="T11" fmla="*/ 288189 h 394970"/>
              <a:gd name="T12" fmla="*/ 160190 w 160654"/>
              <a:gd name="T13" fmla="*/ 302507 h 394970"/>
              <a:gd name="T14" fmla="*/ 148987 w 160654"/>
              <a:gd name="T15" fmla="*/ 312764 h 394970"/>
              <a:gd name="T16" fmla="*/ 138816 w 160654"/>
              <a:gd name="T17" fmla="*/ 322487 h 394970"/>
              <a:gd name="T18" fmla="*/ 105599 w 160654"/>
              <a:gd name="T19" fmla="*/ 360018 h 394970"/>
              <a:gd name="T20" fmla="*/ 86236 w 160654"/>
              <a:gd name="T21" fmla="*/ 391319 h 394970"/>
              <a:gd name="T22" fmla="*/ 74193 w 160654"/>
              <a:gd name="T23" fmla="*/ 395008 h 394970"/>
              <a:gd name="T24" fmla="*/ 47505 w 160654"/>
              <a:gd name="T25" fmla="*/ 352533 h 394970"/>
              <a:gd name="T26" fmla="*/ 13885 w 160654"/>
              <a:gd name="T27" fmla="*/ 315855 h 394970"/>
              <a:gd name="T28" fmla="*/ 4523 w 160654"/>
              <a:gd name="T29" fmla="*/ 306926 h 394970"/>
              <a:gd name="T30" fmla="*/ 0 w 160654"/>
              <a:gd name="T31" fmla="*/ 285750 h 394970"/>
              <a:gd name="T32" fmla="*/ 34882 w 160654"/>
              <a:gd name="T33" fmla="*/ 304318 h 394970"/>
              <a:gd name="T34" fmla="*/ 64775 w 160654"/>
              <a:gd name="T35" fmla="*/ 326110 h 394970"/>
              <a:gd name="T36" fmla="*/ 68840 w 160654"/>
              <a:gd name="T37" fmla="*/ 0 h 3949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0654" h="394970">
                <a:moveTo>
                  <a:pt x="68976" y="0"/>
                </a:moveTo>
                <a:lnTo>
                  <a:pt x="91531" y="0"/>
                </a:lnTo>
                <a:lnTo>
                  <a:pt x="91531" y="329052"/>
                </a:lnTo>
                <a:lnTo>
                  <a:pt x="99514" y="321963"/>
                </a:lnTo>
                <a:lnTo>
                  <a:pt x="141470" y="294568"/>
                </a:lnTo>
                <a:lnTo>
                  <a:pt x="154457" y="287958"/>
                </a:lnTo>
                <a:lnTo>
                  <a:pt x="160507" y="302264"/>
                </a:lnTo>
                <a:lnTo>
                  <a:pt x="149282" y="312513"/>
                </a:lnTo>
                <a:lnTo>
                  <a:pt x="139090" y="322228"/>
                </a:lnTo>
                <a:lnTo>
                  <a:pt x="105808" y="359729"/>
                </a:lnTo>
                <a:lnTo>
                  <a:pt x="86406" y="391005"/>
                </a:lnTo>
                <a:lnTo>
                  <a:pt x="74340" y="394691"/>
                </a:lnTo>
                <a:lnTo>
                  <a:pt x="47599" y="352250"/>
                </a:lnTo>
                <a:lnTo>
                  <a:pt x="13912" y="315602"/>
                </a:lnTo>
                <a:lnTo>
                  <a:pt x="4532" y="306680"/>
                </a:lnTo>
                <a:lnTo>
                  <a:pt x="0" y="285521"/>
                </a:lnTo>
                <a:lnTo>
                  <a:pt x="34951" y="304074"/>
                </a:lnTo>
                <a:lnTo>
                  <a:pt x="64903" y="325848"/>
                </a:lnTo>
                <a:lnTo>
                  <a:pt x="68976" y="0"/>
                </a:lnTo>
                <a:close/>
              </a:path>
            </a:pathLst>
          </a:custGeom>
          <a:noFill/>
          <a:ln w="502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1" name="object 21"/>
          <p:cNvSpPr txBox="1">
            <a:spLocks noChangeArrowheads="1"/>
          </p:cNvSpPr>
          <p:nvPr/>
        </p:nvSpPr>
        <p:spPr bwMode="auto">
          <a:xfrm>
            <a:off x="431800" y="5867400"/>
            <a:ext cx="5130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984807"/>
                </a:solidFill>
              </a:rPr>
              <a:t>Demand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of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84807"/>
                </a:solidFill>
              </a:rPr>
              <a:t>Other</a:t>
            </a:r>
            <a:r>
              <a:rPr lang="en-US" altLang="en-US" sz="32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984807"/>
                </a:solidFill>
              </a:rPr>
              <a:t>Good</a:t>
            </a:r>
            <a:endParaRPr lang="en-US" altLang="en-US" sz="3200" dirty="0"/>
          </a:p>
        </p:txBody>
      </p:sp>
      <p:sp>
        <p:nvSpPr>
          <p:cNvPr id="22" name="object 22"/>
          <p:cNvSpPr txBox="1"/>
          <p:nvPr/>
        </p:nvSpPr>
        <p:spPr>
          <a:xfrm>
            <a:off x="8509000" y="6457950"/>
            <a:ext cx="984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6</a:t>
            </a:r>
            <a:endParaRPr sz="120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9735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object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1BA362E-A91F-4B77-8B86-B6C9B62226FD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70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2925" y="493713"/>
            <a:ext cx="1198563" cy="60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b="1" dirty="0">
                <a:latin typeface="Calibri"/>
                <a:cs typeface="Calibri"/>
              </a:rPr>
              <a:t>Q</a:t>
            </a:r>
            <a:r>
              <a:rPr sz="4800" b="1" spc="-120" dirty="0">
                <a:latin typeface="Times New Roman"/>
                <a:cs typeface="Times New Roman"/>
              </a:rPr>
              <a:t> </a:t>
            </a:r>
            <a:r>
              <a:rPr sz="4800" b="1" spc="-25" dirty="0">
                <a:latin typeface="Calibri"/>
                <a:cs typeface="Calibri"/>
              </a:rPr>
              <a:t>13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44389" name="object 3"/>
          <p:cNvSpPr txBox="1">
            <a:spLocks noChangeArrowheads="1"/>
          </p:cNvSpPr>
          <p:nvPr/>
        </p:nvSpPr>
        <p:spPr bwMode="auto">
          <a:xfrm>
            <a:off x="536575" y="1512888"/>
            <a:ext cx="80708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4013" indent="-342900">
              <a:tabLst>
                <a:tab pos="1374775" algn="l"/>
                <a:tab pos="3494088" algn="l"/>
                <a:tab pos="4170363" algn="l"/>
                <a:tab pos="619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374775" algn="l"/>
                <a:tab pos="3494088" algn="l"/>
                <a:tab pos="4170363" algn="l"/>
                <a:tab pos="619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374775" algn="l"/>
                <a:tab pos="3494088" algn="l"/>
                <a:tab pos="4170363" algn="l"/>
                <a:tab pos="619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374775" algn="l"/>
                <a:tab pos="3494088" algn="l"/>
                <a:tab pos="4170363" algn="l"/>
                <a:tab pos="619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374775" algn="l"/>
                <a:tab pos="3494088" algn="l"/>
                <a:tab pos="4170363" algn="l"/>
                <a:tab pos="619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4775" algn="l"/>
                <a:tab pos="3494088" algn="l"/>
                <a:tab pos="4170363" algn="l"/>
                <a:tab pos="619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4775" algn="l"/>
                <a:tab pos="3494088" algn="l"/>
                <a:tab pos="4170363" algn="l"/>
                <a:tab pos="619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4775" algn="l"/>
                <a:tab pos="3494088" algn="l"/>
                <a:tab pos="4170363" algn="l"/>
                <a:tab pos="619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4775" algn="l"/>
                <a:tab pos="3494088" algn="l"/>
                <a:tab pos="4170363" algn="l"/>
                <a:tab pos="619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70C0"/>
                </a:solidFill>
              </a:rPr>
              <a:t>Cross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Elasticity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of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Demand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0070C0"/>
                </a:solidFill>
              </a:rPr>
              <a:t>between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Tea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&amp;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Coffee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is:</a:t>
            </a:r>
            <a:endParaRPr lang="en-US" altLang="en-US" sz="4000"/>
          </a:p>
        </p:txBody>
      </p:sp>
      <p:sp>
        <p:nvSpPr>
          <p:cNvPr id="4" name="object 4"/>
          <p:cNvSpPr txBox="1"/>
          <p:nvPr/>
        </p:nvSpPr>
        <p:spPr>
          <a:xfrm>
            <a:off x="534988" y="2852738"/>
            <a:ext cx="2398712" cy="2701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27685" indent="-514984" eaLnBrk="1" fontAlgn="auto" hangingPunct="1">
              <a:spcBef>
                <a:spcPts val="0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9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osi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9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4000" b="1" spc="-6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85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5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fi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endParaRPr sz="4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6234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object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A805173-DF8E-4021-8ED8-9C03B7237030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71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575" y="481013"/>
            <a:ext cx="7835900" cy="5457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90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b="1" dirty="0">
                <a:latin typeface="Calibri"/>
                <a:cs typeface="Calibri"/>
              </a:rPr>
              <a:t>Q</a:t>
            </a:r>
            <a:r>
              <a:rPr sz="4800" b="1" spc="-120" dirty="0">
                <a:latin typeface="Times New Roman"/>
                <a:cs typeface="Times New Roman"/>
              </a:rPr>
              <a:t> </a:t>
            </a:r>
            <a:r>
              <a:rPr sz="4800" b="1" spc="-25" dirty="0">
                <a:latin typeface="Calibri"/>
                <a:cs typeface="Calibri"/>
              </a:rPr>
              <a:t>14</a:t>
            </a:r>
            <a:endParaRPr sz="4800">
              <a:latin typeface="Calibri"/>
              <a:cs typeface="Calibri"/>
            </a:endParaRPr>
          </a:p>
          <a:p>
            <a:pPr eaLnBrk="1" fontAlgn="auto" hangingPunct="1">
              <a:spcBef>
                <a:spcPts val="21"/>
              </a:spcBef>
              <a:spcAft>
                <a:spcPts val="0"/>
              </a:spcAft>
              <a:defRPr/>
            </a:pPr>
            <a:endParaRPr sz="3750">
              <a:latin typeface="Times New Roman"/>
              <a:cs typeface="Times New Roman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b="1" spc="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he</a:t>
            </a:r>
            <a:r>
              <a:rPr sz="3600" b="1" spc="-9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3600" b="1" spc="-85" dirty="0">
                <a:solidFill>
                  <a:srgbClr val="0070C0"/>
                </a:solidFill>
                <a:latin typeface="Calibri"/>
                <a:cs typeface="Calibri"/>
              </a:rPr>
              <a:t>x</a:t>
            </a:r>
            <a:r>
              <a:rPr sz="3600" b="1" spc="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3600" b="1" spc="-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3600" b="1" spc="-15" dirty="0">
                <a:solidFill>
                  <a:srgbClr val="0070C0"/>
                </a:solidFill>
                <a:latin typeface="Calibri"/>
                <a:cs typeface="Calibri"/>
              </a:rPr>
              <a:t>pt</a:t>
            </a:r>
            <a:r>
              <a:rPr sz="3600" b="1" spc="-5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3600" b="1" spc="-2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3600" b="1" spc="-2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3600" b="1" spc="-7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600" b="1" spc="-5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3600" b="1" spc="-2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3600" b="1" spc="-8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3600" b="1" spc="-8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3600" b="1" spc="-4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w</a:t>
            </a:r>
            <a:r>
              <a:rPr sz="3600" b="1" spc="-9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3600" b="1" spc="-8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70C0"/>
                </a:solidFill>
                <a:latin typeface="Calibri"/>
                <a:cs typeface="Calibri"/>
              </a:rPr>
              <a:t>Dema</a:t>
            </a:r>
            <a:r>
              <a:rPr sz="3600" b="1" spc="-20" dirty="0">
                <a:solidFill>
                  <a:srgbClr val="0070C0"/>
                </a:solidFill>
                <a:latin typeface="Calibri"/>
                <a:cs typeface="Calibri"/>
              </a:rPr>
              <a:t>nd</a:t>
            </a:r>
            <a:r>
              <a:rPr sz="3600" b="1" spc="-7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3600" b="1" spc="-3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0070C0"/>
                </a:solidFill>
                <a:latin typeface="Calibri"/>
                <a:cs typeface="Calibri"/>
              </a:rPr>
              <a:t>e:</a:t>
            </a:r>
            <a:endParaRPr sz="36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302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3600" b="1" spc="-18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600" b="1" spc="-25" dirty="0">
                <a:solidFill>
                  <a:srgbClr val="FF0000"/>
                </a:solidFill>
                <a:latin typeface="Calibri"/>
                <a:cs typeface="Calibri"/>
              </a:rPr>
              <a:t>eb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6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FF0000"/>
                </a:solidFill>
                <a:latin typeface="Calibri"/>
                <a:cs typeface="Calibri"/>
              </a:rPr>
              <a:t>Go</a:t>
            </a:r>
            <a:r>
              <a:rPr sz="3600" b="1" spc="-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ds</a:t>
            </a:r>
            <a:endParaRPr sz="36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302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3600" b="1" spc="-3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600" b="1" spc="-6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6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600" b="1" spc="-25" dirty="0">
                <a:solidFill>
                  <a:srgbClr val="FF0000"/>
                </a:solidFill>
                <a:latin typeface="Calibri"/>
                <a:cs typeface="Calibri"/>
              </a:rPr>
              <a:t>oo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ds</a:t>
            </a:r>
            <a:endParaRPr sz="3600">
              <a:latin typeface="Calibri"/>
              <a:cs typeface="Calibri"/>
            </a:endParaRPr>
          </a:p>
          <a:p>
            <a:pPr marL="528320" indent="-515620" eaLnBrk="1" fontAlgn="auto" hangingPunct="1">
              <a:spcBef>
                <a:spcPts val="3025"/>
              </a:spcBef>
              <a:spcAft>
                <a:spcPts val="0"/>
              </a:spcAft>
              <a:buFont typeface="Calibri"/>
              <a:buAutoNum type="alphaLcParenR"/>
              <a:tabLst>
                <a:tab pos="528955" algn="l"/>
              </a:tabLst>
              <a:defRPr/>
            </a:pPr>
            <a:r>
              <a:rPr sz="3600" b="1" spc="-3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600" b="1" spc="-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endParaRPr sz="3600">
              <a:latin typeface="Calibri"/>
              <a:cs typeface="Calibri"/>
            </a:endParaRPr>
          </a:p>
          <a:p>
            <a:pPr marL="528320" indent="-515620" eaLnBrk="1" fontAlgn="auto" hangingPunct="1">
              <a:spcBef>
                <a:spcPts val="3025"/>
              </a:spcBef>
              <a:spcAft>
                <a:spcPts val="0"/>
              </a:spcAft>
              <a:buFont typeface="Calibri"/>
              <a:buAutoNum type="alphaLcParenR"/>
              <a:tabLst>
                <a:tab pos="528955" algn="l"/>
              </a:tabLst>
              <a:defRPr/>
            </a:pPr>
            <a:r>
              <a:rPr sz="3600" b="1" spc="-25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108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object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19FA43C-236A-4A7A-A046-D1D540B33F97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72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2925" y="493713"/>
            <a:ext cx="1198563" cy="60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b="1" dirty="0">
                <a:latin typeface="Calibri"/>
                <a:cs typeface="Calibri"/>
              </a:rPr>
              <a:t>Q</a:t>
            </a:r>
            <a:r>
              <a:rPr sz="4800" b="1" spc="-120" dirty="0">
                <a:latin typeface="Times New Roman"/>
                <a:cs typeface="Times New Roman"/>
              </a:rPr>
              <a:t> </a:t>
            </a:r>
            <a:r>
              <a:rPr sz="4800" b="1" spc="-25" dirty="0">
                <a:latin typeface="Calibri"/>
                <a:cs typeface="Calibri"/>
              </a:rPr>
              <a:t>15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48485" name="object 3"/>
          <p:cNvSpPr txBox="1">
            <a:spLocks noChangeArrowheads="1"/>
          </p:cNvSpPr>
          <p:nvPr/>
        </p:nvSpPr>
        <p:spPr bwMode="auto">
          <a:xfrm>
            <a:off x="460375" y="1665288"/>
            <a:ext cx="81438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4013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70C0"/>
                </a:solidFill>
              </a:rPr>
              <a:t>If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the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Income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Elasticity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is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Greater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than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One,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the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commodity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is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:</a:t>
            </a:r>
            <a:endParaRPr lang="en-US" altLang="en-US" sz="4000"/>
          </a:p>
        </p:txBody>
      </p:sp>
      <p:sp>
        <p:nvSpPr>
          <p:cNvPr id="4" name="object 4"/>
          <p:cNvSpPr txBox="1"/>
          <p:nvPr/>
        </p:nvSpPr>
        <p:spPr>
          <a:xfrm>
            <a:off x="458788" y="3005138"/>
            <a:ext cx="3571875" cy="2701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27685" indent="-514984" eaLnBrk="1" fontAlgn="auto" hangingPunct="1">
              <a:spcBef>
                <a:spcPts val="0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essi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Lu</a:t>
            </a:r>
            <a:r>
              <a:rPr sz="4000" b="1" spc="-6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4000" b="1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5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000" b="1" spc="-8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ri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Go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ds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40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he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endParaRPr sz="4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8451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object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4E5F75F-77BA-4AD0-BCEA-AC33FB2BE78E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73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2925" y="493713"/>
            <a:ext cx="1198563" cy="60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b="1" dirty="0">
                <a:latin typeface="Calibri"/>
                <a:cs typeface="Calibri"/>
              </a:rPr>
              <a:t>Q</a:t>
            </a:r>
            <a:r>
              <a:rPr sz="4800" b="1" spc="-120" dirty="0">
                <a:latin typeface="Times New Roman"/>
                <a:cs typeface="Times New Roman"/>
              </a:rPr>
              <a:t> </a:t>
            </a:r>
            <a:r>
              <a:rPr sz="4800" b="1" spc="-25" dirty="0">
                <a:latin typeface="Calibri"/>
                <a:cs typeface="Calibri"/>
              </a:rPr>
              <a:t>16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50533" name="object 3"/>
          <p:cNvSpPr txBox="1">
            <a:spLocks noChangeArrowheads="1"/>
          </p:cNvSpPr>
          <p:nvPr/>
        </p:nvSpPr>
        <p:spPr bwMode="auto">
          <a:xfrm>
            <a:off x="307975" y="1512888"/>
            <a:ext cx="82962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4013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>
                <a:solidFill>
                  <a:srgbClr val="0070C0"/>
                </a:solidFill>
              </a:rPr>
              <a:t>When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Quantity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Demanded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changes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by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Larger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>
                <a:solidFill>
                  <a:srgbClr val="0070C0"/>
                </a:solidFill>
              </a:rPr>
              <a:t>Percentage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>
                <a:solidFill>
                  <a:srgbClr val="0070C0"/>
                </a:solidFill>
              </a:rPr>
              <a:t>than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>
                <a:solidFill>
                  <a:srgbClr val="0070C0"/>
                </a:solidFill>
              </a:rPr>
              <a:t>does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>
                <a:solidFill>
                  <a:srgbClr val="0070C0"/>
                </a:solidFill>
              </a:rPr>
              <a:t>Price,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Elasticity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is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termed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70C0"/>
                </a:solidFill>
              </a:rPr>
              <a:t>as:</a:t>
            </a:r>
            <a:endParaRPr lang="en-US" altLang="en-US" sz="4000"/>
          </a:p>
        </p:txBody>
      </p:sp>
      <p:sp>
        <p:nvSpPr>
          <p:cNvPr id="4" name="object 4"/>
          <p:cNvSpPr txBox="1"/>
          <p:nvPr/>
        </p:nvSpPr>
        <p:spPr>
          <a:xfrm>
            <a:off x="307975" y="3462338"/>
            <a:ext cx="4264025" cy="2701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27685" indent="-514984" eaLnBrk="1" fontAlgn="auto" hangingPunct="1">
              <a:spcBef>
                <a:spcPts val="0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Inel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7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9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8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ct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ly</a:t>
            </a:r>
            <a:r>
              <a:rPr sz="4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7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7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9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8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ct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ly</a:t>
            </a:r>
            <a:r>
              <a:rPr sz="4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ne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7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endParaRPr sz="4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2332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object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F21277-B81F-4D3A-A7D0-E5734A2F8A2C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74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0375" y="481013"/>
            <a:ext cx="8140700" cy="1644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b="1" dirty="0">
                <a:latin typeface="Calibri"/>
                <a:cs typeface="Calibri"/>
              </a:rPr>
              <a:t>Q</a:t>
            </a:r>
            <a:r>
              <a:rPr sz="4800" b="1" spc="-120" dirty="0">
                <a:latin typeface="Times New Roman"/>
                <a:cs typeface="Times New Roman"/>
              </a:rPr>
              <a:t> </a:t>
            </a:r>
            <a:r>
              <a:rPr sz="4800" b="1" spc="-25" dirty="0">
                <a:latin typeface="Calibri"/>
                <a:cs typeface="Calibri"/>
              </a:rPr>
              <a:t>17</a:t>
            </a:r>
            <a:endParaRPr sz="480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3679"/>
              </a:spcBef>
              <a:spcAft>
                <a:spcPts val="0"/>
              </a:spcAft>
              <a:defRPr/>
            </a:pP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If</a:t>
            </a:r>
            <a:r>
              <a:rPr sz="3600" b="1" spc="6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3600" b="1" spc="6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3600" b="1" spc="-1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3600" b="1" spc="5" dirty="0">
                <a:solidFill>
                  <a:srgbClr val="0070C0"/>
                </a:solidFill>
                <a:latin typeface="Calibri"/>
                <a:cs typeface="Calibri"/>
              </a:rPr>
              <a:t>ic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3600" b="1" spc="7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3600" b="1" spc="7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600" b="1" spc="10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3600" b="1" spc="-25" dirty="0">
                <a:solidFill>
                  <a:srgbClr val="0070C0"/>
                </a:solidFill>
                <a:latin typeface="Calibri"/>
                <a:cs typeface="Calibri"/>
              </a:rPr>
              <a:t>oo</a:t>
            </a:r>
            <a:r>
              <a:rPr sz="3600" b="1" spc="-2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3600" b="1" spc="8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3600" b="1" spc="7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in</a:t>
            </a:r>
            <a:r>
              <a:rPr sz="3600" b="1" spc="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3600" b="1" spc="-3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0070C0"/>
                </a:solidFill>
                <a:latin typeface="Calibri"/>
                <a:cs typeface="Calibri"/>
              </a:rPr>
              <a:t>ea</a:t>
            </a:r>
            <a:r>
              <a:rPr sz="3600" b="1" spc="-15" dirty="0">
                <a:solidFill>
                  <a:srgbClr val="0070C0"/>
                </a:solidFill>
                <a:latin typeface="Calibri"/>
                <a:cs typeface="Calibri"/>
              </a:rPr>
              <a:t>ses</a:t>
            </a:r>
            <a:r>
              <a:rPr sz="3600" b="1" spc="7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600" b="1" spc="-3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3600" b="1" spc="5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3600" b="1" spc="-6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3600" b="1" spc="-5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3600" b="1" spc="-50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3600" b="1" spc="7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600" b="1" spc="-55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2581" name="object 3"/>
          <p:cNvSpPr txBox="1">
            <a:spLocks noChangeArrowheads="1"/>
          </p:cNvSpPr>
          <p:nvPr/>
        </p:nvSpPr>
        <p:spPr bwMode="auto">
          <a:xfrm>
            <a:off x="460375" y="2190750"/>
            <a:ext cx="5262563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>
              <a:tabLst>
                <a:tab pos="1317625" algn="l"/>
                <a:tab pos="2587625" algn="l"/>
                <a:tab pos="3306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317625" algn="l"/>
                <a:tab pos="2587625" algn="l"/>
                <a:tab pos="3306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317625" algn="l"/>
                <a:tab pos="2587625" algn="l"/>
                <a:tab pos="3306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317625" algn="l"/>
                <a:tab pos="2587625" algn="l"/>
                <a:tab pos="3306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317625" algn="l"/>
                <a:tab pos="2587625" algn="l"/>
                <a:tab pos="3306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25" algn="l"/>
                <a:tab pos="2587625" algn="l"/>
                <a:tab pos="3306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25" algn="l"/>
                <a:tab pos="2587625" algn="l"/>
                <a:tab pos="3306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25" algn="l"/>
                <a:tab pos="2587625" algn="l"/>
                <a:tab pos="3306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25" algn="l"/>
                <a:tab pos="2587625" algn="l"/>
                <a:tab pos="3306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70C0"/>
                </a:solidFill>
              </a:rPr>
              <a:t>the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solidFill>
                  <a:srgbClr val="0070C0"/>
                </a:solidFill>
              </a:rPr>
              <a:t>Price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solidFill>
                  <a:srgbClr val="0070C0"/>
                </a:solidFill>
              </a:rPr>
              <a:t>of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solidFill>
                  <a:srgbClr val="0070C0"/>
                </a:solidFill>
              </a:rPr>
              <a:t>Substitute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Demand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for:</a:t>
            </a:r>
            <a:endParaRPr lang="en-US" altLang="en-US" sz="3600"/>
          </a:p>
          <a:p>
            <a:pPr eaLnBrk="1" hangingPunct="1">
              <a:spcBef>
                <a:spcPts val="863"/>
              </a:spcBef>
              <a:buFont typeface="Calibri" panose="020F0502020204030204" pitchFamily="34" charset="0"/>
              <a:buAutoNum type="alphaLcParenR"/>
            </a:pPr>
            <a:r>
              <a:rPr lang="en-US" altLang="en-US" sz="3600" b="1">
                <a:solidFill>
                  <a:srgbClr val="FF0000"/>
                </a:solidFill>
              </a:rPr>
              <a:t>B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will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Increase</a:t>
            </a:r>
            <a:endParaRPr lang="en-US" altLang="en-US" sz="3600"/>
          </a:p>
          <a:p>
            <a:pPr eaLnBrk="1" hangingPunct="1">
              <a:spcBef>
                <a:spcPts val="863"/>
              </a:spcBef>
              <a:buFont typeface="Calibri" panose="020F0502020204030204" pitchFamily="34" charset="0"/>
              <a:buAutoNum type="alphaLcParenR"/>
            </a:pPr>
            <a:r>
              <a:rPr lang="en-US" altLang="en-US" sz="3600" b="1">
                <a:solidFill>
                  <a:srgbClr val="FF0000"/>
                </a:solidFill>
              </a:rPr>
              <a:t>C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will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Increase</a:t>
            </a:r>
            <a:endParaRPr lang="en-US" altLang="en-US" sz="3600"/>
          </a:p>
          <a:p>
            <a:pPr eaLnBrk="1" hangingPunct="1">
              <a:spcBef>
                <a:spcPts val="863"/>
              </a:spcBef>
              <a:buFont typeface="Calibri" panose="020F0502020204030204" pitchFamily="34" charset="0"/>
              <a:buAutoNum type="alphaLcParenR"/>
            </a:pPr>
            <a:r>
              <a:rPr lang="en-US" altLang="en-US" sz="3600" b="1">
                <a:solidFill>
                  <a:srgbClr val="FF0000"/>
                </a:solidFill>
              </a:rPr>
              <a:t>B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&amp;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C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will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Increase</a:t>
            </a:r>
            <a:endParaRPr lang="en-US" altLang="en-US" sz="3600"/>
          </a:p>
          <a:p>
            <a:pPr eaLnBrk="1" hangingPunct="1">
              <a:spcBef>
                <a:spcPts val="863"/>
              </a:spcBef>
              <a:buFont typeface="Calibri" panose="020F0502020204030204" pitchFamily="34" charset="0"/>
              <a:buAutoNum type="alphaLcParenR"/>
            </a:pPr>
            <a:r>
              <a:rPr lang="en-US" altLang="en-US" sz="3600" b="1">
                <a:solidFill>
                  <a:srgbClr val="FF0000"/>
                </a:solidFill>
              </a:rPr>
              <a:t>B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&amp;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C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will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Decrease</a:t>
            </a:r>
            <a:endParaRPr lang="en-US" altLang="en-US" sz="3600"/>
          </a:p>
        </p:txBody>
      </p:sp>
      <p:sp>
        <p:nvSpPr>
          <p:cNvPr id="4" name="object 4"/>
          <p:cNvSpPr txBox="1"/>
          <p:nvPr/>
        </p:nvSpPr>
        <p:spPr>
          <a:xfrm>
            <a:off x="6026150" y="2190750"/>
            <a:ext cx="2581275" cy="482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597535" algn="l"/>
                <a:tab pos="1248410" algn="l"/>
                <a:tab pos="1935480" algn="l"/>
              </a:tabLst>
              <a:defRPr/>
            </a:pPr>
            <a:r>
              <a:rPr sz="3600" b="1" spc="-25" dirty="0">
                <a:solidFill>
                  <a:srgbClr val="0070C0"/>
                </a:solidFill>
                <a:latin typeface="Calibri"/>
                <a:cs typeface="Calibri"/>
              </a:rPr>
              <a:t>B</a:t>
            </a:r>
            <a:r>
              <a:rPr sz="3600" b="1" spc="-25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3600" b="1" spc="-30" dirty="0">
                <a:solidFill>
                  <a:srgbClr val="0070C0"/>
                </a:solidFill>
                <a:latin typeface="Calibri"/>
                <a:cs typeface="Calibri"/>
              </a:rPr>
              <a:t>&amp;</a:t>
            </a:r>
            <a:r>
              <a:rPr sz="3600" b="1" spc="-30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3600" b="1" spc="-10" dirty="0">
                <a:solidFill>
                  <a:srgbClr val="0070C0"/>
                </a:solidFill>
                <a:latin typeface="Calibri"/>
                <a:cs typeface="Calibri"/>
              </a:rPr>
              <a:t>C,</a:t>
            </a:r>
            <a:r>
              <a:rPr sz="36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3600" b="1" spc="-3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3600" b="1" spc="-20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4040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object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7CC9160-FAEF-46EE-B659-CACC54503441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75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4175" y="6080125"/>
            <a:ext cx="5445125" cy="52578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41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5400" b="1" spc="-30" baseline="7716" dirty="0">
                <a:latin typeface="Calibri"/>
                <a:cs typeface="Calibri"/>
              </a:rPr>
              <a:t>d)</a:t>
            </a:r>
            <a:r>
              <a:rPr sz="5400" b="1" spc="150" baseline="7716" dirty="0">
                <a:latin typeface="Times New Roman"/>
                <a:cs typeface="Times New Roman"/>
              </a:rPr>
              <a:t> </a:t>
            </a:r>
            <a:r>
              <a:rPr sz="5400" b="1" spc="-7" baseline="7716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5400" b="1" spc="7" baseline="7716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5400" b="1" spc="-52" baseline="7716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5400" b="1" spc="-7" baseline="7716" dirty="0">
                <a:solidFill>
                  <a:srgbClr val="FF0000"/>
                </a:solidFill>
                <a:latin typeface="Calibri"/>
                <a:cs typeface="Calibri"/>
              </a:rPr>
              <a:t>ea</a:t>
            </a:r>
            <a:r>
              <a:rPr sz="5400" b="1" spc="-22" baseline="7716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5400" b="1" baseline="7716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5400" b="1" spc="-142" baseline="77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400" b="1" spc="-7" baseline="7716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5400" b="1" spc="-30" baseline="7716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5400" b="1" spc="-127" baseline="77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400" b="1" spc="-547" baseline="7716" dirty="0" smtClean="0">
                <a:solidFill>
                  <a:srgbClr val="FF0000"/>
                </a:solidFill>
                <a:latin typeface="Calibri"/>
                <a:cs typeface="Times New Roman"/>
              </a:rPr>
              <a:t>the income of </a:t>
            </a:r>
            <a:endParaRPr sz="1200" dirty="0">
              <a:latin typeface="Garamond"/>
              <a:cs typeface="Garamond"/>
            </a:endParaRPr>
          </a:p>
        </p:txBody>
      </p:sp>
      <p:sp>
        <p:nvSpPr>
          <p:cNvPr id="154629" name="object 3"/>
          <p:cNvSpPr txBox="1">
            <a:spLocks noChangeArrowheads="1"/>
          </p:cNvSpPr>
          <p:nvPr/>
        </p:nvSpPr>
        <p:spPr bwMode="auto">
          <a:xfrm>
            <a:off x="384175" y="481013"/>
            <a:ext cx="822325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/>
              <a:t>Q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/>
              <a:t>18</a:t>
            </a:r>
            <a:endParaRPr lang="en-US" altLang="en-US" sz="4800" dirty="0"/>
          </a:p>
          <a:p>
            <a:pPr eaLnBrk="1" hangingPunct="1">
              <a:spcBef>
                <a:spcPts val="2775"/>
              </a:spcBef>
            </a:pPr>
            <a:r>
              <a:rPr lang="en-US" altLang="en-US" sz="3600" b="1" dirty="0">
                <a:solidFill>
                  <a:srgbClr val="0070C0"/>
                </a:solidFill>
              </a:rPr>
              <a:t>Contraction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of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Demand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is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the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Result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of:</a:t>
            </a:r>
            <a:endParaRPr lang="en-US" altLang="en-US" sz="3600" dirty="0"/>
          </a:p>
          <a:p>
            <a:pPr eaLnBrk="1" hangingPunct="1">
              <a:spcBef>
                <a:spcPts val="3025"/>
              </a:spcBef>
              <a:buFont typeface="Calibri" panose="020F0502020204030204" pitchFamily="34" charset="0"/>
              <a:buAutoNum type="alphaLcParenR"/>
            </a:pPr>
            <a:r>
              <a:rPr lang="en-US" altLang="en-US" sz="3600" b="1" dirty="0">
                <a:solidFill>
                  <a:srgbClr val="FF0000"/>
                </a:solidFill>
              </a:rPr>
              <a:t>Decrease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in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the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number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of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Consumers</a:t>
            </a:r>
            <a:endParaRPr lang="en-US" altLang="en-US" sz="3600" dirty="0"/>
          </a:p>
          <a:p>
            <a:pPr eaLnBrk="1" hangingPunct="1">
              <a:lnSpc>
                <a:spcPct val="150000"/>
              </a:lnSpc>
              <a:spcBef>
                <a:spcPts val="863"/>
              </a:spcBef>
              <a:buFont typeface="Calibri" panose="020F0502020204030204" pitchFamily="34" charset="0"/>
              <a:buAutoNum type="alphaLcParenR"/>
            </a:pPr>
            <a:r>
              <a:rPr lang="en-US" altLang="en-US" sz="3600" b="1" dirty="0">
                <a:solidFill>
                  <a:srgbClr val="FF0000"/>
                </a:solidFill>
              </a:rPr>
              <a:t>Increase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>
                <a:solidFill>
                  <a:srgbClr val="FF0000"/>
                </a:solidFill>
              </a:rPr>
              <a:t>in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>
                <a:solidFill>
                  <a:srgbClr val="FF0000"/>
                </a:solidFill>
              </a:rPr>
              <a:t>the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>
                <a:solidFill>
                  <a:srgbClr val="FF0000"/>
                </a:solidFill>
              </a:rPr>
              <a:t>Price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>
                <a:solidFill>
                  <a:srgbClr val="FF0000"/>
                </a:solidFill>
              </a:rPr>
              <a:t>of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>
                <a:solidFill>
                  <a:srgbClr val="FF0000"/>
                </a:solidFill>
              </a:rPr>
              <a:t>the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>
                <a:solidFill>
                  <a:srgbClr val="FF0000"/>
                </a:solidFill>
              </a:rPr>
              <a:t>Good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Concerned</a:t>
            </a:r>
            <a:endParaRPr lang="en-US" altLang="en-US" sz="3600" dirty="0"/>
          </a:p>
          <a:p>
            <a:pPr eaLnBrk="1" hangingPunct="1">
              <a:spcBef>
                <a:spcPts val="3025"/>
              </a:spcBef>
              <a:buFont typeface="Calibri" panose="020F0502020204030204" pitchFamily="34" charset="0"/>
              <a:buAutoNum type="alphaLcParenR"/>
            </a:pPr>
            <a:r>
              <a:rPr lang="en-US" altLang="en-US" sz="3600" b="1" dirty="0">
                <a:solidFill>
                  <a:srgbClr val="FF0000"/>
                </a:solidFill>
              </a:rPr>
              <a:t>Increase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in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the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Prices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of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Other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Goods</a:t>
            </a:r>
            <a:endParaRPr lang="en-US" altLang="en-US"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5410200" y="6007100"/>
            <a:ext cx="2087562" cy="482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Pu</a:t>
            </a:r>
            <a:r>
              <a:rPr sz="3600" b="1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b="1" spc="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3600" b="1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600" b="1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5924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object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1C62FB9-87FC-4EFB-9F29-E00845030F6E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76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156676" name="object 2"/>
          <p:cNvSpPr txBox="1">
            <a:spLocks noChangeArrowheads="1"/>
          </p:cNvSpPr>
          <p:nvPr/>
        </p:nvSpPr>
        <p:spPr bwMode="auto">
          <a:xfrm>
            <a:off x="384175" y="481013"/>
            <a:ext cx="8223250" cy="578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/>
              <a:t>Q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/>
              <a:t>19</a:t>
            </a:r>
            <a:endParaRPr lang="en-US" altLang="en-US" sz="4800" dirty="0"/>
          </a:p>
          <a:p>
            <a:pPr algn="just" eaLnBrk="1" hangingPunct="1">
              <a:spcBef>
                <a:spcPts val="1275"/>
              </a:spcBef>
            </a:pPr>
            <a:r>
              <a:rPr lang="en-US" altLang="en-US" sz="3600" b="1" dirty="0">
                <a:solidFill>
                  <a:srgbClr val="0070C0"/>
                </a:solidFill>
              </a:rPr>
              <a:t>In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case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of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Straight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Line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Demand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Curve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meeting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the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two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axes,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the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Price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Elasticity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of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Demand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at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the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mid-point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of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the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line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would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be:</a:t>
            </a:r>
            <a:endParaRPr lang="en-US" altLang="en-US" sz="3600" dirty="0"/>
          </a:p>
          <a:p>
            <a:pPr eaLnBrk="1" hangingPunct="1">
              <a:spcBef>
                <a:spcPts val="863"/>
              </a:spcBef>
              <a:buFont typeface="Calibri" panose="020F0502020204030204" pitchFamily="34" charset="0"/>
              <a:buAutoNum type="alphaLcParenR"/>
            </a:pPr>
            <a:r>
              <a:rPr lang="en-US" altLang="en-US" sz="3600" b="1" dirty="0">
                <a:solidFill>
                  <a:srgbClr val="FF0000"/>
                </a:solidFill>
              </a:rPr>
              <a:t>0</a:t>
            </a:r>
            <a:endParaRPr lang="en-US" altLang="en-US" sz="3600" dirty="0"/>
          </a:p>
          <a:p>
            <a:pPr eaLnBrk="1" hangingPunct="1">
              <a:lnSpc>
                <a:spcPct val="120000"/>
              </a:lnSpc>
              <a:buFont typeface="Calibri" panose="020F0502020204030204" pitchFamily="34" charset="0"/>
              <a:buAutoNum type="alphaLcParenR"/>
            </a:pPr>
            <a:r>
              <a:rPr lang="en-US" altLang="en-US" sz="3600" b="1" dirty="0">
                <a:solidFill>
                  <a:srgbClr val="FF0000"/>
                </a:solidFill>
              </a:rPr>
              <a:t>1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 typeface="Calibri" panose="020F0502020204030204" pitchFamily="34" charset="0"/>
              <a:buAutoNum type="alphaLcParenR"/>
            </a:pPr>
            <a:r>
              <a:rPr lang="en-US" altLang="en-US" sz="3600" b="1" dirty="0" smtClean="0">
                <a:solidFill>
                  <a:srgbClr val="FF0000"/>
                </a:solidFill>
              </a:rPr>
              <a:t>1.5</a:t>
            </a:r>
            <a:endParaRPr lang="en-US" altLang="en-US" sz="3600" dirty="0"/>
          </a:p>
          <a:p>
            <a:pPr eaLnBrk="1" hangingPunct="1">
              <a:spcBef>
                <a:spcPts val="863"/>
              </a:spcBef>
            </a:pPr>
            <a:r>
              <a:rPr lang="en-US" altLang="en-US" sz="3600" b="1" dirty="0"/>
              <a:t>d)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2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8947737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object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AB7B6F-310E-496D-9EBB-0480DE7225F4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77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158724" name="object 2"/>
          <p:cNvSpPr txBox="1">
            <a:spLocks noChangeArrowheads="1"/>
          </p:cNvSpPr>
          <p:nvPr/>
        </p:nvSpPr>
        <p:spPr bwMode="auto">
          <a:xfrm>
            <a:off x="534988" y="481013"/>
            <a:ext cx="8072437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0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/>
              <a:t>Q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/>
              <a:t>20</a:t>
            </a:r>
            <a:endParaRPr lang="en-US" altLang="en-US" sz="4800" dirty="0"/>
          </a:p>
          <a:p>
            <a:pPr algn="just" eaLnBrk="1" hangingPunct="1">
              <a:spcBef>
                <a:spcPts val="3075"/>
              </a:spcBef>
            </a:pPr>
            <a:r>
              <a:rPr lang="en-US" altLang="en-US" sz="3600" b="1" dirty="0">
                <a:solidFill>
                  <a:srgbClr val="0070C0"/>
                </a:solidFill>
              </a:rPr>
              <a:t>If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the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Demand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of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Good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is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Inelastic,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an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increase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in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its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price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will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cause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the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Total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Expenditure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of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the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Consumers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of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the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Good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to:</a:t>
            </a:r>
            <a:endParaRPr lang="en-US" altLang="en-US" sz="3600" dirty="0"/>
          </a:p>
          <a:p>
            <a:pPr eaLnBrk="1" hangingPunct="1">
              <a:spcBef>
                <a:spcPts val="863"/>
              </a:spcBef>
              <a:buFont typeface="Calibri" panose="020F0502020204030204" pitchFamily="34" charset="0"/>
              <a:buAutoNum type="alphaLcParenR"/>
            </a:pPr>
            <a:r>
              <a:rPr lang="en-US" altLang="en-US" sz="3600" b="1" dirty="0">
                <a:solidFill>
                  <a:srgbClr val="FF0000"/>
                </a:solidFill>
              </a:rPr>
              <a:t>Remain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the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Same</a:t>
            </a:r>
            <a:endParaRPr lang="en-US" altLang="en-US" sz="3600" dirty="0"/>
          </a:p>
          <a:p>
            <a:pPr eaLnBrk="1" hangingPunct="1">
              <a:spcBef>
                <a:spcPts val="863"/>
              </a:spcBef>
              <a:buFont typeface="Calibri" panose="020F0502020204030204" pitchFamily="34" charset="0"/>
              <a:buAutoNum type="alphaLcParenR"/>
            </a:pPr>
            <a:r>
              <a:rPr lang="en-US" altLang="en-US" sz="3600" b="1" dirty="0">
                <a:solidFill>
                  <a:srgbClr val="FF0000"/>
                </a:solidFill>
              </a:rPr>
              <a:t>Increase</a:t>
            </a:r>
            <a:endParaRPr lang="en-US" altLang="en-US" sz="3600" dirty="0"/>
          </a:p>
          <a:p>
            <a:pPr eaLnBrk="1" hangingPunct="1">
              <a:spcBef>
                <a:spcPts val="863"/>
              </a:spcBef>
              <a:buFont typeface="Calibri" panose="020F0502020204030204" pitchFamily="34" charset="0"/>
              <a:buAutoNum type="alphaLcParenR"/>
            </a:pPr>
            <a:r>
              <a:rPr lang="en-US" altLang="en-US" sz="3600" b="1" dirty="0">
                <a:solidFill>
                  <a:srgbClr val="FF0000"/>
                </a:solidFill>
              </a:rPr>
              <a:t>Decrease</a:t>
            </a:r>
            <a:endParaRPr lang="en-US" altLang="en-US" sz="3600" dirty="0"/>
          </a:p>
          <a:p>
            <a:pPr eaLnBrk="1" hangingPunct="1">
              <a:spcBef>
                <a:spcPts val="863"/>
              </a:spcBef>
              <a:buFont typeface="Calibri" panose="020F0502020204030204" pitchFamily="34" charset="0"/>
              <a:buAutoNum type="alphaLcParenR"/>
            </a:pPr>
            <a:r>
              <a:rPr lang="en-US" altLang="en-US" sz="3600" b="1" dirty="0">
                <a:solidFill>
                  <a:srgbClr val="FF0000"/>
                </a:solidFill>
              </a:rPr>
              <a:t>Any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of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These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993240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object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DB850F8-764B-49B2-A1EC-8D0DF1BB1C7A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78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2925" y="481013"/>
            <a:ext cx="1198563" cy="635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b="1" dirty="0">
                <a:latin typeface="Calibri"/>
                <a:cs typeface="Calibri"/>
              </a:rPr>
              <a:t>Q</a:t>
            </a:r>
            <a:r>
              <a:rPr sz="4800" b="1" spc="-120" dirty="0">
                <a:latin typeface="Times New Roman"/>
                <a:cs typeface="Times New Roman"/>
              </a:rPr>
              <a:t> </a:t>
            </a:r>
            <a:r>
              <a:rPr sz="4800" b="1" spc="-25" dirty="0">
                <a:latin typeface="Calibri"/>
                <a:cs typeface="Calibri"/>
              </a:rPr>
              <a:t>21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741488"/>
            <a:ext cx="8067675" cy="508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spc="-15" dirty="0">
                <a:solidFill>
                  <a:srgbClr val="0070C0"/>
                </a:solidFill>
                <a:latin typeface="Calibri"/>
                <a:cs typeface="Calibri"/>
              </a:rPr>
              <a:t>All</a:t>
            </a:r>
            <a:r>
              <a:rPr sz="4000" b="1" spc="16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4000" b="1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4000" b="1" spc="16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15" dirty="0">
                <a:solidFill>
                  <a:srgbClr val="0070C0"/>
                </a:solidFill>
                <a:latin typeface="Calibri"/>
                <a:cs typeface="Calibri"/>
              </a:rPr>
              <a:t>th</a:t>
            </a:r>
            <a:r>
              <a:rPr sz="4000" b="1" spc="-2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4000" b="1" spc="16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70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4000" b="1" spc="-15" dirty="0">
                <a:solidFill>
                  <a:srgbClr val="0070C0"/>
                </a:solidFill>
                <a:latin typeface="Calibri"/>
                <a:cs typeface="Calibri"/>
              </a:rPr>
              <a:t>oll</a:t>
            </a:r>
            <a:r>
              <a:rPr sz="4000" b="1" spc="-4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4000" b="1" spc="-35" dirty="0">
                <a:solidFill>
                  <a:srgbClr val="0070C0"/>
                </a:solidFill>
                <a:latin typeface="Calibri"/>
                <a:cs typeface="Calibri"/>
              </a:rPr>
              <a:t>w</a:t>
            </a:r>
            <a:r>
              <a:rPr sz="4000" b="1" spc="-1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4000" b="1" spc="-20" dirty="0">
                <a:solidFill>
                  <a:srgbClr val="0070C0"/>
                </a:solidFill>
                <a:latin typeface="Calibri"/>
                <a:cs typeface="Calibri"/>
              </a:rPr>
              <a:t>ng</a:t>
            </a:r>
            <a:r>
              <a:rPr sz="4000" b="1" spc="17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1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4000" b="1" spc="-5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4000" b="1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4000" b="1" spc="16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4000" b="1" spc="-5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4000" b="1" spc="-7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4000" b="1" spc="-25" dirty="0">
                <a:solidFill>
                  <a:srgbClr val="0070C0"/>
                </a:solidFill>
                <a:latin typeface="Calibri"/>
                <a:cs typeface="Calibri"/>
              </a:rPr>
              <a:t>ermi</a:t>
            </a:r>
            <a:r>
              <a:rPr sz="4000" b="1" spc="-1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4000" b="1" spc="-6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4000" b="1" spc="-1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4000" b="1" spc="-2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2349500"/>
            <a:ext cx="5308600" cy="34337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4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4000" b="1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4000" b="1" spc="-10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Dema</a:t>
            </a:r>
            <a:r>
              <a:rPr sz="4000" b="1" spc="-2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4000" b="1" spc="-2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4000" b="1" spc="-8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4000" b="1" spc="-100" dirty="0">
                <a:solidFill>
                  <a:srgbClr val="0070C0"/>
                </a:solidFill>
                <a:latin typeface="Calibri"/>
                <a:cs typeface="Calibri"/>
              </a:rPr>
              <a:t>x</a:t>
            </a: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4000" b="1" spc="-2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4000" b="1" spc="-40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4000" b="1" spc="-1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3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70" dirty="0">
                <a:solidFill>
                  <a:srgbClr val="FF0000"/>
                </a:solidFill>
                <a:latin typeface="Calibri"/>
                <a:cs typeface="Calibri"/>
              </a:rPr>
              <a:t>st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40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5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8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35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6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4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up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plied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4000" b="1" spc="-5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ome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0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40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9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4000" b="1" spc="-6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7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ed</a:t>
            </a:r>
            <a:r>
              <a:rPr sz="40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Go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ds</a:t>
            </a:r>
            <a:endParaRPr sz="4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627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925" y="481013"/>
            <a:ext cx="1198563" cy="635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b="1" dirty="0">
                <a:latin typeface="Calibri"/>
                <a:cs typeface="Calibri"/>
              </a:rPr>
              <a:t>Q</a:t>
            </a:r>
            <a:r>
              <a:rPr sz="4800" b="1" spc="-120" dirty="0">
                <a:latin typeface="Times New Roman"/>
                <a:cs typeface="Times New Roman"/>
              </a:rPr>
              <a:t> </a:t>
            </a:r>
            <a:r>
              <a:rPr sz="4800" b="1" spc="-25" dirty="0">
                <a:latin typeface="Calibri"/>
                <a:cs typeface="Calibri"/>
              </a:rPr>
              <a:t>22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741488"/>
            <a:ext cx="6091238" cy="508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Th</a:t>
            </a:r>
            <a:r>
              <a:rPr sz="4000" b="1" spc="-2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4000" b="1" spc="-10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2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4000" b="1" spc="-6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w</a:t>
            </a:r>
            <a:r>
              <a:rPr sz="4000" b="1" spc="-9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4000" b="1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4000" b="1" spc="-10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0070C0"/>
                </a:solidFill>
                <a:latin typeface="Calibri"/>
                <a:cs typeface="Calibri"/>
              </a:rPr>
              <a:t>Dema</a:t>
            </a:r>
            <a:r>
              <a:rPr sz="4000" b="1" spc="-2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4000" b="1" spc="-2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4000" b="1" spc="-8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5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4000" b="1" spc="-2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4000" b="1" spc="-80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4000" b="1" spc="-2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4000" b="1" spc="-7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4000" b="1" spc="-2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4000" b="1" spc="-7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6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4000" b="1" spc="-2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2471738"/>
            <a:ext cx="6261100" cy="27146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27685" indent="-514984" eaLnBrk="1" fontAlgn="auto" hangingPunct="1">
              <a:spcBef>
                <a:spcPts val="0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e-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up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ly</a:t>
            </a:r>
            <a:r>
              <a:rPr sz="4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9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4000" b="1" spc="-6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ionship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e-</a:t>
            </a:r>
            <a:r>
              <a:rPr sz="4000" b="1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000" b="1" spc="-7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9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4000" b="1" spc="-6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ionship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e-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Dema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r>
              <a:rPr sz="40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9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4000" b="1" spc="-6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ionship</a:t>
            </a:r>
            <a:endParaRPr sz="4000">
              <a:latin typeface="Calibri"/>
              <a:cs typeface="Calibri"/>
            </a:endParaRPr>
          </a:p>
          <a:p>
            <a:pPr marL="527685" indent="-514984" eaLnBrk="1" fontAlgn="auto" hangingPunct="1">
              <a:spcBef>
                <a:spcPts val="955"/>
              </a:spcBef>
              <a:spcAft>
                <a:spcPts val="0"/>
              </a:spcAft>
              <a:buFont typeface="Calibri"/>
              <a:buAutoNum type="alphaLcParenR"/>
              <a:tabLst>
                <a:tab pos="528320" algn="l"/>
              </a:tabLst>
              <a:defRPr/>
            </a:pP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e-In</a:t>
            </a:r>
            <a:r>
              <a:rPr sz="4000" b="1" spc="-5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ome</a:t>
            </a:r>
            <a:r>
              <a:rPr sz="4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9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4000" b="1" spc="-6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ionship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2821" name="object 5"/>
          <p:cNvSpPr>
            <a:spLocks/>
          </p:cNvSpPr>
          <p:nvPr/>
        </p:nvSpPr>
        <p:spPr bwMode="auto">
          <a:xfrm>
            <a:off x="6615113" y="2189163"/>
            <a:ext cx="1519237" cy="0"/>
          </a:xfrm>
          <a:custGeom>
            <a:avLst/>
            <a:gdLst>
              <a:gd name="T0" fmla="*/ 0 w 1519554"/>
              <a:gd name="T1" fmla="*/ 1518663 w 151955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519554">
                <a:moveTo>
                  <a:pt x="0" y="0"/>
                </a:moveTo>
                <a:lnTo>
                  <a:pt x="1518980" y="0"/>
                </a:lnTo>
              </a:path>
            </a:pathLst>
          </a:custGeom>
          <a:noFill/>
          <a:ln w="46086">
            <a:solidFill>
              <a:srgbClr val="006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2823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03364-8E6B-4C5C-ACFB-9E569BD3006A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79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74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/>
          <p:cNvSpPr>
            <a:spLocks noChangeArrowheads="1"/>
          </p:cNvSpPr>
          <p:nvPr/>
        </p:nvSpPr>
        <p:spPr bwMode="auto">
          <a:xfrm>
            <a:off x="106363" y="2184400"/>
            <a:ext cx="8705850" cy="16938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1" name="object 3"/>
          <p:cNvSpPr>
            <a:spLocks noChangeArrowheads="1"/>
          </p:cNvSpPr>
          <p:nvPr/>
        </p:nvSpPr>
        <p:spPr bwMode="auto">
          <a:xfrm>
            <a:off x="26988" y="2225675"/>
            <a:ext cx="8924925" cy="17605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object 4"/>
          <p:cNvSpPr>
            <a:spLocks/>
          </p:cNvSpPr>
          <p:nvPr/>
        </p:nvSpPr>
        <p:spPr bwMode="auto">
          <a:xfrm>
            <a:off x="152400" y="2209800"/>
            <a:ext cx="8610600" cy="1600200"/>
          </a:xfrm>
          <a:custGeom>
            <a:avLst/>
            <a:gdLst>
              <a:gd name="T0" fmla="*/ 0 w 8610600"/>
              <a:gd name="T1" fmla="*/ 266699 h 1600200"/>
              <a:gd name="T2" fmla="*/ 3490 w 8610600"/>
              <a:gd name="T3" fmla="*/ 223443 h 1600200"/>
              <a:gd name="T4" fmla="*/ 13596 w 8610600"/>
              <a:gd name="T5" fmla="*/ 182407 h 1600200"/>
              <a:gd name="T6" fmla="*/ 29768 w 8610600"/>
              <a:gd name="T7" fmla="*/ 144142 h 1600200"/>
              <a:gd name="T8" fmla="*/ 51458 w 8610600"/>
              <a:gd name="T9" fmla="*/ 109196 h 1600200"/>
              <a:gd name="T10" fmla="*/ 78115 w 8610600"/>
              <a:gd name="T11" fmla="*/ 78120 h 1600200"/>
              <a:gd name="T12" fmla="*/ 109191 w 8610600"/>
              <a:gd name="T13" fmla="*/ 51461 h 1600200"/>
              <a:gd name="T14" fmla="*/ 144136 w 8610600"/>
              <a:gd name="T15" fmla="*/ 29771 h 1600200"/>
              <a:gd name="T16" fmla="*/ 182403 w 8610600"/>
              <a:gd name="T17" fmla="*/ 13597 h 1600200"/>
              <a:gd name="T18" fmla="*/ 223440 w 8610600"/>
              <a:gd name="T19" fmla="*/ 3491 h 1600200"/>
              <a:gd name="T20" fmla="*/ 266699 w 8610600"/>
              <a:gd name="T21" fmla="*/ 0 h 1600200"/>
              <a:gd name="T22" fmla="*/ 8343899 w 8610600"/>
              <a:gd name="T23" fmla="*/ 0 h 1600200"/>
              <a:gd name="T24" fmla="*/ 8387156 w 8610600"/>
              <a:gd name="T25" fmla="*/ 3491 h 1600200"/>
              <a:gd name="T26" fmla="*/ 8428191 w 8610600"/>
              <a:gd name="T27" fmla="*/ 13597 h 1600200"/>
              <a:gd name="T28" fmla="*/ 8466457 w 8610600"/>
              <a:gd name="T29" fmla="*/ 29771 h 1600200"/>
              <a:gd name="T30" fmla="*/ 8501402 w 8610600"/>
              <a:gd name="T31" fmla="*/ 51461 h 1600200"/>
              <a:gd name="T32" fmla="*/ 8532479 w 8610600"/>
              <a:gd name="T33" fmla="*/ 78120 h 1600200"/>
              <a:gd name="T34" fmla="*/ 8559137 w 8610600"/>
              <a:gd name="T35" fmla="*/ 109196 h 1600200"/>
              <a:gd name="T36" fmla="*/ 8580828 w 8610600"/>
              <a:gd name="T37" fmla="*/ 144142 h 1600200"/>
              <a:gd name="T38" fmla="*/ 8597001 w 8610600"/>
              <a:gd name="T39" fmla="*/ 182407 h 1600200"/>
              <a:gd name="T40" fmla="*/ 8607108 w 8610600"/>
              <a:gd name="T41" fmla="*/ 223443 h 1600200"/>
              <a:gd name="T42" fmla="*/ 8610599 w 8610600"/>
              <a:gd name="T43" fmla="*/ 266699 h 1600200"/>
              <a:gd name="T44" fmla="*/ 8610599 w 8610600"/>
              <a:gd name="T45" fmla="*/ 1333499 h 1600200"/>
              <a:gd name="T46" fmla="*/ 8607108 w 8610600"/>
              <a:gd name="T47" fmla="*/ 1376756 h 1600200"/>
              <a:gd name="T48" fmla="*/ 8597001 w 8610600"/>
              <a:gd name="T49" fmla="*/ 1417792 h 1600200"/>
              <a:gd name="T50" fmla="*/ 8580828 w 8610600"/>
              <a:gd name="T51" fmla="*/ 1456057 h 1600200"/>
              <a:gd name="T52" fmla="*/ 8559137 w 8610600"/>
              <a:gd name="T53" fmla="*/ 1491003 h 1600200"/>
              <a:gd name="T54" fmla="*/ 8532479 w 8610600"/>
              <a:gd name="T55" fmla="*/ 1522079 h 1600200"/>
              <a:gd name="T56" fmla="*/ 8501402 w 8610600"/>
              <a:gd name="T57" fmla="*/ 1548738 h 1600200"/>
              <a:gd name="T58" fmla="*/ 8466457 w 8610600"/>
              <a:gd name="T59" fmla="*/ 1570428 h 1600200"/>
              <a:gd name="T60" fmla="*/ 8428191 w 8610600"/>
              <a:gd name="T61" fmla="*/ 1586601 h 1600200"/>
              <a:gd name="T62" fmla="*/ 8387156 w 8610600"/>
              <a:gd name="T63" fmla="*/ 1596708 h 1600200"/>
              <a:gd name="T64" fmla="*/ 8343899 w 8610600"/>
              <a:gd name="T65" fmla="*/ 1600199 h 1600200"/>
              <a:gd name="T66" fmla="*/ 266699 w 8610600"/>
              <a:gd name="T67" fmla="*/ 1600199 h 1600200"/>
              <a:gd name="T68" fmla="*/ 223440 w 8610600"/>
              <a:gd name="T69" fmla="*/ 1596708 h 1600200"/>
              <a:gd name="T70" fmla="*/ 182403 w 8610600"/>
              <a:gd name="T71" fmla="*/ 1586601 h 1600200"/>
              <a:gd name="T72" fmla="*/ 144136 w 8610600"/>
              <a:gd name="T73" fmla="*/ 1570428 h 1600200"/>
              <a:gd name="T74" fmla="*/ 109191 w 8610600"/>
              <a:gd name="T75" fmla="*/ 1548738 h 1600200"/>
              <a:gd name="T76" fmla="*/ 78115 w 8610600"/>
              <a:gd name="T77" fmla="*/ 1522079 h 1600200"/>
              <a:gd name="T78" fmla="*/ 51458 w 8610600"/>
              <a:gd name="T79" fmla="*/ 1491003 h 1600200"/>
              <a:gd name="T80" fmla="*/ 29768 w 8610600"/>
              <a:gd name="T81" fmla="*/ 1456057 h 1600200"/>
              <a:gd name="T82" fmla="*/ 13596 w 8610600"/>
              <a:gd name="T83" fmla="*/ 1417792 h 1600200"/>
              <a:gd name="T84" fmla="*/ 3490 w 8610600"/>
              <a:gd name="T85" fmla="*/ 1376756 h 1600200"/>
              <a:gd name="T86" fmla="*/ 0 w 8610600"/>
              <a:gd name="T87" fmla="*/ 1333499 h 1600200"/>
              <a:gd name="T88" fmla="*/ 0 w 8610600"/>
              <a:gd name="T89" fmla="*/ 266699 h 16002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610600" h="1600200">
                <a:moveTo>
                  <a:pt x="0" y="266699"/>
                </a:moveTo>
                <a:lnTo>
                  <a:pt x="3490" y="223443"/>
                </a:lnTo>
                <a:lnTo>
                  <a:pt x="13596" y="182407"/>
                </a:lnTo>
                <a:lnTo>
                  <a:pt x="29768" y="144142"/>
                </a:lnTo>
                <a:lnTo>
                  <a:pt x="51458" y="109196"/>
                </a:lnTo>
                <a:lnTo>
                  <a:pt x="78115" y="78120"/>
                </a:lnTo>
                <a:lnTo>
                  <a:pt x="109191" y="51461"/>
                </a:lnTo>
                <a:lnTo>
                  <a:pt x="144136" y="29771"/>
                </a:lnTo>
                <a:lnTo>
                  <a:pt x="182403" y="13597"/>
                </a:lnTo>
                <a:lnTo>
                  <a:pt x="223440" y="3491"/>
                </a:lnTo>
                <a:lnTo>
                  <a:pt x="266699" y="0"/>
                </a:lnTo>
                <a:lnTo>
                  <a:pt x="8343899" y="0"/>
                </a:lnTo>
                <a:lnTo>
                  <a:pt x="8387156" y="3491"/>
                </a:lnTo>
                <a:lnTo>
                  <a:pt x="8428191" y="13597"/>
                </a:lnTo>
                <a:lnTo>
                  <a:pt x="8466457" y="29771"/>
                </a:lnTo>
                <a:lnTo>
                  <a:pt x="8501402" y="51461"/>
                </a:lnTo>
                <a:lnTo>
                  <a:pt x="8532479" y="78120"/>
                </a:lnTo>
                <a:lnTo>
                  <a:pt x="8559137" y="109196"/>
                </a:lnTo>
                <a:lnTo>
                  <a:pt x="8580828" y="144142"/>
                </a:lnTo>
                <a:lnTo>
                  <a:pt x="8597001" y="182407"/>
                </a:lnTo>
                <a:lnTo>
                  <a:pt x="8607108" y="223443"/>
                </a:lnTo>
                <a:lnTo>
                  <a:pt x="8610599" y="266699"/>
                </a:lnTo>
                <a:lnTo>
                  <a:pt x="8610599" y="1333499"/>
                </a:lnTo>
                <a:lnTo>
                  <a:pt x="8607108" y="1376756"/>
                </a:lnTo>
                <a:lnTo>
                  <a:pt x="8597001" y="1417792"/>
                </a:lnTo>
                <a:lnTo>
                  <a:pt x="8580828" y="1456057"/>
                </a:lnTo>
                <a:lnTo>
                  <a:pt x="8559137" y="1491003"/>
                </a:lnTo>
                <a:lnTo>
                  <a:pt x="8532479" y="1522079"/>
                </a:lnTo>
                <a:lnTo>
                  <a:pt x="8501402" y="1548738"/>
                </a:lnTo>
                <a:lnTo>
                  <a:pt x="8466457" y="1570428"/>
                </a:lnTo>
                <a:lnTo>
                  <a:pt x="8428191" y="1586601"/>
                </a:lnTo>
                <a:lnTo>
                  <a:pt x="8387156" y="1596708"/>
                </a:lnTo>
                <a:lnTo>
                  <a:pt x="8343899" y="1600199"/>
                </a:lnTo>
                <a:lnTo>
                  <a:pt x="266699" y="1600199"/>
                </a:lnTo>
                <a:lnTo>
                  <a:pt x="223440" y="1596708"/>
                </a:lnTo>
                <a:lnTo>
                  <a:pt x="182403" y="1586601"/>
                </a:lnTo>
                <a:lnTo>
                  <a:pt x="144136" y="1570428"/>
                </a:lnTo>
                <a:lnTo>
                  <a:pt x="109191" y="1548738"/>
                </a:lnTo>
                <a:lnTo>
                  <a:pt x="78115" y="1522079"/>
                </a:lnTo>
                <a:lnTo>
                  <a:pt x="51458" y="1491003"/>
                </a:lnTo>
                <a:lnTo>
                  <a:pt x="29768" y="1456057"/>
                </a:lnTo>
                <a:lnTo>
                  <a:pt x="13596" y="1417792"/>
                </a:lnTo>
                <a:lnTo>
                  <a:pt x="3490" y="1376756"/>
                </a:lnTo>
                <a:lnTo>
                  <a:pt x="0" y="1333499"/>
                </a:lnTo>
                <a:lnTo>
                  <a:pt x="0" y="266699"/>
                </a:lnTo>
                <a:close/>
              </a:path>
            </a:pathLst>
          </a:custGeom>
          <a:noFill/>
          <a:ln w="9524">
            <a:solidFill>
              <a:srgbClr val="7D6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3" name="object 5"/>
          <p:cNvSpPr>
            <a:spLocks/>
          </p:cNvSpPr>
          <p:nvPr/>
        </p:nvSpPr>
        <p:spPr bwMode="auto">
          <a:xfrm>
            <a:off x="7696200" y="2557463"/>
            <a:ext cx="177800" cy="438150"/>
          </a:xfrm>
          <a:custGeom>
            <a:avLst/>
            <a:gdLst>
              <a:gd name="T0" fmla="*/ 146404 w 178434"/>
              <a:gd name="T1" fmla="*/ 72847 h 438150"/>
              <a:gd name="T2" fmla="*/ 76293 w 178434"/>
              <a:gd name="T3" fmla="*/ 72847 h 438150"/>
              <a:gd name="T4" fmla="*/ 76293 w 178434"/>
              <a:gd name="T5" fmla="*/ 438119 h 438150"/>
              <a:gd name="T6" fmla="*/ 101228 w 178434"/>
              <a:gd name="T7" fmla="*/ 438119 h 438150"/>
              <a:gd name="T8" fmla="*/ 102362 w 178434"/>
              <a:gd name="T9" fmla="*/ 73919 h 438150"/>
              <a:gd name="T10" fmla="*/ 147456 w 178434"/>
              <a:gd name="T11" fmla="*/ 73919 h 438150"/>
              <a:gd name="T12" fmla="*/ 146404 w 178434"/>
              <a:gd name="T13" fmla="*/ 72847 h 438150"/>
              <a:gd name="T14" fmla="*/ 147456 w 178434"/>
              <a:gd name="T15" fmla="*/ 73919 h 438150"/>
              <a:gd name="T16" fmla="*/ 102362 w 178434"/>
              <a:gd name="T17" fmla="*/ 73919 h 438150"/>
              <a:gd name="T18" fmla="*/ 110411 w 178434"/>
              <a:gd name="T19" fmla="*/ 80999 h 438150"/>
              <a:gd name="T20" fmla="*/ 151565 w 178434"/>
              <a:gd name="T21" fmla="*/ 108460 h 438150"/>
              <a:gd name="T22" fmla="*/ 177522 w 178434"/>
              <a:gd name="T23" fmla="*/ 121676 h 438150"/>
              <a:gd name="T24" fmla="*/ 171890 w 178434"/>
              <a:gd name="T25" fmla="*/ 97487 h 438150"/>
              <a:gd name="T26" fmla="*/ 161781 w 178434"/>
              <a:gd name="T27" fmla="*/ 88067 h 438150"/>
              <a:gd name="T28" fmla="*/ 152359 w 178434"/>
              <a:gd name="T29" fmla="*/ 78916 h 438150"/>
              <a:gd name="T30" fmla="*/ 147456 w 178434"/>
              <a:gd name="T31" fmla="*/ 73919 h 438150"/>
              <a:gd name="T32" fmla="*/ 93574 w 178434"/>
              <a:gd name="T33" fmla="*/ 0 h 438150"/>
              <a:gd name="T34" fmla="*/ 82216 w 178434"/>
              <a:gd name="T35" fmla="*/ 0 h 438150"/>
              <a:gd name="T36" fmla="*/ 80652 w 178434"/>
              <a:gd name="T37" fmla="*/ 3522 h 438150"/>
              <a:gd name="T38" fmla="*/ 75568 w 178434"/>
              <a:gd name="T39" fmla="*/ 13597 h 438150"/>
              <a:gd name="T40" fmla="*/ 53138 w 178434"/>
              <a:gd name="T41" fmla="*/ 47033 h 438150"/>
              <a:gd name="T42" fmla="*/ 21261 w 178434"/>
              <a:gd name="T43" fmla="*/ 82050 h 438150"/>
              <a:gd name="T44" fmla="*/ 0 w 178434"/>
              <a:gd name="T45" fmla="*/ 102321 h 438150"/>
              <a:gd name="T46" fmla="*/ 13467 w 178434"/>
              <a:gd name="T47" fmla="*/ 114313 h 438150"/>
              <a:gd name="T48" fmla="*/ 53017 w 178434"/>
              <a:gd name="T49" fmla="*/ 90720 h 438150"/>
              <a:gd name="T50" fmla="*/ 76293 w 178434"/>
              <a:gd name="T51" fmla="*/ 72847 h 438150"/>
              <a:gd name="T52" fmla="*/ 146404 w 178434"/>
              <a:gd name="T53" fmla="*/ 72847 h 438150"/>
              <a:gd name="T54" fmla="*/ 120046 w 178434"/>
              <a:gd name="T55" fmla="*/ 43056 h 438150"/>
              <a:gd name="T56" fmla="*/ 99158 w 178434"/>
              <a:gd name="T57" fmla="*/ 10996 h 438150"/>
              <a:gd name="T58" fmla="*/ 93574 w 178434"/>
              <a:gd name="T59" fmla="*/ 0 h 43815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78434" h="438150">
                <a:moveTo>
                  <a:pt x="146926" y="72847"/>
                </a:moveTo>
                <a:lnTo>
                  <a:pt x="76565" y="72847"/>
                </a:lnTo>
                <a:lnTo>
                  <a:pt x="76565" y="438119"/>
                </a:lnTo>
                <a:lnTo>
                  <a:pt x="101589" y="438119"/>
                </a:lnTo>
                <a:lnTo>
                  <a:pt x="102727" y="73919"/>
                </a:lnTo>
                <a:lnTo>
                  <a:pt x="147982" y="73919"/>
                </a:lnTo>
                <a:lnTo>
                  <a:pt x="146926" y="72847"/>
                </a:lnTo>
                <a:close/>
              </a:path>
              <a:path w="178434" h="438150">
                <a:moveTo>
                  <a:pt x="147982" y="73919"/>
                </a:moveTo>
                <a:lnTo>
                  <a:pt x="102727" y="73919"/>
                </a:lnTo>
                <a:lnTo>
                  <a:pt x="110805" y="80999"/>
                </a:lnTo>
                <a:lnTo>
                  <a:pt x="152105" y="108460"/>
                </a:lnTo>
                <a:lnTo>
                  <a:pt x="178155" y="121676"/>
                </a:lnTo>
                <a:lnTo>
                  <a:pt x="172503" y="97487"/>
                </a:lnTo>
                <a:lnTo>
                  <a:pt x="162358" y="88067"/>
                </a:lnTo>
                <a:lnTo>
                  <a:pt x="152902" y="78916"/>
                </a:lnTo>
                <a:lnTo>
                  <a:pt x="147982" y="73919"/>
                </a:lnTo>
                <a:close/>
              </a:path>
              <a:path w="178434" h="438150">
                <a:moveTo>
                  <a:pt x="93908" y="0"/>
                </a:moveTo>
                <a:lnTo>
                  <a:pt x="82509" y="0"/>
                </a:lnTo>
                <a:lnTo>
                  <a:pt x="80940" y="3522"/>
                </a:lnTo>
                <a:lnTo>
                  <a:pt x="75837" y="13597"/>
                </a:lnTo>
                <a:lnTo>
                  <a:pt x="53327" y="47033"/>
                </a:lnTo>
                <a:lnTo>
                  <a:pt x="21337" y="82050"/>
                </a:lnTo>
                <a:lnTo>
                  <a:pt x="0" y="102321"/>
                </a:lnTo>
                <a:lnTo>
                  <a:pt x="13515" y="114313"/>
                </a:lnTo>
                <a:lnTo>
                  <a:pt x="53206" y="90720"/>
                </a:lnTo>
                <a:lnTo>
                  <a:pt x="76565" y="72847"/>
                </a:lnTo>
                <a:lnTo>
                  <a:pt x="146926" y="72847"/>
                </a:lnTo>
                <a:lnTo>
                  <a:pt x="120474" y="43056"/>
                </a:lnTo>
                <a:lnTo>
                  <a:pt x="99512" y="10996"/>
                </a:lnTo>
                <a:lnTo>
                  <a:pt x="93908" y="0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4" name="object 6"/>
          <p:cNvSpPr>
            <a:spLocks/>
          </p:cNvSpPr>
          <p:nvPr/>
        </p:nvSpPr>
        <p:spPr bwMode="auto">
          <a:xfrm>
            <a:off x="7696200" y="2557463"/>
            <a:ext cx="177800" cy="438150"/>
          </a:xfrm>
          <a:custGeom>
            <a:avLst/>
            <a:gdLst>
              <a:gd name="T0" fmla="*/ 82216 w 178434"/>
              <a:gd name="T1" fmla="*/ 0 h 438150"/>
              <a:gd name="T2" fmla="*/ 93574 w 178434"/>
              <a:gd name="T3" fmla="*/ 0 h 438150"/>
              <a:gd name="T4" fmla="*/ 99158 w 178434"/>
              <a:gd name="T5" fmla="*/ 10996 h 438150"/>
              <a:gd name="T6" fmla="*/ 105430 w 178434"/>
              <a:gd name="T7" fmla="*/ 21836 h 438150"/>
              <a:gd name="T8" fmla="*/ 135276 w 178434"/>
              <a:gd name="T9" fmla="*/ 61031 h 438150"/>
              <a:gd name="T10" fmla="*/ 171890 w 178434"/>
              <a:gd name="T11" fmla="*/ 97487 h 438150"/>
              <a:gd name="T12" fmla="*/ 177522 w 178434"/>
              <a:gd name="T13" fmla="*/ 121676 h 438150"/>
              <a:gd name="T14" fmla="*/ 139932 w 178434"/>
              <a:gd name="T15" fmla="*/ 101724 h 438150"/>
              <a:gd name="T16" fmla="*/ 102362 w 178434"/>
              <a:gd name="T17" fmla="*/ 73919 h 438150"/>
              <a:gd name="T18" fmla="*/ 101228 w 178434"/>
              <a:gd name="T19" fmla="*/ 438119 h 438150"/>
              <a:gd name="T20" fmla="*/ 76293 w 178434"/>
              <a:gd name="T21" fmla="*/ 438119 h 438150"/>
              <a:gd name="T22" fmla="*/ 76293 w 178434"/>
              <a:gd name="T23" fmla="*/ 72847 h 438150"/>
              <a:gd name="T24" fmla="*/ 63671 w 178434"/>
              <a:gd name="T25" fmla="*/ 82724 h 438150"/>
              <a:gd name="T26" fmla="*/ 25180 w 178434"/>
              <a:gd name="T27" fmla="*/ 108094 h 438150"/>
              <a:gd name="T28" fmla="*/ 13467 w 178434"/>
              <a:gd name="T29" fmla="*/ 114313 h 438150"/>
              <a:gd name="T30" fmla="*/ 0 w 178434"/>
              <a:gd name="T31" fmla="*/ 102321 h 438150"/>
              <a:gd name="T32" fmla="*/ 11076 w 178434"/>
              <a:gd name="T33" fmla="*/ 91957 h 438150"/>
              <a:gd name="T34" fmla="*/ 21261 w 178434"/>
              <a:gd name="T35" fmla="*/ 82050 h 438150"/>
              <a:gd name="T36" fmla="*/ 53138 w 178434"/>
              <a:gd name="T37" fmla="*/ 47033 h 438150"/>
              <a:gd name="T38" fmla="*/ 75568 w 178434"/>
              <a:gd name="T39" fmla="*/ 13597 h 438150"/>
              <a:gd name="T40" fmla="*/ 80652 w 178434"/>
              <a:gd name="T41" fmla="*/ 3522 h 438150"/>
              <a:gd name="T42" fmla="*/ 82216 w 178434"/>
              <a:gd name="T43" fmla="*/ 0 h 438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78434" h="438150">
                <a:moveTo>
                  <a:pt x="82509" y="0"/>
                </a:moveTo>
                <a:lnTo>
                  <a:pt x="93908" y="0"/>
                </a:lnTo>
                <a:lnTo>
                  <a:pt x="99512" y="10996"/>
                </a:lnTo>
                <a:lnTo>
                  <a:pt x="105806" y="21836"/>
                </a:lnTo>
                <a:lnTo>
                  <a:pt x="135758" y="61031"/>
                </a:lnTo>
                <a:lnTo>
                  <a:pt x="172503" y="97487"/>
                </a:lnTo>
                <a:lnTo>
                  <a:pt x="178155" y="121676"/>
                </a:lnTo>
                <a:lnTo>
                  <a:pt x="140431" y="101724"/>
                </a:lnTo>
                <a:lnTo>
                  <a:pt x="102727" y="73919"/>
                </a:lnTo>
                <a:lnTo>
                  <a:pt x="101589" y="438119"/>
                </a:lnTo>
                <a:lnTo>
                  <a:pt x="76565" y="438119"/>
                </a:lnTo>
                <a:lnTo>
                  <a:pt x="76565" y="72847"/>
                </a:lnTo>
                <a:lnTo>
                  <a:pt x="63898" y="82724"/>
                </a:lnTo>
                <a:lnTo>
                  <a:pt x="25270" y="108094"/>
                </a:lnTo>
                <a:lnTo>
                  <a:pt x="13515" y="114313"/>
                </a:lnTo>
                <a:lnTo>
                  <a:pt x="0" y="102321"/>
                </a:lnTo>
                <a:lnTo>
                  <a:pt x="11115" y="91957"/>
                </a:lnTo>
                <a:lnTo>
                  <a:pt x="21337" y="82050"/>
                </a:lnTo>
                <a:lnTo>
                  <a:pt x="53327" y="47033"/>
                </a:lnTo>
                <a:lnTo>
                  <a:pt x="75837" y="13597"/>
                </a:lnTo>
                <a:lnTo>
                  <a:pt x="80940" y="3522"/>
                </a:lnTo>
                <a:lnTo>
                  <a:pt x="82509" y="0"/>
                </a:lnTo>
                <a:close/>
              </a:path>
            </a:pathLst>
          </a:custGeom>
          <a:noFill/>
          <a:ln w="502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5" name="object 7"/>
          <p:cNvSpPr>
            <a:spLocks/>
          </p:cNvSpPr>
          <p:nvPr/>
        </p:nvSpPr>
        <p:spPr bwMode="auto">
          <a:xfrm>
            <a:off x="7696200" y="3167063"/>
            <a:ext cx="177800" cy="438150"/>
          </a:xfrm>
          <a:custGeom>
            <a:avLst/>
            <a:gdLst>
              <a:gd name="T0" fmla="*/ 146404 w 178434"/>
              <a:gd name="T1" fmla="*/ 72847 h 438150"/>
              <a:gd name="T2" fmla="*/ 76293 w 178434"/>
              <a:gd name="T3" fmla="*/ 72847 h 438150"/>
              <a:gd name="T4" fmla="*/ 76293 w 178434"/>
              <a:gd name="T5" fmla="*/ 438119 h 438150"/>
              <a:gd name="T6" fmla="*/ 101228 w 178434"/>
              <a:gd name="T7" fmla="*/ 438119 h 438150"/>
              <a:gd name="T8" fmla="*/ 102362 w 178434"/>
              <a:gd name="T9" fmla="*/ 73919 h 438150"/>
              <a:gd name="T10" fmla="*/ 147456 w 178434"/>
              <a:gd name="T11" fmla="*/ 73919 h 438150"/>
              <a:gd name="T12" fmla="*/ 146404 w 178434"/>
              <a:gd name="T13" fmla="*/ 72847 h 438150"/>
              <a:gd name="T14" fmla="*/ 147456 w 178434"/>
              <a:gd name="T15" fmla="*/ 73919 h 438150"/>
              <a:gd name="T16" fmla="*/ 102362 w 178434"/>
              <a:gd name="T17" fmla="*/ 73919 h 438150"/>
              <a:gd name="T18" fmla="*/ 110411 w 178434"/>
              <a:gd name="T19" fmla="*/ 80999 h 438150"/>
              <a:gd name="T20" fmla="*/ 151565 w 178434"/>
              <a:gd name="T21" fmla="*/ 108460 h 438150"/>
              <a:gd name="T22" fmla="*/ 177522 w 178434"/>
              <a:gd name="T23" fmla="*/ 121676 h 438150"/>
              <a:gd name="T24" fmla="*/ 171890 w 178434"/>
              <a:gd name="T25" fmla="*/ 97487 h 438150"/>
              <a:gd name="T26" fmla="*/ 161781 w 178434"/>
              <a:gd name="T27" fmla="*/ 88067 h 438150"/>
              <a:gd name="T28" fmla="*/ 152359 w 178434"/>
              <a:gd name="T29" fmla="*/ 78916 h 438150"/>
              <a:gd name="T30" fmla="*/ 147456 w 178434"/>
              <a:gd name="T31" fmla="*/ 73919 h 438150"/>
              <a:gd name="T32" fmla="*/ 93574 w 178434"/>
              <a:gd name="T33" fmla="*/ 0 h 438150"/>
              <a:gd name="T34" fmla="*/ 82216 w 178434"/>
              <a:gd name="T35" fmla="*/ 0 h 438150"/>
              <a:gd name="T36" fmla="*/ 80652 w 178434"/>
              <a:gd name="T37" fmla="*/ 3522 h 438150"/>
              <a:gd name="T38" fmla="*/ 75568 w 178434"/>
              <a:gd name="T39" fmla="*/ 13597 h 438150"/>
              <a:gd name="T40" fmla="*/ 53138 w 178434"/>
              <a:gd name="T41" fmla="*/ 47033 h 438150"/>
              <a:gd name="T42" fmla="*/ 21261 w 178434"/>
              <a:gd name="T43" fmla="*/ 82050 h 438150"/>
              <a:gd name="T44" fmla="*/ 0 w 178434"/>
              <a:gd name="T45" fmla="*/ 102321 h 438150"/>
              <a:gd name="T46" fmla="*/ 13467 w 178434"/>
              <a:gd name="T47" fmla="*/ 114313 h 438150"/>
              <a:gd name="T48" fmla="*/ 53017 w 178434"/>
              <a:gd name="T49" fmla="*/ 90720 h 438150"/>
              <a:gd name="T50" fmla="*/ 76293 w 178434"/>
              <a:gd name="T51" fmla="*/ 72847 h 438150"/>
              <a:gd name="T52" fmla="*/ 146404 w 178434"/>
              <a:gd name="T53" fmla="*/ 72847 h 438150"/>
              <a:gd name="T54" fmla="*/ 120046 w 178434"/>
              <a:gd name="T55" fmla="*/ 43056 h 438150"/>
              <a:gd name="T56" fmla="*/ 99158 w 178434"/>
              <a:gd name="T57" fmla="*/ 10996 h 438150"/>
              <a:gd name="T58" fmla="*/ 93574 w 178434"/>
              <a:gd name="T59" fmla="*/ 0 h 43815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78434" h="438150">
                <a:moveTo>
                  <a:pt x="146926" y="72847"/>
                </a:moveTo>
                <a:lnTo>
                  <a:pt x="76565" y="72847"/>
                </a:lnTo>
                <a:lnTo>
                  <a:pt x="76565" y="438119"/>
                </a:lnTo>
                <a:lnTo>
                  <a:pt x="101589" y="438119"/>
                </a:lnTo>
                <a:lnTo>
                  <a:pt x="102727" y="73919"/>
                </a:lnTo>
                <a:lnTo>
                  <a:pt x="147982" y="73919"/>
                </a:lnTo>
                <a:lnTo>
                  <a:pt x="146926" y="72847"/>
                </a:lnTo>
                <a:close/>
              </a:path>
              <a:path w="178434" h="438150">
                <a:moveTo>
                  <a:pt x="147982" y="73919"/>
                </a:moveTo>
                <a:lnTo>
                  <a:pt x="102727" y="73919"/>
                </a:lnTo>
                <a:lnTo>
                  <a:pt x="110805" y="80999"/>
                </a:lnTo>
                <a:lnTo>
                  <a:pt x="152105" y="108460"/>
                </a:lnTo>
                <a:lnTo>
                  <a:pt x="178155" y="121676"/>
                </a:lnTo>
                <a:lnTo>
                  <a:pt x="172503" y="97487"/>
                </a:lnTo>
                <a:lnTo>
                  <a:pt x="162358" y="88067"/>
                </a:lnTo>
                <a:lnTo>
                  <a:pt x="152902" y="78916"/>
                </a:lnTo>
                <a:lnTo>
                  <a:pt x="147982" y="73919"/>
                </a:lnTo>
                <a:close/>
              </a:path>
              <a:path w="178434" h="438150">
                <a:moveTo>
                  <a:pt x="93908" y="0"/>
                </a:moveTo>
                <a:lnTo>
                  <a:pt x="82509" y="0"/>
                </a:lnTo>
                <a:lnTo>
                  <a:pt x="80940" y="3522"/>
                </a:lnTo>
                <a:lnTo>
                  <a:pt x="75837" y="13597"/>
                </a:lnTo>
                <a:lnTo>
                  <a:pt x="53327" y="47033"/>
                </a:lnTo>
                <a:lnTo>
                  <a:pt x="21337" y="82050"/>
                </a:lnTo>
                <a:lnTo>
                  <a:pt x="0" y="102321"/>
                </a:lnTo>
                <a:lnTo>
                  <a:pt x="13515" y="114313"/>
                </a:lnTo>
                <a:lnTo>
                  <a:pt x="53206" y="90720"/>
                </a:lnTo>
                <a:lnTo>
                  <a:pt x="76565" y="72847"/>
                </a:lnTo>
                <a:lnTo>
                  <a:pt x="146926" y="72847"/>
                </a:lnTo>
                <a:lnTo>
                  <a:pt x="120474" y="43056"/>
                </a:lnTo>
                <a:lnTo>
                  <a:pt x="99512" y="10996"/>
                </a:lnTo>
                <a:lnTo>
                  <a:pt x="93908" y="0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6" name="object 8"/>
          <p:cNvSpPr>
            <a:spLocks/>
          </p:cNvSpPr>
          <p:nvPr/>
        </p:nvSpPr>
        <p:spPr bwMode="auto">
          <a:xfrm>
            <a:off x="7696200" y="3167063"/>
            <a:ext cx="177800" cy="438150"/>
          </a:xfrm>
          <a:custGeom>
            <a:avLst/>
            <a:gdLst>
              <a:gd name="T0" fmla="*/ 82216 w 178434"/>
              <a:gd name="T1" fmla="*/ 0 h 438150"/>
              <a:gd name="T2" fmla="*/ 93574 w 178434"/>
              <a:gd name="T3" fmla="*/ 0 h 438150"/>
              <a:gd name="T4" fmla="*/ 99158 w 178434"/>
              <a:gd name="T5" fmla="*/ 10996 h 438150"/>
              <a:gd name="T6" fmla="*/ 105430 w 178434"/>
              <a:gd name="T7" fmla="*/ 21836 h 438150"/>
              <a:gd name="T8" fmla="*/ 135276 w 178434"/>
              <a:gd name="T9" fmla="*/ 61031 h 438150"/>
              <a:gd name="T10" fmla="*/ 171890 w 178434"/>
              <a:gd name="T11" fmla="*/ 97487 h 438150"/>
              <a:gd name="T12" fmla="*/ 177522 w 178434"/>
              <a:gd name="T13" fmla="*/ 121676 h 438150"/>
              <a:gd name="T14" fmla="*/ 139932 w 178434"/>
              <a:gd name="T15" fmla="*/ 101724 h 438150"/>
              <a:gd name="T16" fmla="*/ 102362 w 178434"/>
              <a:gd name="T17" fmla="*/ 73919 h 438150"/>
              <a:gd name="T18" fmla="*/ 101228 w 178434"/>
              <a:gd name="T19" fmla="*/ 438119 h 438150"/>
              <a:gd name="T20" fmla="*/ 76293 w 178434"/>
              <a:gd name="T21" fmla="*/ 438119 h 438150"/>
              <a:gd name="T22" fmla="*/ 76293 w 178434"/>
              <a:gd name="T23" fmla="*/ 72847 h 438150"/>
              <a:gd name="T24" fmla="*/ 63671 w 178434"/>
              <a:gd name="T25" fmla="*/ 82724 h 438150"/>
              <a:gd name="T26" fmla="*/ 25180 w 178434"/>
              <a:gd name="T27" fmla="*/ 108094 h 438150"/>
              <a:gd name="T28" fmla="*/ 13467 w 178434"/>
              <a:gd name="T29" fmla="*/ 114313 h 438150"/>
              <a:gd name="T30" fmla="*/ 0 w 178434"/>
              <a:gd name="T31" fmla="*/ 102321 h 438150"/>
              <a:gd name="T32" fmla="*/ 11076 w 178434"/>
              <a:gd name="T33" fmla="*/ 91957 h 438150"/>
              <a:gd name="T34" fmla="*/ 21261 w 178434"/>
              <a:gd name="T35" fmla="*/ 82050 h 438150"/>
              <a:gd name="T36" fmla="*/ 53138 w 178434"/>
              <a:gd name="T37" fmla="*/ 47033 h 438150"/>
              <a:gd name="T38" fmla="*/ 75568 w 178434"/>
              <a:gd name="T39" fmla="*/ 13597 h 438150"/>
              <a:gd name="T40" fmla="*/ 80652 w 178434"/>
              <a:gd name="T41" fmla="*/ 3522 h 438150"/>
              <a:gd name="T42" fmla="*/ 82216 w 178434"/>
              <a:gd name="T43" fmla="*/ 0 h 438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78434" h="438150">
                <a:moveTo>
                  <a:pt x="82509" y="0"/>
                </a:moveTo>
                <a:lnTo>
                  <a:pt x="93908" y="0"/>
                </a:lnTo>
                <a:lnTo>
                  <a:pt x="99512" y="10996"/>
                </a:lnTo>
                <a:lnTo>
                  <a:pt x="105806" y="21836"/>
                </a:lnTo>
                <a:lnTo>
                  <a:pt x="135758" y="61031"/>
                </a:lnTo>
                <a:lnTo>
                  <a:pt x="172503" y="97487"/>
                </a:lnTo>
                <a:lnTo>
                  <a:pt x="178155" y="121676"/>
                </a:lnTo>
                <a:lnTo>
                  <a:pt x="140431" y="101724"/>
                </a:lnTo>
                <a:lnTo>
                  <a:pt x="102727" y="73919"/>
                </a:lnTo>
                <a:lnTo>
                  <a:pt x="101589" y="438119"/>
                </a:lnTo>
                <a:lnTo>
                  <a:pt x="76565" y="438119"/>
                </a:lnTo>
                <a:lnTo>
                  <a:pt x="76565" y="72847"/>
                </a:lnTo>
                <a:lnTo>
                  <a:pt x="63898" y="82724"/>
                </a:lnTo>
                <a:lnTo>
                  <a:pt x="25270" y="108094"/>
                </a:lnTo>
                <a:lnTo>
                  <a:pt x="13515" y="114313"/>
                </a:lnTo>
                <a:lnTo>
                  <a:pt x="0" y="102321"/>
                </a:lnTo>
                <a:lnTo>
                  <a:pt x="11115" y="91957"/>
                </a:lnTo>
                <a:lnTo>
                  <a:pt x="21337" y="82050"/>
                </a:lnTo>
                <a:lnTo>
                  <a:pt x="53327" y="47033"/>
                </a:lnTo>
                <a:lnTo>
                  <a:pt x="75837" y="13597"/>
                </a:lnTo>
                <a:lnTo>
                  <a:pt x="80940" y="3522"/>
                </a:lnTo>
                <a:lnTo>
                  <a:pt x="82509" y="0"/>
                </a:lnTo>
                <a:close/>
              </a:path>
            </a:pathLst>
          </a:custGeom>
          <a:noFill/>
          <a:ln w="502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7" name="object 9"/>
          <p:cNvSpPr>
            <a:spLocks noChangeArrowheads="1"/>
          </p:cNvSpPr>
          <p:nvPr/>
        </p:nvSpPr>
        <p:spPr bwMode="auto">
          <a:xfrm>
            <a:off x="3984625" y="3865562"/>
            <a:ext cx="822325" cy="11636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object 10"/>
          <p:cNvSpPr>
            <a:spLocks/>
          </p:cNvSpPr>
          <p:nvPr/>
        </p:nvSpPr>
        <p:spPr bwMode="auto">
          <a:xfrm>
            <a:off x="4038600" y="3810000"/>
            <a:ext cx="712788" cy="1066800"/>
          </a:xfrm>
          <a:custGeom>
            <a:avLst/>
            <a:gdLst>
              <a:gd name="T0" fmla="*/ 0 w 713104"/>
              <a:gd name="T1" fmla="*/ 710397 h 1066800"/>
              <a:gd name="T2" fmla="*/ 178107 w 713104"/>
              <a:gd name="T3" fmla="*/ 710397 h 1066800"/>
              <a:gd name="T4" fmla="*/ 178107 w 713104"/>
              <a:gd name="T5" fmla="*/ 0 h 1066800"/>
              <a:gd name="T6" fmla="*/ 534351 w 713104"/>
              <a:gd name="T7" fmla="*/ 0 h 1066800"/>
              <a:gd name="T8" fmla="*/ 534351 w 713104"/>
              <a:gd name="T9" fmla="*/ 710397 h 1066800"/>
              <a:gd name="T10" fmla="*/ 712489 w 713104"/>
              <a:gd name="T11" fmla="*/ 710397 h 1066800"/>
              <a:gd name="T12" fmla="*/ 356244 w 713104"/>
              <a:gd name="T13" fmla="*/ 1066799 h 1066800"/>
              <a:gd name="T14" fmla="*/ 0 w 713104"/>
              <a:gd name="T15" fmla="*/ 710397 h 1066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13104" h="1066800">
                <a:moveTo>
                  <a:pt x="0" y="710397"/>
                </a:moveTo>
                <a:lnTo>
                  <a:pt x="178186" y="710397"/>
                </a:lnTo>
                <a:lnTo>
                  <a:pt x="178186" y="0"/>
                </a:lnTo>
                <a:lnTo>
                  <a:pt x="534588" y="0"/>
                </a:lnTo>
                <a:lnTo>
                  <a:pt x="534588" y="710397"/>
                </a:lnTo>
                <a:lnTo>
                  <a:pt x="712805" y="710397"/>
                </a:lnTo>
                <a:lnTo>
                  <a:pt x="356402" y="1066799"/>
                </a:lnTo>
                <a:lnTo>
                  <a:pt x="0" y="710397"/>
                </a:lnTo>
                <a:close/>
              </a:path>
            </a:pathLst>
          </a:custGeom>
          <a:noFill/>
          <a:ln w="9524">
            <a:solidFill>
              <a:srgbClr val="7D6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9" name="object 11"/>
          <p:cNvSpPr>
            <a:spLocks noChangeArrowheads="1"/>
          </p:cNvSpPr>
          <p:nvPr/>
        </p:nvSpPr>
        <p:spPr bwMode="auto">
          <a:xfrm>
            <a:off x="106363" y="4927600"/>
            <a:ext cx="8705850" cy="19224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0" name="object 12"/>
          <p:cNvSpPr>
            <a:spLocks noChangeArrowheads="1"/>
          </p:cNvSpPr>
          <p:nvPr/>
        </p:nvSpPr>
        <p:spPr bwMode="auto">
          <a:xfrm>
            <a:off x="57150" y="4886325"/>
            <a:ext cx="8894763" cy="19716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1" name="object 13"/>
          <p:cNvSpPr>
            <a:spLocks noChangeArrowheads="1"/>
          </p:cNvSpPr>
          <p:nvPr/>
        </p:nvSpPr>
        <p:spPr bwMode="auto">
          <a:xfrm>
            <a:off x="152400" y="4953000"/>
            <a:ext cx="8610600" cy="18288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7" name="object 19"/>
          <p:cNvSpPr txBox="1">
            <a:spLocks noChangeArrowheads="1"/>
          </p:cNvSpPr>
          <p:nvPr/>
        </p:nvSpPr>
        <p:spPr bwMode="auto">
          <a:xfrm>
            <a:off x="152400" y="1519297"/>
            <a:ext cx="86439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4013" indent="-341313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984807"/>
              </a:buClr>
              <a:buFont typeface="Arial" panose="020B0604020202020204" pitchFamily="34" charset="0"/>
              <a:buChar char="•"/>
            </a:pPr>
            <a:r>
              <a:rPr lang="en-US" altLang="en-US" sz="4400" b="1" dirty="0" smtClean="0">
                <a:solidFill>
                  <a:srgbClr val="984807"/>
                </a:solidFill>
              </a:rPr>
              <a:t>Level</a:t>
            </a:r>
            <a:r>
              <a:rPr lang="en-US" altLang="en-US" sz="4400" b="1" dirty="0" smtClean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984807"/>
                </a:solidFill>
              </a:rPr>
              <a:t>of</a:t>
            </a:r>
            <a:r>
              <a:rPr lang="en-US" altLang="en-US" sz="44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984807"/>
                </a:solidFill>
              </a:rPr>
              <a:t>Income</a:t>
            </a:r>
            <a:r>
              <a:rPr lang="en-US" altLang="en-US" sz="44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984807"/>
                </a:solidFill>
              </a:rPr>
              <a:t>of</a:t>
            </a:r>
            <a:r>
              <a:rPr lang="en-US" altLang="en-US" sz="44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984807"/>
                </a:solidFill>
              </a:rPr>
              <a:t>the</a:t>
            </a:r>
            <a:r>
              <a:rPr lang="en-US" altLang="en-US" sz="44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smtClean="0">
                <a:solidFill>
                  <a:srgbClr val="984807"/>
                </a:solidFill>
              </a:rPr>
              <a:t>Household</a:t>
            </a:r>
            <a:endParaRPr lang="en-US" altLang="en-US" b="1" dirty="0" smtClean="0">
              <a:solidFill>
                <a:srgbClr val="984807"/>
              </a:solidFill>
            </a:endParaRPr>
          </a:p>
          <a:p>
            <a:pPr marL="12700" indent="0" eaLnBrk="1" hangingPunct="1">
              <a:buClr>
                <a:srgbClr val="984807"/>
              </a:buClr>
            </a:pPr>
            <a:r>
              <a:rPr lang="en-US" altLang="en-US" b="1" dirty="0" smtClean="0">
                <a:solidFill>
                  <a:srgbClr val="003300"/>
                </a:solidFill>
              </a:rPr>
              <a:t>   </a:t>
            </a:r>
          </a:p>
          <a:p>
            <a:pPr marL="12700" indent="0" eaLnBrk="1" hangingPunct="1">
              <a:buClr>
                <a:srgbClr val="984807"/>
              </a:buClr>
            </a:pPr>
            <a:r>
              <a:rPr lang="en-US" altLang="en-US" sz="3600" b="1" dirty="0" smtClean="0">
                <a:solidFill>
                  <a:srgbClr val="003300"/>
                </a:solidFill>
              </a:rPr>
              <a:t>Average</a:t>
            </a:r>
            <a:r>
              <a:rPr lang="en-US" altLang="en-US" sz="3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3300"/>
                </a:solidFill>
              </a:rPr>
              <a:t>Money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3300"/>
                </a:solidFill>
              </a:rPr>
              <a:t>Income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0" eaLnBrk="1" hangingPunct="1">
              <a:buClr>
                <a:srgbClr val="984807"/>
              </a:buClr>
            </a:pPr>
            <a:r>
              <a:rPr lang="en-US" altLang="en-US" sz="3600" b="1" dirty="0" smtClean="0">
                <a:solidFill>
                  <a:srgbClr val="003300"/>
                </a:solidFill>
              </a:rPr>
              <a:t>Quantity</a:t>
            </a:r>
            <a:r>
              <a:rPr lang="en-US" altLang="en-US" sz="3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3300"/>
                </a:solidFill>
              </a:rPr>
              <a:t>Demanded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3300"/>
                </a:solidFill>
              </a:rPr>
              <a:t>of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3300"/>
                </a:solidFill>
              </a:rPr>
              <a:t>a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3300"/>
                </a:solidFill>
              </a:rPr>
              <a:t>Good</a:t>
            </a:r>
            <a:endParaRPr lang="en-US" altLang="en-US" sz="3600" dirty="0"/>
          </a:p>
        </p:txBody>
      </p:sp>
      <p:sp>
        <p:nvSpPr>
          <p:cNvPr id="17422" name="object 14"/>
          <p:cNvSpPr>
            <a:spLocks/>
          </p:cNvSpPr>
          <p:nvPr/>
        </p:nvSpPr>
        <p:spPr bwMode="auto">
          <a:xfrm>
            <a:off x="152400" y="4953000"/>
            <a:ext cx="8610600" cy="1828800"/>
          </a:xfrm>
          <a:custGeom>
            <a:avLst/>
            <a:gdLst>
              <a:gd name="T0" fmla="*/ 0 w 8610600"/>
              <a:gd name="T1" fmla="*/ 304799 h 1828800"/>
              <a:gd name="T2" fmla="*/ 3989 w 8610600"/>
              <a:gd name="T3" fmla="*/ 255358 h 1828800"/>
              <a:gd name="T4" fmla="*/ 15538 w 8610600"/>
              <a:gd name="T5" fmla="*/ 208457 h 1828800"/>
              <a:gd name="T6" fmla="*/ 34020 w 8610600"/>
              <a:gd name="T7" fmla="*/ 164724 h 1828800"/>
              <a:gd name="T8" fmla="*/ 58806 w 8610600"/>
              <a:gd name="T9" fmla="*/ 124787 h 1828800"/>
              <a:gd name="T10" fmla="*/ 89271 w 8610600"/>
              <a:gd name="T11" fmla="*/ 89272 h 1828800"/>
              <a:gd name="T12" fmla="*/ 124786 w 8610600"/>
              <a:gd name="T13" fmla="*/ 58807 h 1828800"/>
              <a:gd name="T14" fmla="*/ 164724 w 8610600"/>
              <a:gd name="T15" fmla="*/ 34020 h 1828800"/>
              <a:gd name="T16" fmla="*/ 208457 w 8610600"/>
              <a:gd name="T17" fmla="*/ 15538 h 1828800"/>
              <a:gd name="T18" fmla="*/ 255358 w 8610600"/>
              <a:gd name="T19" fmla="*/ 3989 h 1828800"/>
              <a:gd name="T20" fmla="*/ 304799 w 8610600"/>
              <a:gd name="T21" fmla="*/ 0 h 1828800"/>
              <a:gd name="T22" fmla="*/ 8305799 w 8610600"/>
              <a:gd name="T23" fmla="*/ 0 h 1828800"/>
              <a:gd name="T24" fmla="*/ 8355241 w 8610600"/>
              <a:gd name="T25" fmla="*/ 3989 h 1828800"/>
              <a:gd name="T26" fmla="*/ 8402141 w 8610600"/>
              <a:gd name="T27" fmla="*/ 15538 h 1828800"/>
              <a:gd name="T28" fmla="*/ 8445875 w 8610600"/>
              <a:gd name="T29" fmla="*/ 34020 h 1828800"/>
              <a:gd name="T30" fmla="*/ 8485812 w 8610600"/>
              <a:gd name="T31" fmla="*/ 58807 h 1828800"/>
              <a:gd name="T32" fmla="*/ 8521327 w 8610600"/>
              <a:gd name="T33" fmla="*/ 89272 h 1828800"/>
              <a:gd name="T34" fmla="*/ 8551792 w 8610600"/>
              <a:gd name="T35" fmla="*/ 124787 h 1828800"/>
              <a:gd name="T36" fmla="*/ 8576579 w 8610600"/>
              <a:gd name="T37" fmla="*/ 164724 h 1828800"/>
              <a:gd name="T38" fmla="*/ 8595061 w 8610600"/>
              <a:gd name="T39" fmla="*/ 208457 h 1828800"/>
              <a:gd name="T40" fmla="*/ 8606610 w 8610600"/>
              <a:gd name="T41" fmla="*/ 255358 h 1828800"/>
              <a:gd name="T42" fmla="*/ 8610599 w 8610600"/>
              <a:gd name="T43" fmla="*/ 304799 h 1828800"/>
              <a:gd name="T44" fmla="*/ 8610599 w 8610600"/>
              <a:gd name="T45" fmla="*/ 1523999 h 1828800"/>
              <a:gd name="T46" fmla="*/ 8606610 w 8610600"/>
              <a:gd name="T47" fmla="*/ 1573441 h 1828800"/>
              <a:gd name="T48" fmla="*/ 8595061 w 8610600"/>
              <a:gd name="T49" fmla="*/ 1620342 h 1828800"/>
              <a:gd name="T50" fmla="*/ 8576579 w 8610600"/>
              <a:gd name="T51" fmla="*/ 1664075 h 1828800"/>
              <a:gd name="T52" fmla="*/ 8551792 w 8610600"/>
              <a:gd name="T53" fmla="*/ 1704013 h 1828800"/>
              <a:gd name="T54" fmla="*/ 8521327 w 8610600"/>
              <a:gd name="T55" fmla="*/ 1739528 h 1828800"/>
              <a:gd name="T56" fmla="*/ 8485812 w 8610600"/>
              <a:gd name="T57" fmla="*/ 1769993 h 1828800"/>
              <a:gd name="T58" fmla="*/ 8445875 w 8610600"/>
              <a:gd name="T59" fmla="*/ 1794779 h 1828800"/>
              <a:gd name="T60" fmla="*/ 8402141 w 8610600"/>
              <a:gd name="T61" fmla="*/ 1813261 h 1828800"/>
              <a:gd name="T62" fmla="*/ 8355241 w 8610600"/>
              <a:gd name="T63" fmla="*/ 1824810 h 1828800"/>
              <a:gd name="T64" fmla="*/ 8305799 w 8610600"/>
              <a:gd name="T65" fmla="*/ 1828799 h 1828800"/>
              <a:gd name="T66" fmla="*/ 304799 w 8610600"/>
              <a:gd name="T67" fmla="*/ 1828799 h 1828800"/>
              <a:gd name="T68" fmla="*/ 255358 w 8610600"/>
              <a:gd name="T69" fmla="*/ 1824810 h 1828800"/>
              <a:gd name="T70" fmla="*/ 208457 w 8610600"/>
              <a:gd name="T71" fmla="*/ 1813261 h 1828800"/>
              <a:gd name="T72" fmla="*/ 164724 w 8610600"/>
              <a:gd name="T73" fmla="*/ 1794779 h 1828800"/>
              <a:gd name="T74" fmla="*/ 124786 w 8610600"/>
              <a:gd name="T75" fmla="*/ 1769993 h 1828800"/>
              <a:gd name="T76" fmla="*/ 89271 w 8610600"/>
              <a:gd name="T77" fmla="*/ 1739528 h 1828800"/>
              <a:gd name="T78" fmla="*/ 58806 w 8610600"/>
              <a:gd name="T79" fmla="*/ 1704013 h 1828800"/>
              <a:gd name="T80" fmla="*/ 34020 w 8610600"/>
              <a:gd name="T81" fmla="*/ 1664075 h 1828800"/>
              <a:gd name="T82" fmla="*/ 15538 w 8610600"/>
              <a:gd name="T83" fmla="*/ 1620342 h 1828800"/>
              <a:gd name="T84" fmla="*/ 3989 w 8610600"/>
              <a:gd name="T85" fmla="*/ 1573441 h 1828800"/>
              <a:gd name="T86" fmla="*/ 0 w 8610600"/>
              <a:gd name="T87" fmla="*/ 1523999 h 1828800"/>
              <a:gd name="T88" fmla="*/ 0 w 8610600"/>
              <a:gd name="T89" fmla="*/ 304799 h 18288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610600" h="1828800">
                <a:moveTo>
                  <a:pt x="0" y="304799"/>
                </a:moveTo>
                <a:lnTo>
                  <a:pt x="3989" y="255358"/>
                </a:lnTo>
                <a:lnTo>
                  <a:pt x="15538" y="208457"/>
                </a:lnTo>
                <a:lnTo>
                  <a:pt x="34020" y="164724"/>
                </a:lnTo>
                <a:lnTo>
                  <a:pt x="58806" y="124787"/>
                </a:lnTo>
                <a:lnTo>
                  <a:pt x="89271" y="89272"/>
                </a:lnTo>
                <a:lnTo>
                  <a:pt x="124786" y="58807"/>
                </a:lnTo>
                <a:lnTo>
                  <a:pt x="164724" y="34020"/>
                </a:lnTo>
                <a:lnTo>
                  <a:pt x="208457" y="15538"/>
                </a:lnTo>
                <a:lnTo>
                  <a:pt x="255358" y="3989"/>
                </a:lnTo>
                <a:lnTo>
                  <a:pt x="304799" y="0"/>
                </a:lnTo>
                <a:lnTo>
                  <a:pt x="8305799" y="0"/>
                </a:lnTo>
                <a:lnTo>
                  <a:pt x="8355241" y="3989"/>
                </a:lnTo>
                <a:lnTo>
                  <a:pt x="8402141" y="15538"/>
                </a:lnTo>
                <a:lnTo>
                  <a:pt x="8445875" y="34020"/>
                </a:lnTo>
                <a:lnTo>
                  <a:pt x="8485812" y="58807"/>
                </a:lnTo>
                <a:lnTo>
                  <a:pt x="8521327" y="89272"/>
                </a:lnTo>
                <a:lnTo>
                  <a:pt x="8551792" y="124787"/>
                </a:lnTo>
                <a:lnTo>
                  <a:pt x="8576579" y="164724"/>
                </a:lnTo>
                <a:lnTo>
                  <a:pt x="8595061" y="208457"/>
                </a:lnTo>
                <a:lnTo>
                  <a:pt x="8606610" y="255358"/>
                </a:lnTo>
                <a:lnTo>
                  <a:pt x="8610599" y="304799"/>
                </a:lnTo>
                <a:lnTo>
                  <a:pt x="8610599" y="1523999"/>
                </a:lnTo>
                <a:lnTo>
                  <a:pt x="8606610" y="1573441"/>
                </a:lnTo>
                <a:lnTo>
                  <a:pt x="8595061" y="1620342"/>
                </a:lnTo>
                <a:lnTo>
                  <a:pt x="8576579" y="1664075"/>
                </a:lnTo>
                <a:lnTo>
                  <a:pt x="8551792" y="1704013"/>
                </a:lnTo>
                <a:lnTo>
                  <a:pt x="8521327" y="1739528"/>
                </a:lnTo>
                <a:lnTo>
                  <a:pt x="8485812" y="1769993"/>
                </a:lnTo>
                <a:lnTo>
                  <a:pt x="8445875" y="1794779"/>
                </a:lnTo>
                <a:lnTo>
                  <a:pt x="8402141" y="1813261"/>
                </a:lnTo>
                <a:lnTo>
                  <a:pt x="8355241" y="1824810"/>
                </a:lnTo>
                <a:lnTo>
                  <a:pt x="8305799" y="1828799"/>
                </a:lnTo>
                <a:lnTo>
                  <a:pt x="304799" y="1828799"/>
                </a:lnTo>
                <a:lnTo>
                  <a:pt x="255358" y="1824810"/>
                </a:lnTo>
                <a:lnTo>
                  <a:pt x="208457" y="1813261"/>
                </a:lnTo>
                <a:lnTo>
                  <a:pt x="164724" y="1794779"/>
                </a:lnTo>
                <a:lnTo>
                  <a:pt x="124786" y="1769993"/>
                </a:lnTo>
                <a:lnTo>
                  <a:pt x="89271" y="1739528"/>
                </a:lnTo>
                <a:lnTo>
                  <a:pt x="58806" y="1704013"/>
                </a:lnTo>
                <a:lnTo>
                  <a:pt x="34020" y="1664075"/>
                </a:lnTo>
                <a:lnTo>
                  <a:pt x="15538" y="1620342"/>
                </a:lnTo>
                <a:lnTo>
                  <a:pt x="3989" y="1573441"/>
                </a:lnTo>
                <a:lnTo>
                  <a:pt x="0" y="1523999"/>
                </a:lnTo>
                <a:lnTo>
                  <a:pt x="0" y="304799"/>
                </a:lnTo>
                <a:close/>
              </a:path>
            </a:pathLst>
          </a:custGeom>
          <a:noFill/>
          <a:ln w="9524">
            <a:solidFill>
              <a:srgbClr val="BE4B4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23" name="object 15"/>
          <p:cNvSpPr>
            <a:spLocks/>
          </p:cNvSpPr>
          <p:nvPr/>
        </p:nvSpPr>
        <p:spPr bwMode="auto">
          <a:xfrm>
            <a:off x="7693025" y="5735638"/>
            <a:ext cx="160338" cy="395287"/>
          </a:xfrm>
          <a:custGeom>
            <a:avLst/>
            <a:gdLst>
              <a:gd name="T0" fmla="*/ 132323 w 160654"/>
              <a:gd name="T1" fmla="*/ 65679 h 394970"/>
              <a:gd name="T2" fmla="*/ 68870 w 160654"/>
              <a:gd name="T3" fmla="*/ 65679 h 394970"/>
              <a:gd name="T4" fmla="*/ 68870 w 160654"/>
              <a:gd name="T5" fmla="*/ 395008 h 394970"/>
              <a:gd name="T6" fmla="*/ 91381 w 160654"/>
              <a:gd name="T7" fmla="*/ 395008 h 394970"/>
              <a:gd name="T8" fmla="*/ 94774 w 160654"/>
              <a:gd name="T9" fmla="*/ 68824 h 394970"/>
              <a:gd name="T10" fmla="*/ 135361 w 160654"/>
              <a:gd name="T11" fmla="*/ 68824 h 394970"/>
              <a:gd name="T12" fmla="*/ 132323 w 160654"/>
              <a:gd name="T13" fmla="*/ 65679 h 394970"/>
              <a:gd name="T14" fmla="*/ 135361 w 160654"/>
              <a:gd name="T15" fmla="*/ 68824 h 394970"/>
              <a:gd name="T16" fmla="*/ 94774 w 160654"/>
              <a:gd name="T17" fmla="*/ 68824 h 394970"/>
              <a:gd name="T18" fmla="*/ 103181 w 160654"/>
              <a:gd name="T19" fmla="*/ 75880 h 394970"/>
              <a:gd name="T20" fmla="*/ 146811 w 160654"/>
              <a:gd name="T21" fmla="*/ 103128 h 394970"/>
              <a:gd name="T22" fmla="*/ 160222 w 160654"/>
              <a:gd name="T23" fmla="*/ 109697 h 394970"/>
              <a:gd name="T24" fmla="*/ 155402 w 160654"/>
              <a:gd name="T25" fmla="*/ 88124 h 394970"/>
              <a:gd name="T26" fmla="*/ 146163 w 160654"/>
              <a:gd name="T27" fmla="*/ 79510 h 394970"/>
              <a:gd name="T28" fmla="*/ 137398 w 160654"/>
              <a:gd name="T29" fmla="*/ 70935 h 394970"/>
              <a:gd name="T30" fmla="*/ 135361 w 160654"/>
              <a:gd name="T31" fmla="*/ 68824 h 394970"/>
              <a:gd name="T32" fmla="*/ 84476 w 160654"/>
              <a:gd name="T33" fmla="*/ 0 h 394970"/>
              <a:gd name="T34" fmla="*/ 74225 w 160654"/>
              <a:gd name="T35" fmla="*/ 0 h 394970"/>
              <a:gd name="T36" fmla="*/ 73214 w 160654"/>
              <a:gd name="T37" fmla="*/ 2289 h 394970"/>
              <a:gd name="T38" fmla="*/ 68520 w 160654"/>
              <a:gd name="T39" fmla="*/ 11648 h 394970"/>
              <a:gd name="T40" fmla="*/ 45357 w 160654"/>
              <a:gd name="T41" fmla="*/ 45640 h 394970"/>
              <a:gd name="T42" fmla="*/ 11051 w 160654"/>
              <a:gd name="T43" fmla="*/ 81923 h 394970"/>
              <a:gd name="T44" fmla="*/ 0 w 160654"/>
              <a:gd name="T45" fmla="*/ 92275 h 394970"/>
              <a:gd name="T46" fmla="*/ 5882 w 160654"/>
              <a:gd name="T47" fmla="*/ 106287 h 394970"/>
              <a:gd name="T48" fmla="*/ 45968 w 160654"/>
              <a:gd name="T49" fmla="*/ 83163 h 394970"/>
              <a:gd name="T50" fmla="*/ 68870 w 160654"/>
              <a:gd name="T51" fmla="*/ 65679 h 394970"/>
              <a:gd name="T52" fmla="*/ 132323 w 160654"/>
              <a:gd name="T53" fmla="*/ 65679 h 394970"/>
              <a:gd name="T54" fmla="*/ 103656 w 160654"/>
              <a:gd name="T55" fmla="*/ 32476 h 394970"/>
              <a:gd name="T56" fmla="*/ 90098 w 160654"/>
              <a:gd name="T57" fmla="*/ 10991 h 394970"/>
              <a:gd name="T58" fmla="*/ 84476 w 160654"/>
              <a:gd name="T59" fmla="*/ 0 h 39497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60654" h="394970">
                <a:moveTo>
                  <a:pt x="132584" y="65626"/>
                </a:moveTo>
                <a:lnTo>
                  <a:pt x="69006" y="65626"/>
                </a:lnTo>
                <a:lnTo>
                  <a:pt x="69006" y="394691"/>
                </a:lnTo>
                <a:lnTo>
                  <a:pt x="91561" y="394691"/>
                </a:lnTo>
                <a:lnTo>
                  <a:pt x="94961" y="68769"/>
                </a:lnTo>
                <a:lnTo>
                  <a:pt x="135628" y="68769"/>
                </a:lnTo>
                <a:lnTo>
                  <a:pt x="132584" y="65626"/>
                </a:lnTo>
                <a:close/>
              </a:path>
              <a:path w="160654" h="394970">
                <a:moveTo>
                  <a:pt x="135628" y="68769"/>
                </a:moveTo>
                <a:lnTo>
                  <a:pt x="94961" y="68769"/>
                </a:lnTo>
                <a:lnTo>
                  <a:pt x="103384" y="75819"/>
                </a:lnTo>
                <a:lnTo>
                  <a:pt x="147100" y="103045"/>
                </a:lnTo>
                <a:lnTo>
                  <a:pt x="160538" y="109609"/>
                </a:lnTo>
                <a:lnTo>
                  <a:pt x="155708" y="88053"/>
                </a:lnTo>
                <a:lnTo>
                  <a:pt x="146451" y="79446"/>
                </a:lnTo>
                <a:lnTo>
                  <a:pt x="137669" y="70878"/>
                </a:lnTo>
                <a:lnTo>
                  <a:pt x="135628" y="68769"/>
                </a:lnTo>
                <a:close/>
              </a:path>
              <a:path w="160654" h="394970">
                <a:moveTo>
                  <a:pt x="84642" y="0"/>
                </a:moveTo>
                <a:lnTo>
                  <a:pt x="74371" y="0"/>
                </a:lnTo>
                <a:lnTo>
                  <a:pt x="73358" y="2287"/>
                </a:lnTo>
                <a:lnTo>
                  <a:pt x="68655" y="11639"/>
                </a:lnTo>
                <a:lnTo>
                  <a:pt x="45446" y="45603"/>
                </a:lnTo>
                <a:lnTo>
                  <a:pt x="11073" y="81857"/>
                </a:lnTo>
                <a:lnTo>
                  <a:pt x="0" y="92201"/>
                </a:lnTo>
                <a:lnTo>
                  <a:pt x="5894" y="106202"/>
                </a:lnTo>
                <a:lnTo>
                  <a:pt x="46059" y="83096"/>
                </a:lnTo>
                <a:lnTo>
                  <a:pt x="69006" y="65626"/>
                </a:lnTo>
                <a:lnTo>
                  <a:pt x="132584" y="65626"/>
                </a:lnTo>
                <a:lnTo>
                  <a:pt x="103860" y="32450"/>
                </a:lnTo>
                <a:lnTo>
                  <a:pt x="90276" y="10982"/>
                </a:lnTo>
                <a:lnTo>
                  <a:pt x="84642" y="0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24" name="object 16"/>
          <p:cNvSpPr txBox="1">
            <a:spLocks noChangeArrowheads="1"/>
          </p:cNvSpPr>
          <p:nvPr/>
        </p:nvSpPr>
        <p:spPr bwMode="auto">
          <a:xfrm>
            <a:off x="-402836" y="5051420"/>
            <a:ext cx="89916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319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2060"/>
                </a:solidFill>
              </a:rPr>
              <a:t>Exception: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2060"/>
                </a:solidFill>
              </a:rPr>
              <a:t>Inferior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2060"/>
                </a:solidFill>
              </a:rPr>
              <a:t>Goods</a:t>
            </a:r>
            <a:endParaRPr lang="en-US" altLang="en-US" sz="3600" dirty="0"/>
          </a:p>
          <a:p>
            <a:pPr eaLnBrk="1" hangingPunct="1">
              <a:lnSpc>
                <a:spcPts val="4325"/>
              </a:lnSpc>
              <a:spcBef>
                <a:spcPts val="250"/>
              </a:spcBef>
            </a:pPr>
            <a:r>
              <a:rPr lang="en-US" altLang="en-US" sz="3200" b="1" dirty="0">
                <a:solidFill>
                  <a:srgbClr val="003300"/>
                </a:solidFill>
              </a:rPr>
              <a:t>Average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3300"/>
                </a:solidFill>
              </a:rPr>
              <a:t>Money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3300"/>
                </a:solidFill>
              </a:rPr>
              <a:t>Income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3300"/>
                </a:solidFill>
              </a:rPr>
              <a:t>Quantity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3300"/>
                </a:solidFill>
              </a:rPr>
              <a:t>Demanded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3300"/>
                </a:solidFill>
              </a:rPr>
              <a:t>of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3300"/>
                </a:solidFill>
              </a:rPr>
              <a:t>a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3300"/>
                </a:solidFill>
              </a:rPr>
              <a:t>Good</a:t>
            </a:r>
            <a:endParaRPr lang="en-US" altLang="en-US" sz="1200" dirty="0">
              <a:latin typeface="Garamond" panose="02020404030301010803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09000" y="6457950"/>
            <a:ext cx="984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solidFill>
                  <a:srgbClr val="8A8A8A"/>
                </a:solidFill>
                <a:latin typeface="Garamond"/>
                <a:cs typeface="Garamond"/>
              </a:rPr>
              <a:t>7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-228600" y="-152400"/>
            <a:ext cx="8153400" cy="990600"/>
          </a:xfrm>
        </p:spPr>
        <p:txBody>
          <a:bodyPr tIns="395643" rtlCol="0">
            <a:normAutofit fontScale="90000"/>
          </a:bodyPr>
          <a:lstStyle/>
          <a:p>
            <a:pPr marL="7219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dirty="0"/>
              <a:t>D</a:t>
            </a:r>
            <a:r>
              <a:rPr sz="5400" spc="-30" dirty="0"/>
              <a:t>e</a:t>
            </a:r>
            <a:r>
              <a:rPr sz="5400" spc="-85" dirty="0"/>
              <a:t>t</a:t>
            </a:r>
            <a:r>
              <a:rPr sz="5400" dirty="0"/>
              <a:t>e</a:t>
            </a:r>
            <a:r>
              <a:rPr sz="5400" spc="-5" dirty="0"/>
              <a:t>rm</a:t>
            </a:r>
            <a:r>
              <a:rPr sz="5400" spc="5" dirty="0"/>
              <a:t>i</a:t>
            </a:r>
            <a:r>
              <a:rPr sz="5400" spc="-35" dirty="0"/>
              <a:t>na</a:t>
            </a:r>
            <a:r>
              <a:rPr sz="5400" spc="-85" dirty="0"/>
              <a:t>n</a:t>
            </a:r>
            <a:r>
              <a:rPr sz="5400" spc="-25" dirty="0"/>
              <a:t>ts</a:t>
            </a:r>
            <a:r>
              <a:rPr sz="5400" spc="-160" dirty="0">
                <a:latin typeface="Times New Roman"/>
                <a:cs typeface="Times New Roman"/>
              </a:rPr>
              <a:t> </a:t>
            </a:r>
            <a:r>
              <a:rPr sz="5400" dirty="0"/>
              <a:t>of</a:t>
            </a:r>
            <a:r>
              <a:rPr sz="5400" spc="-120" dirty="0">
                <a:latin typeface="Times New Roman"/>
                <a:cs typeface="Times New Roman"/>
              </a:rPr>
              <a:t> </a:t>
            </a:r>
            <a:r>
              <a:rPr sz="5400" dirty="0"/>
              <a:t>De</a:t>
            </a:r>
            <a:r>
              <a:rPr sz="5400" spc="-5" dirty="0"/>
              <a:t>ma</a:t>
            </a:r>
            <a:r>
              <a:rPr sz="5400" spc="-35" dirty="0"/>
              <a:t>n</a:t>
            </a:r>
            <a:r>
              <a:rPr sz="5400" spc="-30" dirty="0"/>
              <a:t>d</a:t>
            </a:r>
            <a:endParaRPr sz="5400" dirty="0">
              <a:latin typeface="Times New Roman"/>
              <a:cs typeface="Times New Roman"/>
            </a:endParaRPr>
          </a:p>
        </p:txBody>
      </p:sp>
      <p:sp>
        <p:nvSpPr>
          <p:cNvPr id="17428" name="object 20"/>
          <p:cNvSpPr>
            <a:spLocks/>
          </p:cNvSpPr>
          <p:nvPr/>
        </p:nvSpPr>
        <p:spPr bwMode="auto">
          <a:xfrm>
            <a:off x="7693025" y="5735638"/>
            <a:ext cx="160338" cy="395287"/>
          </a:xfrm>
          <a:custGeom>
            <a:avLst/>
            <a:gdLst>
              <a:gd name="T0" fmla="*/ 74225 w 160654"/>
              <a:gd name="T1" fmla="*/ 0 h 394970"/>
              <a:gd name="T2" fmla="*/ 84476 w 160654"/>
              <a:gd name="T3" fmla="*/ 0 h 394970"/>
              <a:gd name="T4" fmla="*/ 90098 w 160654"/>
              <a:gd name="T5" fmla="*/ 10991 h 394970"/>
              <a:gd name="T6" fmla="*/ 96494 w 160654"/>
              <a:gd name="T7" fmla="*/ 21816 h 394970"/>
              <a:gd name="T8" fmla="*/ 120607 w 160654"/>
              <a:gd name="T9" fmla="*/ 52991 h 394970"/>
              <a:gd name="T10" fmla="*/ 155402 w 160654"/>
              <a:gd name="T11" fmla="*/ 88124 h 394970"/>
              <a:gd name="T12" fmla="*/ 160222 w 160654"/>
              <a:gd name="T13" fmla="*/ 109697 h 394970"/>
              <a:gd name="T14" fmla="*/ 122994 w 160654"/>
              <a:gd name="T15" fmla="*/ 89698 h 394970"/>
              <a:gd name="T16" fmla="*/ 94774 w 160654"/>
              <a:gd name="T17" fmla="*/ 68824 h 394970"/>
              <a:gd name="T18" fmla="*/ 91381 w 160654"/>
              <a:gd name="T19" fmla="*/ 395008 h 394970"/>
              <a:gd name="T20" fmla="*/ 68870 w 160654"/>
              <a:gd name="T21" fmla="*/ 395008 h 394970"/>
              <a:gd name="T22" fmla="*/ 68870 w 160654"/>
              <a:gd name="T23" fmla="*/ 65679 h 394970"/>
              <a:gd name="T24" fmla="*/ 56318 w 160654"/>
              <a:gd name="T25" fmla="*/ 75471 h 394970"/>
              <a:gd name="T26" fmla="*/ 19021 w 160654"/>
              <a:gd name="T27" fmla="*/ 99478 h 394970"/>
              <a:gd name="T28" fmla="*/ 5882 w 160654"/>
              <a:gd name="T29" fmla="*/ 106287 h 394970"/>
              <a:gd name="T30" fmla="*/ 0 w 160654"/>
              <a:gd name="T31" fmla="*/ 92275 h 394970"/>
              <a:gd name="T32" fmla="*/ 11051 w 160654"/>
              <a:gd name="T33" fmla="*/ 81923 h 394970"/>
              <a:gd name="T34" fmla="*/ 21110 w 160654"/>
              <a:gd name="T35" fmla="*/ 72083 h 394970"/>
              <a:gd name="T36" fmla="*/ 54886 w 160654"/>
              <a:gd name="T37" fmla="*/ 32951 h 394970"/>
              <a:gd name="T38" fmla="*/ 73214 w 160654"/>
              <a:gd name="T39" fmla="*/ 2289 h 394970"/>
              <a:gd name="T40" fmla="*/ 74225 w 160654"/>
              <a:gd name="T41" fmla="*/ 0 h 3949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60654" h="394970">
                <a:moveTo>
                  <a:pt x="74371" y="0"/>
                </a:moveTo>
                <a:lnTo>
                  <a:pt x="84642" y="0"/>
                </a:lnTo>
                <a:lnTo>
                  <a:pt x="90276" y="10982"/>
                </a:lnTo>
                <a:lnTo>
                  <a:pt x="96684" y="21799"/>
                </a:lnTo>
                <a:lnTo>
                  <a:pt x="120845" y="52949"/>
                </a:lnTo>
                <a:lnTo>
                  <a:pt x="155708" y="88053"/>
                </a:lnTo>
                <a:lnTo>
                  <a:pt x="160538" y="109609"/>
                </a:lnTo>
                <a:lnTo>
                  <a:pt x="123236" y="89626"/>
                </a:lnTo>
                <a:lnTo>
                  <a:pt x="94961" y="68769"/>
                </a:lnTo>
                <a:lnTo>
                  <a:pt x="91561" y="394691"/>
                </a:lnTo>
                <a:lnTo>
                  <a:pt x="69006" y="394691"/>
                </a:lnTo>
                <a:lnTo>
                  <a:pt x="69006" y="65626"/>
                </a:lnTo>
                <a:lnTo>
                  <a:pt x="56429" y="75410"/>
                </a:lnTo>
                <a:lnTo>
                  <a:pt x="19058" y="99398"/>
                </a:lnTo>
                <a:lnTo>
                  <a:pt x="5894" y="106202"/>
                </a:lnTo>
                <a:lnTo>
                  <a:pt x="0" y="92201"/>
                </a:lnTo>
                <a:lnTo>
                  <a:pt x="11073" y="81857"/>
                </a:lnTo>
                <a:lnTo>
                  <a:pt x="21152" y="72025"/>
                </a:lnTo>
                <a:lnTo>
                  <a:pt x="54994" y="32925"/>
                </a:lnTo>
                <a:lnTo>
                  <a:pt x="73358" y="2287"/>
                </a:lnTo>
                <a:lnTo>
                  <a:pt x="74371" y="0"/>
                </a:lnTo>
                <a:close/>
              </a:path>
            </a:pathLst>
          </a:custGeom>
          <a:noFill/>
          <a:ln w="502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29" name="object 21"/>
          <p:cNvSpPr>
            <a:spLocks/>
          </p:cNvSpPr>
          <p:nvPr/>
        </p:nvSpPr>
        <p:spPr bwMode="auto">
          <a:xfrm>
            <a:off x="7693025" y="6284913"/>
            <a:ext cx="160338" cy="395287"/>
          </a:xfrm>
          <a:custGeom>
            <a:avLst/>
            <a:gdLst>
              <a:gd name="T0" fmla="*/ 0 w 160654"/>
              <a:gd name="T1" fmla="*/ 285751 h 394970"/>
              <a:gd name="T2" fmla="*/ 4538 w 160654"/>
              <a:gd name="T3" fmla="*/ 306934 h 394970"/>
              <a:gd name="T4" fmla="*/ 13909 w 160654"/>
              <a:gd name="T5" fmla="*/ 315862 h 394970"/>
              <a:gd name="T6" fmla="*/ 22745 w 160654"/>
              <a:gd name="T7" fmla="*/ 324690 h 394970"/>
              <a:gd name="T8" fmla="*/ 55705 w 160654"/>
              <a:gd name="T9" fmla="*/ 362924 h 394970"/>
              <a:gd name="T10" fmla="*/ 74225 w 160654"/>
              <a:gd name="T11" fmla="*/ 395008 h 394970"/>
              <a:gd name="T12" fmla="*/ 86250 w 160654"/>
              <a:gd name="T13" fmla="*/ 391305 h 394970"/>
              <a:gd name="T14" fmla="*/ 114529 w 160654"/>
              <a:gd name="T15" fmla="*/ 348430 h 394970"/>
              <a:gd name="T16" fmla="*/ 132050 w 160654"/>
              <a:gd name="T17" fmla="*/ 329316 h 394970"/>
              <a:gd name="T18" fmla="*/ 91351 w 160654"/>
              <a:gd name="T19" fmla="*/ 329316 h 394970"/>
              <a:gd name="T20" fmla="*/ 91351 w 160654"/>
              <a:gd name="T21" fmla="*/ 326093 h 394970"/>
              <a:gd name="T22" fmla="*/ 64785 w 160654"/>
              <a:gd name="T23" fmla="*/ 326093 h 394970"/>
              <a:gd name="T24" fmla="*/ 53416 w 160654"/>
              <a:gd name="T25" fmla="*/ 317333 h 394970"/>
              <a:gd name="T26" fmla="*/ 43564 w 160654"/>
              <a:gd name="T27" fmla="*/ 310144 h 394970"/>
              <a:gd name="T28" fmla="*/ 34883 w 160654"/>
              <a:gd name="T29" fmla="*/ 304318 h 394970"/>
              <a:gd name="T30" fmla="*/ 26193 w 160654"/>
              <a:gd name="T31" fmla="*/ 299309 h 394970"/>
              <a:gd name="T32" fmla="*/ 14567 w 160654"/>
              <a:gd name="T33" fmla="*/ 293123 h 394970"/>
              <a:gd name="T34" fmla="*/ 0 w 160654"/>
              <a:gd name="T35" fmla="*/ 285751 h 394970"/>
              <a:gd name="T36" fmla="*/ 154153 w 160654"/>
              <a:gd name="T37" fmla="*/ 288201 h 394970"/>
              <a:gd name="T38" fmla="*/ 118263 w 160654"/>
              <a:gd name="T39" fmla="*/ 308328 h 394970"/>
              <a:gd name="T40" fmla="*/ 91351 w 160654"/>
              <a:gd name="T41" fmla="*/ 329316 h 394970"/>
              <a:gd name="T42" fmla="*/ 132050 w 160654"/>
              <a:gd name="T43" fmla="*/ 329316 h 394970"/>
              <a:gd name="T44" fmla="*/ 138852 w 160654"/>
              <a:gd name="T45" fmla="*/ 322480 h 394970"/>
              <a:gd name="T46" fmla="*/ 149022 w 160654"/>
              <a:gd name="T47" fmla="*/ 312760 h 394970"/>
              <a:gd name="T48" fmla="*/ 160222 w 160654"/>
              <a:gd name="T49" fmla="*/ 302506 h 394970"/>
              <a:gd name="T50" fmla="*/ 154153 w 160654"/>
              <a:gd name="T51" fmla="*/ 288201 h 394970"/>
              <a:gd name="T52" fmla="*/ 91351 w 160654"/>
              <a:gd name="T53" fmla="*/ 0 h 394970"/>
              <a:gd name="T54" fmla="*/ 68870 w 160654"/>
              <a:gd name="T55" fmla="*/ 0 h 394970"/>
              <a:gd name="T56" fmla="*/ 64785 w 160654"/>
              <a:gd name="T57" fmla="*/ 326093 h 394970"/>
              <a:gd name="T58" fmla="*/ 91351 w 160654"/>
              <a:gd name="T59" fmla="*/ 326093 h 394970"/>
              <a:gd name="T60" fmla="*/ 91351 w 160654"/>
              <a:gd name="T61" fmla="*/ 0 h 39497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60654" h="394970">
                <a:moveTo>
                  <a:pt x="0" y="285522"/>
                </a:moveTo>
                <a:lnTo>
                  <a:pt x="4547" y="306688"/>
                </a:lnTo>
                <a:lnTo>
                  <a:pt x="13936" y="315609"/>
                </a:lnTo>
                <a:lnTo>
                  <a:pt x="22790" y="324430"/>
                </a:lnTo>
                <a:lnTo>
                  <a:pt x="55815" y="362633"/>
                </a:lnTo>
                <a:lnTo>
                  <a:pt x="74371" y="394691"/>
                </a:lnTo>
                <a:lnTo>
                  <a:pt x="86420" y="390991"/>
                </a:lnTo>
                <a:lnTo>
                  <a:pt x="114755" y="348151"/>
                </a:lnTo>
                <a:lnTo>
                  <a:pt x="132310" y="329052"/>
                </a:lnTo>
                <a:lnTo>
                  <a:pt x="91531" y="329052"/>
                </a:lnTo>
                <a:lnTo>
                  <a:pt x="91531" y="325831"/>
                </a:lnTo>
                <a:lnTo>
                  <a:pt x="64913" y="325831"/>
                </a:lnTo>
                <a:lnTo>
                  <a:pt x="53521" y="317079"/>
                </a:lnTo>
                <a:lnTo>
                  <a:pt x="43650" y="309895"/>
                </a:lnTo>
                <a:lnTo>
                  <a:pt x="34952" y="304074"/>
                </a:lnTo>
                <a:lnTo>
                  <a:pt x="26245" y="299069"/>
                </a:lnTo>
                <a:lnTo>
                  <a:pt x="14596" y="292888"/>
                </a:lnTo>
                <a:lnTo>
                  <a:pt x="0" y="285522"/>
                </a:lnTo>
                <a:close/>
              </a:path>
              <a:path w="160654" h="394970">
                <a:moveTo>
                  <a:pt x="154457" y="287970"/>
                </a:moveTo>
                <a:lnTo>
                  <a:pt x="118496" y="308081"/>
                </a:lnTo>
                <a:lnTo>
                  <a:pt x="91531" y="329052"/>
                </a:lnTo>
                <a:lnTo>
                  <a:pt x="132310" y="329052"/>
                </a:lnTo>
                <a:lnTo>
                  <a:pt x="139126" y="322221"/>
                </a:lnTo>
                <a:lnTo>
                  <a:pt x="149316" y="312509"/>
                </a:lnTo>
                <a:lnTo>
                  <a:pt x="160538" y="302263"/>
                </a:lnTo>
                <a:lnTo>
                  <a:pt x="154457" y="287970"/>
                </a:lnTo>
                <a:close/>
              </a:path>
              <a:path w="160654" h="394970">
                <a:moveTo>
                  <a:pt x="91531" y="0"/>
                </a:moveTo>
                <a:lnTo>
                  <a:pt x="69006" y="0"/>
                </a:lnTo>
                <a:lnTo>
                  <a:pt x="64913" y="325831"/>
                </a:lnTo>
                <a:lnTo>
                  <a:pt x="91531" y="325831"/>
                </a:lnTo>
                <a:lnTo>
                  <a:pt x="91531" y="0"/>
                </a:lnTo>
                <a:close/>
              </a:path>
            </a:pathLst>
          </a:custGeom>
          <a:solidFill>
            <a:srgbClr val="98480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30" name="object 22"/>
          <p:cNvSpPr>
            <a:spLocks/>
          </p:cNvSpPr>
          <p:nvPr/>
        </p:nvSpPr>
        <p:spPr bwMode="auto">
          <a:xfrm>
            <a:off x="7693025" y="6284913"/>
            <a:ext cx="160338" cy="395287"/>
          </a:xfrm>
          <a:custGeom>
            <a:avLst/>
            <a:gdLst>
              <a:gd name="T0" fmla="*/ 68870 w 160654"/>
              <a:gd name="T1" fmla="*/ 0 h 394970"/>
              <a:gd name="T2" fmla="*/ 91351 w 160654"/>
              <a:gd name="T3" fmla="*/ 0 h 394970"/>
              <a:gd name="T4" fmla="*/ 91351 w 160654"/>
              <a:gd name="T5" fmla="*/ 329316 h 394970"/>
              <a:gd name="T6" fmla="*/ 99326 w 160654"/>
              <a:gd name="T7" fmla="*/ 322223 h 394970"/>
              <a:gd name="T8" fmla="*/ 141190 w 160654"/>
              <a:gd name="T9" fmla="*/ 294814 h 394970"/>
              <a:gd name="T10" fmla="*/ 154153 w 160654"/>
              <a:gd name="T11" fmla="*/ 288201 h 394970"/>
              <a:gd name="T12" fmla="*/ 160222 w 160654"/>
              <a:gd name="T13" fmla="*/ 302506 h 394970"/>
              <a:gd name="T14" fmla="*/ 149022 w 160654"/>
              <a:gd name="T15" fmla="*/ 312760 h 394970"/>
              <a:gd name="T16" fmla="*/ 138852 w 160654"/>
              <a:gd name="T17" fmla="*/ 322480 h 394970"/>
              <a:gd name="T18" fmla="*/ 105628 w 160654"/>
              <a:gd name="T19" fmla="*/ 360009 h 394970"/>
              <a:gd name="T20" fmla="*/ 86250 w 160654"/>
              <a:gd name="T21" fmla="*/ 391305 h 394970"/>
              <a:gd name="T22" fmla="*/ 74225 w 160654"/>
              <a:gd name="T23" fmla="*/ 395008 h 394970"/>
              <a:gd name="T24" fmla="*/ 47530 w 160654"/>
              <a:gd name="T25" fmla="*/ 352535 h 394970"/>
              <a:gd name="T26" fmla="*/ 13909 w 160654"/>
              <a:gd name="T27" fmla="*/ 315862 h 394970"/>
              <a:gd name="T28" fmla="*/ 4538 w 160654"/>
              <a:gd name="T29" fmla="*/ 306934 h 394970"/>
              <a:gd name="T30" fmla="*/ 0 w 160654"/>
              <a:gd name="T31" fmla="*/ 285751 h 394970"/>
              <a:gd name="T32" fmla="*/ 34883 w 160654"/>
              <a:gd name="T33" fmla="*/ 304318 h 394970"/>
              <a:gd name="T34" fmla="*/ 64785 w 160654"/>
              <a:gd name="T35" fmla="*/ 326093 h 394970"/>
              <a:gd name="T36" fmla="*/ 68870 w 160654"/>
              <a:gd name="T37" fmla="*/ 0 h 3949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0654" h="394970">
                <a:moveTo>
                  <a:pt x="69006" y="0"/>
                </a:moveTo>
                <a:lnTo>
                  <a:pt x="91531" y="0"/>
                </a:lnTo>
                <a:lnTo>
                  <a:pt x="91531" y="329052"/>
                </a:lnTo>
                <a:lnTo>
                  <a:pt x="99522" y="321965"/>
                </a:lnTo>
                <a:lnTo>
                  <a:pt x="141468" y="294578"/>
                </a:lnTo>
                <a:lnTo>
                  <a:pt x="154457" y="287970"/>
                </a:lnTo>
                <a:lnTo>
                  <a:pt x="160538" y="302263"/>
                </a:lnTo>
                <a:lnTo>
                  <a:pt x="149316" y="312509"/>
                </a:lnTo>
                <a:lnTo>
                  <a:pt x="139126" y="322221"/>
                </a:lnTo>
                <a:lnTo>
                  <a:pt x="105836" y="359720"/>
                </a:lnTo>
                <a:lnTo>
                  <a:pt x="86420" y="390991"/>
                </a:lnTo>
                <a:lnTo>
                  <a:pt x="74371" y="394691"/>
                </a:lnTo>
                <a:lnTo>
                  <a:pt x="47624" y="352252"/>
                </a:lnTo>
                <a:lnTo>
                  <a:pt x="13936" y="315609"/>
                </a:lnTo>
                <a:lnTo>
                  <a:pt x="4547" y="306688"/>
                </a:lnTo>
                <a:lnTo>
                  <a:pt x="0" y="285522"/>
                </a:lnTo>
                <a:lnTo>
                  <a:pt x="34952" y="304074"/>
                </a:lnTo>
                <a:lnTo>
                  <a:pt x="64913" y="325831"/>
                </a:lnTo>
                <a:lnTo>
                  <a:pt x="69006" y="0"/>
                </a:lnTo>
                <a:close/>
              </a:path>
            </a:pathLst>
          </a:custGeom>
          <a:noFill/>
          <a:ln w="502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00067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object 3"/>
          <p:cNvSpPr>
            <a:spLocks noChangeArrowheads="1"/>
          </p:cNvSpPr>
          <p:nvPr/>
        </p:nvSpPr>
        <p:spPr bwMode="auto">
          <a:xfrm>
            <a:off x="8285163" y="6330950"/>
            <a:ext cx="441325" cy="403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868" name="object 4"/>
          <p:cNvSpPr>
            <a:spLocks noChangeArrowheads="1"/>
          </p:cNvSpPr>
          <p:nvPr/>
        </p:nvSpPr>
        <p:spPr bwMode="auto">
          <a:xfrm>
            <a:off x="8482013" y="6330950"/>
            <a:ext cx="295275" cy="4032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object 5"/>
          <p:cNvSpPr txBox="1"/>
          <p:nvPr/>
        </p:nvSpPr>
        <p:spPr>
          <a:xfrm>
            <a:off x="8383588" y="6403975"/>
            <a:ext cx="223837" cy="2047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4871" name="object 7"/>
          <p:cNvSpPr>
            <a:spLocks noChangeArrowheads="1"/>
          </p:cNvSpPr>
          <p:nvPr/>
        </p:nvSpPr>
        <p:spPr bwMode="auto">
          <a:xfrm>
            <a:off x="7989888" y="2033588"/>
            <a:ext cx="971550" cy="13398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874" name="object 10"/>
          <p:cNvSpPr>
            <a:spLocks noChangeArrowheads="1"/>
          </p:cNvSpPr>
          <p:nvPr/>
        </p:nvSpPr>
        <p:spPr bwMode="auto">
          <a:xfrm>
            <a:off x="6788150" y="3802063"/>
            <a:ext cx="669925" cy="90011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876" name="object 12"/>
          <p:cNvSpPr>
            <a:spLocks noChangeArrowheads="1"/>
          </p:cNvSpPr>
          <p:nvPr/>
        </p:nvSpPr>
        <p:spPr bwMode="auto">
          <a:xfrm>
            <a:off x="6858000" y="4289425"/>
            <a:ext cx="669925" cy="9001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73870" y="2476084"/>
            <a:ext cx="52717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Thankyou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xmlns="" val="14968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object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952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6761C65-DEBC-45E9-8E61-349690713B87}" type="slidenum">
              <a:rPr lang="en-US" altLang="en-US">
                <a:solidFill>
                  <a:srgbClr val="8A8A8A"/>
                </a:solidFill>
                <a:latin typeface="Garamond" panose="02020404030301010803" pitchFamily="18" charset="0"/>
              </a:rPr>
              <a:pPr/>
              <a:t>9</a:t>
            </a:fld>
            <a:endParaRPr lang="en-US" altLang="en-US">
              <a:solidFill>
                <a:srgbClr val="8A8A8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395643" rtlCol="0">
            <a:normAutofit fontScale="90000"/>
          </a:bodyPr>
          <a:lstStyle/>
          <a:p>
            <a:pPr marL="7219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dirty="0"/>
              <a:t>D</a:t>
            </a:r>
            <a:r>
              <a:rPr sz="5400" spc="-30" dirty="0"/>
              <a:t>e</a:t>
            </a:r>
            <a:r>
              <a:rPr sz="5400" spc="-85" dirty="0"/>
              <a:t>t</a:t>
            </a:r>
            <a:r>
              <a:rPr sz="5400" dirty="0"/>
              <a:t>e</a:t>
            </a:r>
            <a:r>
              <a:rPr sz="5400" spc="-5" dirty="0"/>
              <a:t>rm</a:t>
            </a:r>
            <a:r>
              <a:rPr sz="5400" spc="5" dirty="0"/>
              <a:t>i</a:t>
            </a:r>
            <a:r>
              <a:rPr sz="5400" spc="-35" dirty="0"/>
              <a:t>na</a:t>
            </a:r>
            <a:r>
              <a:rPr sz="5400" spc="-85" dirty="0"/>
              <a:t>n</a:t>
            </a:r>
            <a:r>
              <a:rPr sz="5400" spc="-25" dirty="0"/>
              <a:t>ts</a:t>
            </a:r>
            <a:r>
              <a:rPr sz="5400" spc="-160" dirty="0">
                <a:latin typeface="Times New Roman"/>
                <a:cs typeface="Times New Roman"/>
              </a:rPr>
              <a:t> </a:t>
            </a:r>
            <a:r>
              <a:rPr sz="5400" dirty="0"/>
              <a:t>of</a:t>
            </a:r>
            <a:r>
              <a:rPr sz="5400" spc="-120" dirty="0">
                <a:latin typeface="Times New Roman"/>
                <a:cs typeface="Times New Roman"/>
              </a:rPr>
              <a:t> </a:t>
            </a:r>
            <a:r>
              <a:rPr sz="5400" dirty="0"/>
              <a:t>De</a:t>
            </a:r>
            <a:r>
              <a:rPr sz="5400" spc="-5" dirty="0"/>
              <a:t>ma</a:t>
            </a:r>
            <a:r>
              <a:rPr sz="5400" spc="-35" dirty="0"/>
              <a:t>n</a:t>
            </a:r>
            <a:r>
              <a:rPr sz="5400" spc="-30" dirty="0"/>
              <a:t>d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4650" y="1716088"/>
            <a:ext cx="8235950" cy="2860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/>
              <a:buChar char="•"/>
              <a:tabLst>
                <a:tab pos="356235" algn="l"/>
              </a:tabLst>
              <a:defRPr/>
            </a:pPr>
            <a:r>
              <a:rPr sz="4400" b="1" spc="-335" dirty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sz="4400" b="1" spc="-5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4400" b="1" spc="-55" dirty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r>
              <a:rPr sz="4400" b="1" spc="-75" dirty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4400" b="1" spc="-12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&amp;</a:t>
            </a:r>
            <a:r>
              <a:rPr sz="4400" b="1" spc="-11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4400" b="1" spc="-10" dirty="0">
                <a:solidFill>
                  <a:srgbClr val="7030A0"/>
                </a:solidFill>
                <a:latin typeface="Calibri"/>
                <a:cs typeface="Calibri"/>
              </a:rPr>
              <a:t>P</a:t>
            </a:r>
            <a:r>
              <a:rPr sz="4400" b="1" spc="-55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4400" b="1" spc="-35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4400" b="1" spc="-75" dirty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4400" b="1" spc="-55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en</a:t>
            </a:r>
            <a:r>
              <a:rPr sz="4400" b="1" spc="5" dirty="0">
                <a:solidFill>
                  <a:srgbClr val="7030A0"/>
                </a:solidFill>
                <a:latin typeface="Calibri"/>
                <a:cs typeface="Calibri"/>
              </a:rPr>
              <a:t>c</a:t>
            </a:r>
            <a:r>
              <a:rPr sz="4400" b="1" spc="-15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r>
              <a:rPr sz="4400" b="1" spc="-13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7030A0"/>
                </a:solidFill>
                <a:latin typeface="Calibri"/>
                <a:cs typeface="Calibri"/>
              </a:rPr>
              <a:t>o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sz="4400" b="1" spc="-12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7030A0"/>
                </a:solidFill>
                <a:latin typeface="Calibri"/>
                <a:cs typeface="Calibri"/>
              </a:rPr>
              <a:t>Co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sz="4400" b="1" spc="-5" dirty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u</a:t>
            </a:r>
            <a:r>
              <a:rPr sz="4400" b="1" spc="5" dirty="0">
                <a:solidFill>
                  <a:srgbClr val="7030A0"/>
                </a:solidFill>
                <a:latin typeface="Calibri"/>
                <a:cs typeface="Calibri"/>
              </a:rPr>
              <a:t>m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4400" b="1" spc="-55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endParaRPr sz="4400">
              <a:latin typeface="Calibri"/>
              <a:cs typeface="Calibri"/>
            </a:endParaRPr>
          </a:p>
          <a:p>
            <a:pPr marL="354965" indent="-342265" eaLnBrk="1" fontAlgn="auto" hangingPunct="1">
              <a:spcBef>
                <a:spcPts val="1055"/>
              </a:spcBef>
              <a:spcAft>
                <a:spcPts val="0"/>
              </a:spcAft>
              <a:buClr>
                <a:srgbClr val="7030A0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4400" b="1" spc="-5" dirty="0">
                <a:solidFill>
                  <a:srgbClr val="C00000"/>
                </a:solidFill>
                <a:latin typeface="Calibri"/>
                <a:cs typeface="Calibri"/>
              </a:rPr>
              <a:t>Ot</a:t>
            </a:r>
            <a:r>
              <a:rPr sz="4400" b="1" dirty="0">
                <a:solidFill>
                  <a:srgbClr val="C00000"/>
                </a:solidFill>
                <a:latin typeface="Calibri"/>
                <a:cs typeface="Calibri"/>
              </a:rPr>
              <a:t>her</a:t>
            </a:r>
            <a:r>
              <a:rPr sz="4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b="1" spc="-13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4400" b="1" spc="-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400" b="1" spc="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4400" b="1" spc="-7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400" b="1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4400" b="1" spc="-5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400" b="1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endParaRPr sz="4400">
              <a:latin typeface="Calibri"/>
              <a:cs typeface="Calibri"/>
            </a:endParaRPr>
          </a:p>
          <a:p>
            <a:pPr marL="469900" eaLnBrk="1" fontAlgn="auto" hangingPunct="1">
              <a:spcBef>
                <a:spcPts val="985"/>
              </a:spcBef>
              <a:spcAft>
                <a:spcPts val="0"/>
              </a:spcAft>
              <a:defRPr/>
            </a:pPr>
            <a:r>
              <a:rPr sz="4000" spc="10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sz="4000" b="1" spc="-30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4000" b="1" spc="-10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4000" b="1" spc="-100" dirty="0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sz="4000" b="1" spc="-25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4000" b="1" spc="-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4000" b="1" dirty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sz="4000" b="1" spc="-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sz="4000" b="1" spc="-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b="1" spc="-90" dirty="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sz="4000" b="1" spc="-20" dirty="0">
                <a:solidFill>
                  <a:srgbClr val="002060"/>
                </a:solidFill>
                <a:latin typeface="Calibri"/>
                <a:cs typeface="Calibri"/>
              </a:rPr>
              <a:t>opul</a:t>
            </a:r>
            <a:r>
              <a:rPr sz="4000" b="1" spc="-65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4000" b="1" spc="-2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4000" b="1" spc="-10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4000" b="1" spc="-3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4000" b="1" spc="-25" dirty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endParaRPr sz="4000">
              <a:latin typeface="Calibri"/>
              <a:cs typeface="Calibri"/>
            </a:endParaRPr>
          </a:p>
          <a:p>
            <a:pPr marL="469900" eaLnBrk="1" fontAlgn="auto" hangingPunct="1">
              <a:spcBef>
                <a:spcPts val="955"/>
              </a:spcBef>
              <a:spcAft>
                <a:spcPts val="0"/>
              </a:spcAft>
              <a:defRPr/>
            </a:pPr>
            <a:r>
              <a:rPr sz="4000" spc="10" dirty="0">
                <a:solidFill>
                  <a:srgbClr val="FF0066"/>
                </a:solidFill>
                <a:latin typeface="Arial"/>
                <a:cs typeface="Arial"/>
              </a:rPr>
              <a:t>–</a:t>
            </a:r>
            <a:r>
              <a:rPr sz="4000" b="1" spc="-35" dirty="0">
                <a:solidFill>
                  <a:srgbClr val="FF0066"/>
                </a:solidFill>
                <a:latin typeface="Calibri"/>
                <a:cs typeface="Calibri"/>
              </a:rPr>
              <a:t>C</a:t>
            </a:r>
            <a:r>
              <a:rPr sz="4000" b="1" spc="-25" dirty="0">
                <a:solidFill>
                  <a:srgbClr val="FF0066"/>
                </a:solidFill>
                <a:latin typeface="Calibri"/>
                <a:cs typeface="Calibri"/>
              </a:rPr>
              <a:t>omposit</a:t>
            </a:r>
            <a:r>
              <a:rPr sz="4000" b="1" spc="-10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4000" b="1" spc="-30" dirty="0">
                <a:solidFill>
                  <a:srgbClr val="FF0066"/>
                </a:solidFill>
                <a:latin typeface="Calibri"/>
                <a:cs typeface="Calibri"/>
              </a:rPr>
              <a:t>o</a:t>
            </a:r>
            <a:r>
              <a:rPr sz="4000" b="1" spc="-25" dirty="0">
                <a:solidFill>
                  <a:srgbClr val="FF0066"/>
                </a:solidFill>
                <a:latin typeface="Calibri"/>
                <a:cs typeface="Calibri"/>
              </a:rPr>
              <a:t>n</a:t>
            </a:r>
            <a:r>
              <a:rPr sz="4000" b="1" spc="-7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66"/>
                </a:solidFill>
                <a:latin typeface="Calibri"/>
                <a:cs typeface="Calibri"/>
              </a:rPr>
              <a:t>o</a:t>
            </a:r>
            <a:r>
              <a:rPr sz="4000" b="1" dirty="0">
                <a:solidFill>
                  <a:srgbClr val="FF0066"/>
                </a:solidFill>
                <a:latin typeface="Calibri"/>
                <a:cs typeface="Calibri"/>
              </a:rPr>
              <a:t>f</a:t>
            </a:r>
            <a:r>
              <a:rPr sz="4000" b="1" spc="-9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4000" b="1" spc="-90" dirty="0">
                <a:solidFill>
                  <a:srgbClr val="FF0066"/>
                </a:solidFill>
                <a:latin typeface="Calibri"/>
                <a:cs typeface="Calibri"/>
              </a:rPr>
              <a:t>P</a:t>
            </a:r>
            <a:r>
              <a:rPr sz="4000" b="1" spc="-20" dirty="0">
                <a:solidFill>
                  <a:srgbClr val="FF0066"/>
                </a:solidFill>
                <a:latin typeface="Calibri"/>
                <a:cs typeface="Calibri"/>
              </a:rPr>
              <a:t>opul</a:t>
            </a:r>
            <a:r>
              <a:rPr sz="4000" b="1" spc="-65" dirty="0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r>
              <a:rPr sz="4000" b="1" spc="-25" dirty="0">
                <a:solidFill>
                  <a:srgbClr val="FF0066"/>
                </a:solidFill>
                <a:latin typeface="Calibri"/>
                <a:cs typeface="Calibri"/>
              </a:rPr>
              <a:t>t</a:t>
            </a:r>
            <a:r>
              <a:rPr sz="4000" b="1" spc="-10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4000" b="1" spc="-30" dirty="0">
                <a:solidFill>
                  <a:srgbClr val="FF0066"/>
                </a:solidFill>
                <a:latin typeface="Calibri"/>
                <a:cs typeface="Calibri"/>
              </a:rPr>
              <a:t>o</a:t>
            </a:r>
            <a:r>
              <a:rPr sz="4000" b="1" spc="-25" dirty="0">
                <a:solidFill>
                  <a:srgbClr val="FF0066"/>
                </a:solidFill>
                <a:latin typeface="Calibri"/>
                <a:cs typeface="Calibri"/>
              </a:rPr>
              <a:t>n</a:t>
            </a:r>
            <a:endParaRPr sz="4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777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526</TotalTime>
  <Words>3041</Words>
  <Application>Microsoft Office PowerPoint</Application>
  <PresentationFormat>On-screen Show (4:3)</PresentationFormat>
  <Paragraphs>899</Paragraphs>
  <Slides>80</Slides>
  <Notes>76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Median</vt:lpstr>
      <vt:lpstr>Slide 1</vt:lpstr>
      <vt:lpstr>Slide 2</vt:lpstr>
      <vt:lpstr>Slide 3</vt:lpstr>
      <vt:lpstr>Definitions of Demand</vt:lpstr>
      <vt:lpstr>Determinants of Demand</vt:lpstr>
      <vt:lpstr>Determinants of Demand</vt:lpstr>
      <vt:lpstr>Determinants of Demand</vt:lpstr>
      <vt:lpstr>Determinants of Demand</vt:lpstr>
      <vt:lpstr>Determinants of Demand</vt:lpstr>
      <vt:lpstr>Law of Demand</vt:lpstr>
      <vt:lpstr>Slide 11</vt:lpstr>
      <vt:lpstr>Explanation</vt:lpstr>
      <vt:lpstr>Demand Schedule</vt:lpstr>
      <vt:lpstr>Individual Demand Schedule</vt:lpstr>
      <vt:lpstr>Market Demand Schedule</vt:lpstr>
      <vt:lpstr>Slide 16</vt:lpstr>
      <vt:lpstr>Demand Curve</vt:lpstr>
      <vt:lpstr>Individual Demand Curve</vt:lpstr>
      <vt:lpstr>Market Demand Curve</vt:lpstr>
      <vt:lpstr>Slide 20</vt:lpstr>
      <vt:lpstr>Slide 21</vt:lpstr>
      <vt:lpstr>Exceptions to Law of Demand</vt:lpstr>
      <vt:lpstr>Exceptions to Law of Demand</vt:lpstr>
      <vt:lpstr>Expansion &amp; Contraction in Demand</vt:lpstr>
      <vt:lpstr>Expansion &amp; Contraction in Demand</vt:lpstr>
      <vt:lpstr>Increase &amp; Decrease in Demand</vt:lpstr>
      <vt:lpstr>Increase &amp; Decrease in Demand</vt:lpstr>
      <vt:lpstr>Distinction between Extension &amp; Increase in Demand</vt:lpstr>
      <vt:lpstr>Slide 29</vt:lpstr>
      <vt:lpstr>Elasticity of Demand</vt:lpstr>
      <vt:lpstr>Types of Elasticity of Demand</vt:lpstr>
      <vt:lpstr>Price Elasticity of Demand</vt:lpstr>
      <vt:lpstr>Price Elasticity of Demand</vt:lpstr>
      <vt:lpstr>Degrees of Price Elasticity of Demand</vt:lpstr>
      <vt:lpstr>Perfectly Elastic Demand</vt:lpstr>
      <vt:lpstr>Perfectly Inelastic Demand</vt:lpstr>
      <vt:lpstr>Unitary Elastic Demand</vt:lpstr>
      <vt:lpstr>Slide 38</vt:lpstr>
      <vt:lpstr>Slide 39</vt:lpstr>
      <vt:lpstr>Point Elasticity of Demand</vt:lpstr>
      <vt:lpstr>Point Elasticity of Demand</vt:lpstr>
      <vt:lpstr>Arc Elasticity of Demand</vt:lpstr>
      <vt:lpstr>Arc Elasticity of Demand</vt:lpstr>
      <vt:lpstr>Total Expenditure (Outlay) Method</vt:lpstr>
      <vt:lpstr>Total Expenditure (Outlay) Method</vt:lpstr>
      <vt:lpstr>Total Expenditure (Outlay) Method</vt:lpstr>
      <vt:lpstr>Determinants of Price Elasticity of Demand</vt:lpstr>
      <vt:lpstr>Income Elasticity of Demand</vt:lpstr>
      <vt:lpstr>Degrees of Income Elasticity of Demand</vt:lpstr>
      <vt:lpstr>Positive Income Elasticity of Demand</vt:lpstr>
      <vt:lpstr>Slide 51</vt:lpstr>
      <vt:lpstr>Zero Income Elasticity of Demand</vt:lpstr>
      <vt:lpstr>Cross Elasticity of Demand</vt:lpstr>
      <vt:lpstr>Positive Cross Elasticity of Demand</vt:lpstr>
      <vt:lpstr>Negative Cross Elasticity of Demand</vt:lpstr>
      <vt:lpstr>Zero Cross Elasticity of Demand</vt:lpstr>
      <vt:lpstr>Slide 57</vt:lpstr>
      <vt:lpstr>Slide 58</vt:lpstr>
      <vt:lpstr>Read the following Data &amp; Answer Q3 to Q8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52</cp:revision>
  <dcterms:created xsi:type="dcterms:W3CDTF">2006-08-16T00:00:00Z</dcterms:created>
  <dcterms:modified xsi:type="dcterms:W3CDTF">2018-10-30T19:34:02Z</dcterms:modified>
</cp:coreProperties>
</file>