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9"/>
  </p:notesMasterIdLst>
  <p:sldIdLst>
    <p:sldId id="256" r:id="rId2"/>
    <p:sldId id="257" r:id="rId3"/>
    <p:sldId id="261" r:id="rId4"/>
    <p:sldId id="258" r:id="rId5"/>
    <p:sldId id="259" r:id="rId6"/>
    <p:sldId id="260" r:id="rId7"/>
    <p:sldId id="262" r:id="rId8"/>
    <p:sldId id="263" r:id="rId9"/>
    <p:sldId id="264" r:id="rId10"/>
    <p:sldId id="279" r:id="rId11"/>
    <p:sldId id="280"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91" r:id="rId26"/>
    <p:sldId id="292" r:id="rId27"/>
    <p:sldId id="293" r:id="rId28"/>
    <p:sldId id="294" r:id="rId29"/>
    <p:sldId id="295" r:id="rId30"/>
    <p:sldId id="296" r:id="rId31"/>
    <p:sldId id="297" r:id="rId32"/>
    <p:sldId id="298" r:id="rId33"/>
    <p:sldId id="299" r:id="rId34"/>
    <p:sldId id="317" r:id="rId35"/>
    <p:sldId id="318" r:id="rId36"/>
    <p:sldId id="319" r:id="rId37"/>
    <p:sldId id="320" r:id="rId38"/>
    <p:sldId id="321" r:id="rId39"/>
    <p:sldId id="322" r:id="rId40"/>
    <p:sldId id="323" r:id="rId41"/>
    <p:sldId id="324" r:id="rId42"/>
    <p:sldId id="316" r:id="rId43"/>
    <p:sldId id="282" r:id="rId44"/>
    <p:sldId id="283" r:id="rId45"/>
    <p:sldId id="284" r:id="rId46"/>
    <p:sldId id="285" r:id="rId47"/>
    <p:sldId id="28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09" autoAdjust="0"/>
    <p:restoredTop sz="94660"/>
  </p:normalViewPr>
  <p:slideViewPr>
    <p:cSldViewPr>
      <p:cViewPr varScale="1">
        <p:scale>
          <a:sx n="68" d="100"/>
          <a:sy n="68" d="100"/>
        </p:scale>
        <p:origin x="-15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88993-6C6E-4A0F-9263-99EED8AEE29C}" type="datetimeFigureOut">
              <a:rPr lang="en-US" smtClean="0"/>
              <a:pPr/>
              <a:t>10/27/2018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F131F-2FB5-4954-87BD-57CBE0E8B0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EFF131F-2FB5-4954-87BD-57CBE0E8B0E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966D612A-8E60-47B9-9652-B806F8FC82E9}" type="slidenum">
              <a:rPr lang="en-US" altLang="en-US"/>
              <a:pPr/>
              <a:t>34</a:t>
            </a:fld>
            <a:endParaRPr lang="en-US" altLang="en-US"/>
          </a:p>
        </p:txBody>
      </p:sp>
      <p:sp>
        <p:nvSpPr>
          <p:cNvPr id="11266" name="Rectangle 2"/>
          <p:cNvSpPr>
            <a:spLocks noChangeArrowheads="1"/>
          </p:cNvSpPr>
          <p:nvPr/>
        </p:nvSpPr>
        <p:spPr bwMode="auto">
          <a:xfrm>
            <a:off x="3963988" y="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 name="Rectangle 3"/>
          <p:cNvSpPr>
            <a:spLocks noChangeArrowheads="1"/>
          </p:cNvSpPr>
          <p:nvPr/>
        </p:nvSpPr>
        <p:spPr bwMode="auto">
          <a:xfrm>
            <a:off x="3963988" y="882015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380" tIns="0" rIns="19380" bIns="0" anchor="b"/>
          <a:lstStyle>
            <a:lvl1pPr defTabSz="930275">
              <a:defRPr sz="2400">
                <a:solidFill>
                  <a:schemeClr val="tx1"/>
                </a:solidFill>
                <a:latin typeface="Times New Roman" panose="02020603050405020304" pitchFamily="18" charset="0"/>
              </a:defRPr>
            </a:lvl1pPr>
            <a:lvl2pPr marL="465138" defTabSz="930275">
              <a:defRPr sz="2400">
                <a:solidFill>
                  <a:schemeClr val="tx1"/>
                </a:solidFill>
                <a:latin typeface="Times New Roman" panose="02020603050405020304" pitchFamily="18" charset="0"/>
              </a:defRPr>
            </a:lvl2pPr>
            <a:lvl3pPr marL="930275" defTabSz="930275">
              <a:defRPr sz="2400">
                <a:solidFill>
                  <a:schemeClr val="tx1"/>
                </a:solidFill>
                <a:latin typeface="Times New Roman" panose="02020603050405020304" pitchFamily="18" charset="0"/>
              </a:defRPr>
            </a:lvl3pPr>
            <a:lvl4pPr marL="1395413" defTabSz="930275">
              <a:defRPr sz="2400">
                <a:solidFill>
                  <a:schemeClr val="tx1"/>
                </a:solidFill>
                <a:latin typeface="Times New Roman" panose="02020603050405020304" pitchFamily="18" charset="0"/>
              </a:defRPr>
            </a:lvl4pPr>
            <a:lvl5pPr marL="1860550" defTabSz="930275">
              <a:defRPr sz="2400">
                <a:solidFill>
                  <a:schemeClr val="tx1"/>
                </a:solidFill>
                <a:latin typeface="Times New Roman" panose="02020603050405020304" pitchFamily="18" charset="0"/>
              </a:defRPr>
            </a:lvl5pPr>
            <a:lvl6pPr marL="2317750" defTabSz="930275" eaLnBrk="0" fontAlgn="base" hangingPunct="0">
              <a:spcBef>
                <a:spcPct val="0"/>
              </a:spcBef>
              <a:spcAft>
                <a:spcPct val="0"/>
              </a:spcAft>
              <a:defRPr sz="2400">
                <a:solidFill>
                  <a:schemeClr val="tx1"/>
                </a:solidFill>
                <a:latin typeface="Times New Roman" panose="02020603050405020304" pitchFamily="18" charset="0"/>
              </a:defRPr>
            </a:lvl6pPr>
            <a:lvl7pPr marL="2774950" defTabSz="930275" eaLnBrk="0" fontAlgn="base" hangingPunct="0">
              <a:spcBef>
                <a:spcPct val="0"/>
              </a:spcBef>
              <a:spcAft>
                <a:spcPct val="0"/>
              </a:spcAft>
              <a:defRPr sz="2400">
                <a:solidFill>
                  <a:schemeClr val="tx1"/>
                </a:solidFill>
                <a:latin typeface="Times New Roman" panose="02020603050405020304" pitchFamily="18" charset="0"/>
              </a:defRPr>
            </a:lvl7pPr>
            <a:lvl8pPr marL="3232150" defTabSz="930275" eaLnBrk="0" fontAlgn="base" hangingPunct="0">
              <a:spcBef>
                <a:spcPct val="0"/>
              </a:spcBef>
              <a:spcAft>
                <a:spcPct val="0"/>
              </a:spcAft>
              <a:defRPr sz="2400">
                <a:solidFill>
                  <a:schemeClr val="tx1"/>
                </a:solidFill>
                <a:latin typeface="Times New Roman" panose="02020603050405020304" pitchFamily="18" charset="0"/>
              </a:defRPr>
            </a:lvl8pPr>
            <a:lvl9pPr marL="368935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4</a:t>
            </a:r>
          </a:p>
        </p:txBody>
      </p:sp>
      <p:sp>
        <p:nvSpPr>
          <p:cNvPr id="11268" name="Rectangle 4"/>
          <p:cNvSpPr>
            <a:spLocks noChangeArrowheads="1"/>
          </p:cNvSpPr>
          <p:nvPr/>
        </p:nvSpPr>
        <p:spPr bwMode="auto">
          <a:xfrm>
            <a:off x="0" y="882015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 name="Rectangle 5"/>
          <p:cNvSpPr>
            <a:spLocks noChangeArrowheads="1"/>
          </p:cNvSpPr>
          <p:nvPr/>
        </p:nvSpPr>
        <p:spPr bwMode="auto">
          <a:xfrm>
            <a:off x="0" y="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 name="Rectangle 6"/>
          <p:cNvSpPr>
            <a:spLocks noChangeArrowheads="1"/>
          </p:cNvSpPr>
          <p:nvPr/>
        </p:nvSpPr>
        <p:spPr bwMode="auto">
          <a:xfrm>
            <a:off x="3962400" y="0"/>
            <a:ext cx="3033713"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 name="Rectangle 7"/>
          <p:cNvSpPr>
            <a:spLocks noChangeArrowheads="1"/>
          </p:cNvSpPr>
          <p:nvPr/>
        </p:nvSpPr>
        <p:spPr bwMode="auto">
          <a:xfrm>
            <a:off x="3962400" y="8818563"/>
            <a:ext cx="3033713"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380" tIns="0" rIns="19380" bIns="0" anchor="b"/>
          <a:lstStyle>
            <a:lvl1pPr defTabSz="930275">
              <a:defRPr sz="2400">
                <a:solidFill>
                  <a:schemeClr val="tx1"/>
                </a:solidFill>
                <a:latin typeface="Times New Roman" panose="02020603050405020304" pitchFamily="18" charset="0"/>
              </a:defRPr>
            </a:lvl1pPr>
            <a:lvl2pPr marL="465138" defTabSz="930275">
              <a:defRPr sz="2400">
                <a:solidFill>
                  <a:schemeClr val="tx1"/>
                </a:solidFill>
                <a:latin typeface="Times New Roman" panose="02020603050405020304" pitchFamily="18" charset="0"/>
              </a:defRPr>
            </a:lvl2pPr>
            <a:lvl3pPr marL="930275" defTabSz="930275">
              <a:defRPr sz="2400">
                <a:solidFill>
                  <a:schemeClr val="tx1"/>
                </a:solidFill>
                <a:latin typeface="Times New Roman" panose="02020603050405020304" pitchFamily="18" charset="0"/>
              </a:defRPr>
            </a:lvl3pPr>
            <a:lvl4pPr marL="1395413" defTabSz="930275">
              <a:defRPr sz="2400">
                <a:solidFill>
                  <a:schemeClr val="tx1"/>
                </a:solidFill>
                <a:latin typeface="Times New Roman" panose="02020603050405020304" pitchFamily="18" charset="0"/>
              </a:defRPr>
            </a:lvl4pPr>
            <a:lvl5pPr marL="1860550" defTabSz="930275">
              <a:defRPr sz="2400">
                <a:solidFill>
                  <a:schemeClr val="tx1"/>
                </a:solidFill>
                <a:latin typeface="Times New Roman" panose="02020603050405020304" pitchFamily="18" charset="0"/>
              </a:defRPr>
            </a:lvl5pPr>
            <a:lvl6pPr marL="2317750" defTabSz="930275" eaLnBrk="0" fontAlgn="base" hangingPunct="0">
              <a:spcBef>
                <a:spcPct val="0"/>
              </a:spcBef>
              <a:spcAft>
                <a:spcPct val="0"/>
              </a:spcAft>
              <a:defRPr sz="2400">
                <a:solidFill>
                  <a:schemeClr val="tx1"/>
                </a:solidFill>
                <a:latin typeface="Times New Roman" panose="02020603050405020304" pitchFamily="18" charset="0"/>
              </a:defRPr>
            </a:lvl6pPr>
            <a:lvl7pPr marL="2774950" defTabSz="930275" eaLnBrk="0" fontAlgn="base" hangingPunct="0">
              <a:spcBef>
                <a:spcPct val="0"/>
              </a:spcBef>
              <a:spcAft>
                <a:spcPct val="0"/>
              </a:spcAft>
              <a:defRPr sz="2400">
                <a:solidFill>
                  <a:schemeClr val="tx1"/>
                </a:solidFill>
                <a:latin typeface="Times New Roman" panose="02020603050405020304" pitchFamily="18" charset="0"/>
              </a:defRPr>
            </a:lvl7pPr>
            <a:lvl8pPr marL="3232150" defTabSz="930275" eaLnBrk="0" fontAlgn="base" hangingPunct="0">
              <a:spcBef>
                <a:spcPct val="0"/>
              </a:spcBef>
              <a:spcAft>
                <a:spcPct val="0"/>
              </a:spcAft>
              <a:defRPr sz="2400">
                <a:solidFill>
                  <a:schemeClr val="tx1"/>
                </a:solidFill>
                <a:latin typeface="Times New Roman" panose="02020603050405020304" pitchFamily="18" charset="0"/>
              </a:defRPr>
            </a:lvl8pPr>
            <a:lvl9pPr marL="368935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5</a:t>
            </a:r>
          </a:p>
        </p:txBody>
      </p:sp>
      <p:sp>
        <p:nvSpPr>
          <p:cNvPr id="11272" name="Rectangle 8"/>
          <p:cNvSpPr>
            <a:spLocks noChangeArrowheads="1"/>
          </p:cNvSpPr>
          <p:nvPr/>
        </p:nvSpPr>
        <p:spPr bwMode="auto">
          <a:xfrm>
            <a:off x="-1588" y="8818563"/>
            <a:ext cx="3032126"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3" name="Rectangle 9"/>
          <p:cNvSpPr>
            <a:spLocks noChangeArrowheads="1"/>
          </p:cNvSpPr>
          <p:nvPr/>
        </p:nvSpPr>
        <p:spPr bwMode="auto">
          <a:xfrm>
            <a:off x="-1588" y="0"/>
            <a:ext cx="3032126"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4" name="Rectangle 10"/>
          <p:cNvSpPr>
            <a:spLocks noGrp="1" noRot="1" noChangeAspect="1" noChangeArrowheads="1" noTextEdit="1"/>
          </p:cNvSpPr>
          <p:nvPr>
            <p:ph type="sldImg"/>
          </p:nvPr>
        </p:nvSpPr>
        <p:spPr>
          <a:ln cap="flat"/>
        </p:spPr>
      </p:sp>
      <p:sp>
        <p:nvSpPr>
          <p:cNvPr id="11275" name="Rectangle 11"/>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xmlns="" val="240673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4010F6DD-DBF8-4B40-B653-E55F77B7EAC7}" type="slidenum">
              <a:rPr lang="en-US" altLang="en-US"/>
              <a:pPr/>
              <a:t>35</a:t>
            </a:fld>
            <a:endParaRPr lang="en-US" altLang="en-US"/>
          </a:p>
        </p:txBody>
      </p:sp>
      <p:sp>
        <p:nvSpPr>
          <p:cNvPr id="35842" name="Rectangle 2"/>
          <p:cNvSpPr>
            <a:spLocks noChangeArrowheads="1"/>
          </p:cNvSpPr>
          <p:nvPr/>
        </p:nvSpPr>
        <p:spPr bwMode="auto">
          <a:xfrm>
            <a:off x="3963988" y="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43" name="Rectangle 3"/>
          <p:cNvSpPr>
            <a:spLocks noChangeArrowheads="1"/>
          </p:cNvSpPr>
          <p:nvPr/>
        </p:nvSpPr>
        <p:spPr bwMode="auto">
          <a:xfrm>
            <a:off x="3963988" y="882015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380" tIns="0" rIns="19380" bIns="0" anchor="b"/>
          <a:lstStyle>
            <a:lvl1pPr defTabSz="930275">
              <a:defRPr sz="2400">
                <a:solidFill>
                  <a:schemeClr val="tx1"/>
                </a:solidFill>
                <a:latin typeface="Times New Roman" panose="02020603050405020304" pitchFamily="18" charset="0"/>
              </a:defRPr>
            </a:lvl1pPr>
            <a:lvl2pPr marL="465138" defTabSz="930275">
              <a:defRPr sz="2400">
                <a:solidFill>
                  <a:schemeClr val="tx1"/>
                </a:solidFill>
                <a:latin typeface="Times New Roman" panose="02020603050405020304" pitchFamily="18" charset="0"/>
              </a:defRPr>
            </a:lvl2pPr>
            <a:lvl3pPr marL="930275" defTabSz="930275">
              <a:defRPr sz="2400">
                <a:solidFill>
                  <a:schemeClr val="tx1"/>
                </a:solidFill>
                <a:latin typeface="Times New Roman" panose="02020603050405020304" pitchFamily="18" charset="0"/>
              </a:defRPr>
            </a:lvl3pPr>
            <a:lvl4pPr marL="1395413" defTabSz="930275">
              <a:defRPr sz="2400">
                <a:solidFill>
                  <a:schemeClr val="tx1"/>
                </a:solidFill>
                <a:latin typeface="Times New Roman" panose="02020603050405020304" pitchFamily="18" charset="0"/>
              </a:defRPr>
            </a:lvl4pPr>
            <a:lvl5pPr marL="1860550" defTabSz="930275">
              <a:defRPr sz="2400">
                <a:solidFill>
                  <a:schemeClr val="tx1"/>
                </a:solidFill>
                <a:latin typeface="Times New Roman" panose="02020603050405020304" pitchFamily="18" charset="0"/>
              </a:defRPr>
            </a:lvl5pPr>
            <a:lvl6pPr marL="2317750" defTabSz="930275" eaLnBrk="0" fontAlgn="base" hangingPunct="0">
              <a:spcBef>
                <a:spcPct val="0"/>
              </a:spcBef>
              <a:spcAft>
                <a:spcPct val="0"/>
              </a:spcAft>
              <a:defRPr sz="2400">
                <a:solidFill>
                  <a:schemeClr val="tx1"/>
                </a:solidFill>
                <a:latin typeface="Times New Roman" panose="02020603050405020304" pitchFamily="18" charset="0"/>
              </a:defRPr>
            </a:lvl6pPr>
            <a:lvl7pPr marL="2774950" defTabSz="930275" eaLnBrk="0" fontAlgn="base" hangingPunct="0">
              <a:spcBef>
                <a:spcPct val="0"/>
              </a:spcBef>
              <a:spcAft>
                <a:spcPct val="0"/>
              </a:spcAft>
              <a:defRPr sz="2400">
                <a:solidFill>
                  <a:schemeClr val="tx1"/>
                </a:solidFill>
                <a:latin typeface="Times New Roman" panose="02020603050405020304" pitchFamily="18" charset="0"/>
              </a:defRPr>
            </a:lvl7pPr>
            <a:lvl8pPr marL="3232150" defTabSz="930275" eaLnBrk="0" fontAlgn="base" hangingPunct="0">
              <a:spcBef>
                <a:spcPct val="0"/>
              </a:spcBef>
              <a:spcAft>
                <a:spcPct val="0"/>
              </a:spcAft>
              <a:defRPr sz="2400">
                <a:solidFill>
                  <a:schemeClr val="tx1"/>
                </a:solidFill>
                <a:latin typeface="Times New Roman" panose="02020603050405020304" pitchFamily="18" charset="0"/>
              </a:defRPr>
            </a:lvl8pPr>
            <a:lvl9pPr marL="368935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16</a:t>
            </a:r>
          </a:p>
        </p:txBody>
      </p:sp>
      <p:sp>
        <p:nvSpPr>
          <p:cNvPr id="35844" name="Rectangle 4"/>
          <p:cNvSpPr>
            <a:spLocks noChangeArrowheads="1"/>
          </p:cNvSpPr>
          <p:nvPr/>
        </p:nvSpPr>
        <p:spPr bwMode="auto">
          <a:xfrm>
            <a:off x="0" y="882015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45" name="Rectangle 5"/>
          <p:cNvSpPr>
            <a:spLocks noChangeArrowheads="1"/>
          </p:cNvSpPr>
          <p:nvPr/>
        </p:nvSpPr>
        <p:spPr bwMode="auto">
          <a:xfrm>
            <a:off x="0" y="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46" name="Rectangle 6"/>
          <p:cNvSpPr>
            <a:spLocks noChangeArrowheads="1"/>
          </p:cNvSpPr>
          <p:nvPr/>
        </p:nvSpPr>
        <p:spPr bwMode="auto">
          <a:xfrm>
            <a:off x="3962400" y="0"/>
            <a:ext cx="3033713"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47" name="Rectangle 7"/>
          <p:cNvSpPr>
            <a:spLocks noChangeArrowheads="1"/>
          </p:cNvSpPr>
          <p:nvPr/>
        </p:nvSpPr>
        <p:spPr bwMode="auto">
          <a:xfrm>
            <a:off x="3962400" y="8818563"/>
            <a:ext cx="3033713"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380" tIns="0" rIns="19380" bIns="0" anchor="b"/>
          <a:lstStyle>
            <a:lvl1pPr defTabSz="930275">
              <a:defRPr sz="2400">
                <a:solidFill>
                  <a:schemeClr val="tx1"/>
                </a:solidFill>
                <a:latin typeface="Times New Roman" panose="02020603050405020304" pitchFamily="18" charset="0"/>
              </a:defRPr>
            </a:lvl1pPr>
            <a:lvl2pPr marL="465138" defTabSz="930275">
              <a:defRPr sz="2400">
                <a:solidFill>
                  <a:schemeClr val="tx1"/>
                </a:solidFill>
                <a:latin typeface="Times New Roman" panose="02020603050405020304" pitchFamily="18" charset="0"/>
              </a:defRPr>
            </a:lvl2pPr>
            <a:lvl3pPr marL="930275" defTabSz="930275">
              <a:defRPr sz="2400">
                <a:solidFill>
                  <a:schemeClr val="tx1"/>
                </a:solidFill>
                <a:latin typeface="Times New Roman" panose="02020603050405020304" pitchFamily="18" charset="0"/>
              </a:defRPr>
            </a:lvl3pPr>
            <a:lvl4pPr marL="1395413" defTabSz="930275">
              <a:defRPr sz="2400">
                <a:solidFill>
                  <a:schemeClr val="tx1"/>
                </a:solidFill>
                <a:latin typeface="Times New Roman" panose="02020603050405020304" pitchFamily="18" charset="0"/>
              </a:defRPr>
            </a:lvl4pPr>
            <a:lvl5pPr marL="1860550" defTabSz="930275">
              <a:defRPr sz="2400">
                <a:solidFill>
                  <a:schemeClr val="tx1"/>
                </a:solidFill>
                <a:latin typeface="Times New Roman" panose="02020603050405020304" pitchFamily="18" charset="0"/>
              </a:defRPr>
            </a:lvl5pPr>
            <a:lvl6pPr marL="2317750" defTabSz="930275" eaLnBrk="0" fontAlgn="base" hangingPunct="0">
              <a:spcBef>
                <a:spcPct val="0"/>
              </a:spcBef>
              <a:spcAft>
                <a:spcPct val="0"/>
              </a:spcAft>
              <a:defRPr sz="2400">
                <a:solidFill>
                  <a:schemeClr val="tx1"/>
                </a:solidFill>
                <a:latin typeface="Times New Roman" panose="02020603050405020304" pitchFamily="18" charset="0"/>
              </a:defRPr>
            </a:lvl6pPr>
            <a:lvl7pPr marL="2774950" defTabSz="930275" eaLnBrk="0" fontAlgn="base" hangingPunct="0">
              <a:spcBef>
                <a:spcPct val="0"/>
              </a:spcBef>
              <a:spcAft>
                <a:spcPct val="0"/>
              </a:spcAft>
              <a:defRPr sz="2400">
                <a:solidFill>
                  <a:schemeClr val="tx1"/>
                </a:solidFill>
                <a:latin typeface="Times New Roman" panose="02020603050405020304" pitchFamily="18" charset="0"/>
              </a:defRPr>
            </a:lvl7pPr>
            <a:lvl8pPr marL="3232150" defTabSz="930275" eaLnBrk="0" fontAlgn="base" hangingPunct="0">
              <a:spcBef>
                <a:spcPct val="0"/>
              </a:spcBef>
              <a:spcAft>
                <a:spcPct val="0"/>
              </a:spcAft>
              <a:defRPr sz="2400">
                <a:solidFill>
                  <a:schemeClr val="tx1"/>
                </a:solidFill>
                <a:latin typeface="Times New Roman" panose="02020603050405020304" pitchFamily="18" charset="0"/>
              </a:defRPr>
            </a:lvl8pPr>
            <a:lvl9pPr marL="368935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10</a:t>
            </a:r>
          </a:p>
        </p:txBody>
      </p:sp>
      <p:sp>
        <p:nvSpPr>
          <p:cNvPr id="35848" name="Rectangle 8"/>
          <p:cNvSpPr>
            <a:spLocks noChangeArrowheads="1"/>
          </p:cNvSpPr>
          <p:nvPr/>
        </p:nvSpPr>
        <p:spPr bwMode="auto">
          <a:xfrm>
            <a:off x="-1588" y="8818563"/>
            <a:ext cx="3032126"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49" name="Rectangle 9"/>
          <p:cNvSpPr>
            <a:spLocks noChangeArrowheads="1"/>
          </p:cNvSpPr>
          <p:nvPr/>
        </p:nvSpPr>
        <p:spPr bwMode="auto">
          <a:xfrm>
            <a:off x="-1588" y="0"/>
            <a:ext cx="3032126"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50" name="Rectangle 10"/>
          <p:cNvSpPr>
            <a:spLocks noGrp="1" noRot="1" noChangeAspect="1" noChangeArrowheads="1" noTextEdit="1"/>
          </p:cNvSpPr>
          <p:nvPr>
            <p:ph type="sldImg"/>
          </p:nvPr>
        </p:nvSpPr>
        <p:spPr>
          <a:ln cap="flat"/>
        </p:spPr>
      </p:sp>
      <p:sp>
        <p:nvSpPr>
          <p:cNvPr id="35851" name="Rectangle 11"/>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xmlns="" val="278998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427DD58C-C61D-4B18-8440-C74F455EA358}" type="slidenum">
              <a:rPr lang="en-US" altLang="en-US"/>
              <a:pPr/>
              <a:t>36</a:t>
            </a:fld>
            <a:endParaRPr lang="en-US" altLang="en-US"/>
          </a:p>
        </p:txBody>
      </p:sp>
      <p:sp>
        <p:nvSpPr>
          <p:cNvPr id="17410" name="Rectangle 2"/>
          <p:cNvSpPr>
            <a:spLocks noChangeArrowheads="1"/>
          </p:cNvSpPr>
          <p:nvPr/>
        </p:nvSpPr>
        <p:spPr bwMode="auto">
          <a:xfrm>
            <a:off x="3963988" y="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1" name="Rectangle 3"/>
          <p:cNvSpPr>
            <a:spLocks noChangeArrowheads="1"/>
          </p:cNvSpPr>
          <p:nvPr/>
        </p:nvSpPr>
        <p:spPr bwMode="auto">
          <a:xfrm>
            <a:off x="3963988" y="882015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380" tIns="0" rIns="19380" bIns="0" anchor="b"/>
          <a:lstStyle>
            <a:lvl1pPr defTabSz="930275">
              <a:defRPr sz="2400">
                <a:solidFill>
                  <a:schemeClr val="tx1"/>
                </a:solidFill>
                <a:latin typeface="Times New Roman" panose="02020603050405020304" pitchFamily="18" charset="0"/>
              </a:defRPr>
            </a:lvl1pPr>
            <a:lvl2pPr marL="465138" defTabSz="930275">
              <a:defRPr sz="2400">
                <a:solidFill>
                  <a:schemeClr val="tx1"/>
                </a:solidFill>
                <a:latin typeface="Times New Roman" panose="02020603050405020304" pitchFamily="18" charset="0"/>
              </a:defRPr>
            </a:lvl2pPr>
            <a:lvl3pPr marL="930275" defTabSz="930275">
              <a:defRPr sz="2400">
                <a:solidFill>
                  <a:schemeClr val="tx1"/>
                </a:solidFill>
                <a:latin typeface="Times New Roman" panose="02020603050405020304" pitchFamily="18" charset="0"/>
              </a:defRPr>
            </a:lvl3pPr>
            <a:lvl4pPr marL="1395413" defTabSz="930275">
              <a:defRPr sz="2400">
                <a:solidFill>
                  <a:schemeClr val="tx1"/>
                </a:solidFill>
                <a:latin typeface="Times New Roman" panose="02020603050405020304" pitchFamily="18" charset="0"/>
              </a:defRPr>
            </a:lvl4pPr>
            <a:lvl5pPr marL="1860550" defTabSz="930275">
              <a:defRPr sz="2400">
                <a:solidFill>
                  <a:schemeClr val="tx1"/>
                </a:solidFill>
                <a:latin typeface="Times New Roman" panose="02020603050405020304" pitchFamily="18" charset="0"/>
              </a:defRPr>
            </a:lvl5pPr>
            <a:lvl6pPr marL="2317750" defTabSz="930275" eaLnBrk="0" fontAlgn="base" hangingPunct="0">
              <a:spcBef>
                <a:spcPct val="0"/>
              </a:spcBef>
              <a:spcAft>
                <a:spcPct val="0"/>
              </a:spcAft>
              <a:defRPr sz="2400">
                <a:solidFill>
                  <a:schemeClr val="tx1"/>
                </a:solidFill>
                <a:latin typeface="Times New Roman" panose="02020603050405020304" pitchFamily="18" charset="0"/>
              </a:defRPr>
            </a:lvl6pPr>
            <a:lvl7pPr marL="2774950" defTabSz="930275" eaLnBrk="0" fontAlgn="base" hangingPunct="0">
              <a:spcBef>
                <a:spcPct val="0"/>
              </a:spcBef>
              <a:spcAft>
                <a:spcPct val="0"/>
              </a:spcAft>
              <a:defRPr sz="2400">
                <a:solidFill>
                  <a:schemeClr val="tx1"/>
                </a:solidFill>
                <a:latin typeface="Times New Roman" panose="02020603050405020304" pitchFamily="18" charset="0"/>
              </a:defRPr>
            </a:lvl7pPr>
            <a:lvl8pPr marL="3232150" defTabSz="930275" eaLnBrk="0" fontAlgn="base" hangingPunct="0">
              <a:spcBef>
                <a:spcPct val="0"/>
              </a:spcBef>
              <a:spcAft>
                <a:spcPct val="0"/>
              </a:spcAft>
              <a:defRPr sz="2400">
                <a:solidFill>
                  <a:schemeClr val="tx1"/>
                </a:solidFill>
                <a:latin typeface="Times New Roman" panose="02020603050405020304" pitchFamily="18" charset="0"/>
              </a:defRPr>
            </a:lvl8pPr>
            <a:lvl9pPr marL="368935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7</a:t>
            </a:r>
          </a:p>
        </p:txBody>
      </p:sp>
      <p:sp>
        <p:nvSpPr>
          <p:cNvPr id="17412" name="Rectangle 4"/>
          <p:cNvSpPr>
            <a:spLocks noChangeArrowheads="1"/>
          </p:cNvSpPr>
          <p:nvPr/>
        </p:nvSpPr>
        <p:spPr bwMode="auto">
          <a:xfrm>
            <a:off x="0" y="882015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3" name="Rectangle 5"/>
          <p:cNvSpPr>
            <a:spLocks noChangeArrowheads="1"/>
          </p:cNvSpPr>
          <p:nvPr/>
        </p:nvSpPr>
        <p:spPr bwMode="auto">
          <a:xfrm>
            <a:off x="0" y="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4" name="Rectangle 6"/>
          <p:cNvSpPr>
            <a:spLocks noChangeArrowheads="1"/>
          </p:cNvSpPr>
          <p:nvPr/>
        </p:nvSpPr>
        <p:spPr bwMode="auto">
          <a:xfrm>
            <a:off x="3962400" y="0"/>
            <a:ext cx="3033713"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5" name="Rectangle 7"/>
          <p:cNvSpPr>
            <a:spLocks noChangeArrowheads="1"/>
          </p:cNvSpPr>
          <p:nvPr/>
        </p:nvSpPr>
        <p:spPr bwMode="auto">
          <a:xfrm>
            <a:off x="3962400" y="8818563"/>
            <a:ext cx="3033713"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380" tIns="0" rIns="19380" bIns="0" anchor="b"/>
          <a:lstStyle>
            <a:lvl1pPr defTabSz="930275">
              <a:defRPr sz="2400">
                <a:solidFill>
                  <a:schemeClr val="tx1"/>
                </a:solidFill>
                <a:latin typeface="Times New Roman" panose="02020603050405020304" pitchFamily="18" charset="0"/>
              </a:defRPr>
            </a:lvl1pPr>
            <a:lvl2pPr marL="465138" defTabSz="930275">
              <a:defRPr sz="2400">
                <a:solidFill>
                  <a:schemeClr val="tx1"/>
                </a:solidFill>
                <a:latin typeface="Times New Roman" panose="02020603050405020304" pitchFamily="18" charset="0"/>
              </a:defRPr>
            </a:lvl2pPr>
            <a:lvl3pPr marL="930275" defTabSz="930275">
              <a:defRPr sz="2400">
                <a:solidFill>
                  <a:schemeClr val="tx1"/>
                </a:solidFill>
                <a:latin typeface="Times New Roman" panose="02020603050405020304" pitchFamily="18" charset="0"/>
              </a:defRPr>
            </a:lvl3pPr>
            <a:lvl4pPr marL="1395413" defTabSz="930275">
              <a:defRPr sz="2400">
                <a:solidFill>
                  <a:schemeClr val="tx1"/>
                </a:solidFill>
                <a:latin typeface="Times New Roman" panose="02020603050405020304" pitchFamily="18" charset="0"/>
              </a:defRPr>
            </a:lvl4pPr>
            <a:lvl5pPr marL="1860550" defTabSz="930275">
              <a:defRPr sz="2400">
                <a:solidFill>
                  <a:schemeClr val="tx1"/>
                </a:solidFill>
                <a:latin typeface="Times New Roman" panose="02020603050405020304" pitchFamily="18" charset="0"/>
              </a:defRPr>
            </a:lvl5pPr>
            <a:lvl6pPr marL="2317750" defTabSz="930275" eaLnBrk="0" fontAlgn="base" hangingPunct="0">
              <a:spcBef>
                <a:spcPct val="0"/>
              </a:spcBef>
              <a:spcAft>
                <a:spcPct val="0"/>
              </a:spcAft>
              <a:defRPr sz="2400">
                <a:solidFill>
                  <a:schemeClr val="tx1"/>
                </a:solidFill>
                <a:latin typeface="Times New Roman" panose="02020603050405020304" pitchFamily="18" charset="0"/>
              </a:defRPr>
            </a:lvl6pPr>
            <a:lvl7pPr marL="2774950" defTabSz="930275" eaLnBrk="0" fontAlgn="base" hangingPunct="0">
              <a:spcBef>
                <a:spcPct val="0"/>
              </a:spcBef>
              <a:spcAft>
                <a:spcPct val="0"/>
              </a:spcAft>
              <a:defRPr sz="2400">
                <a:solidFill>
                  <a:schemeClr val="tx1"/>
                </a:solidFill>
                <a:latin typeface="Times New Roman" panose="02020603050405020304" pitchFamily="18" charset="0"/>
              </a:defRPr>
            </a:lvl7pPr>
            <a:lvl8pPr marL="3232150" defTabSz="930275" eaLnBrk="0" fontAlgn="base" hangingPunct="0">
              <a:spcBef>
                <a:spcPct val="0"/>
              </a:spcBef>
              <a:spcAft>
                <a:spcPct val="0"/>
              </a:spcAft>
              <a:defRPr sz="2400">
                <a:solidFill>
                  <a:schemeClr val="tx1"/>
                </a:solidFill>
                <a:latin typeface="Times New Roman" panose="02020603050405020304" pitchFamily="18" charset="0"/>
              </a:defRPr>
            </a:lvl8pPr>
            <a:lvl9pPr marL="368935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7</a:t>
            </a:r>
          </a:p>
        </p:txBody>
      </p:sp>
      <p:sp>
        <p:nvSpPr>
          <p:cNvPr id="17416" name="Rectangle 8"/>
          <p:cNvSpPr>
            <a:spLocks noChangeArrowheads="1"/>
          </p:cNvSpPr>
          <p:nvPr/>
        </p:nvSpPr>
        <p:spPr bwMode="auto">
          <a:xfrm>
            <a:off x="-1588" y="8818563"/>
            <a:ext cx="3032126"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7" name="Rectangle 9"/>
          <p:cNvSpPr>
            <a:spLocks noChangeArrowheads="1"/>
          </p:cNvSpPr>
          <p:nvPr/>
        </p:nvSpPr>
        <p:spPr bwMode="auto">
          <a:xfrm>
            <a:off x="-1588" y="0"/>
            <a:ext cx="3032126"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8" name="Rectangle 10"/>
          <p:cNvSpPr>
            <a:spLocks noGrp="1" noRot="1" noChangeAspect="1" noChangeArrowheads="1" noTextEdit="1"/>
          </p:cNvSpPr>
          <p:nvPr>
            <p:ph type="sldImg"/>
          </p:nvPr>
        </p:nvSpPr>
        <p:spPr>
          <a:ln cap="flat"/>
        </p:spPr>
      </p:sp>
      <p:sp>
        <p:nvSpPr>
          <p:cNvPr id="17419" name="Rectangle 11"/>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xmlns="" val="50410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C1B82D1-3685-4A48-98D9-7748C10D3E3C}" type="slidenum">
              <a:rPr lang="en-US" altLang="en-US"/>
              <a:pPr/>
              <a:t>37</a:t>
            </a:fld>
            <a:endParaRPr lang="en-US" alt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31363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B56E3BB-A01E-4FD6-B16A-4CD8F89759D7}" type="slidenum">
              <a:rPr lang="en-US" altLang="en-US"/>
              <a:pPr/>
              <a:t>38</a:t>
            </a:fld>
            <a:endParaRPr lang="en-US" alt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182618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C8C1F405-51B5-484E-BB40-B1D7ED999196}" type="slidenum">
              <a:rPr lang="en-US" altLang="en-US"/>
              <a:pPr/>
              <a:t>39</a:t>
            </a:fld>
            <a:endParaRPr lang="en-US" altLang="en-US"/>
          </a:p>
        </p:txBody>
      </p:sp>
      <p:sp>
        <p:nvSpPr>
          <p:cNvPr id="193538" name="Rectangle 2"/>
          <p:cNvSpPr>
            <a:spLocks noChangeArrowheads="1"/>
          </p:cNvSpPr>
          <p:nvPr/>
        </p:nvSpPr>
        <p:spPr bwMode="auto">
          <a:xfrm>
            <a:off x="3963988" y="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3539" name="Rectangle 3"/>
          <p:cNvSpPr>
            <a:spLocks noChangeArrowheads="1"/>
          </p:cNvSpPr>
          <p:nvPr/>
        </p:nvSpPr>
        <p:spPr bwMode="auto">
          <a:xfrm>
            <a:off x="3963988" y="882015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380" tIns="0" rIns="19380" bIns="0" anchor="b"/>
          <a:lstStyle>
            <a:lvl1pPr defTabSz="930275">
              <a:defRPr sz="2400">
                <a:solidFill>
                  <a:schemeClr val="tx1"/>
                </a:solidFill>
                <a:latin typeface="Times New Roman" panose="02020603050405020304" pitchFamily="18" charset="0"/>
              </a:defRPr>
            </a:lvl1pPr>
            <a:lvl2pPr marL="465138" defTabSz="930275">
              <a:defRPr sz="2400">
                <a:solidFill>
                  <a:schemeClr val="tx1"/>
                </a:solidFill>
                <a:latin typeface="Times New Roman" panose="02020603050405020304" pitchFamily="18" charset="0"/>
              </a:defRPr>
            </a:lvl2pPr>
            <a:lvl3pPr marL="930275" defTabSz="930275">
              <a:defRPr sz="2400">
                <a:solidFill>
                  <a:schemeClr val="tx1"/>
                </a:solidFill>
                <a:latin typeface="Times New Roman" panose="02020603050405020304" pitchFamily="18" charset="0"/>
              </a:defRPr>
            </a:lvl3pPr>
            <a:lvl4pPr marL="1395413" defTabSz="930275">
              <a:defRPr sz="2400">
                <a:solidFill>
                  <a:schemeClr val="tx1"/>
                </a:solidFill>
                <a:latin typeface="Times New Roman" panose="02020603050405020304" pitchFamily="18" charset="0"/>
              </a:defRPr>
            </a:lvl4pPr>
            <a:lvl5pPr marL="1860550" defTabSz="930275">
              <a:defRPr sz="2400">
                <a:solidFill>
                  <a:schemeClr val="tx1"/>
                </a:solidFill>
                <a:latin typeface="Times New Roman" panose="02020603050405020304" pitchFamily="18" charset="0"/>
              </a:defRPr>
            </a:lvl5pPr>
            <a:lvl6pPr marL="2317750" defTabSz="930275" eaLnBrk="0" fontAlgn="base" hangingPunct="0">
              <a:spcBef>
                <a:spcPct val="0"/>
              </a:spcBef>
              <a:spcAft>
                <a:spcPct val="0"/>
              </a:spcAft>
              <a:defRPr sz="2400">
                <a:solidFill>
                  <a:schemeClr val="tx1"/>
                </a:solidFill>
                <a:latin typeface="Times New Roman" panose="02020603050405020304" pitchFamily="18" charset="0"/>
              </a:defRPr>
            </a:lvl6pPr>
            <a:lvl7pPr marL="2774950" defTabSz="930275" eaLnBrk="0" fontAlgn="base" hangingPunct="0">
              <a:spcBef>
                <a:spcPct val="0"/>
              </a:spcBef>
              <a:spcAft>
                <a:spcPct val="0"/>
              </a:spcAft>
              <a:defRPr sz="2400">
                <a:solidFill>
                  <a:schemeClr val="tx1"/>
                </a:solidFill>
                <a:latin typeface="Times New Roman" panose="02020603050405020304" pitchFamily="18" charset="0"/>
              </a:defRPr>
            </a:lvl7pPr>
            <a:lvl8pPr marL="3232150" defTabSz="930275" eaLnBrk="0" fontAlgn="base" hangingPunct="0">
              <a:spcBef>
                <a:spcPct val="0"/>
              </a:spcBef>
              <a:spcAft>
                <a:spcPct val="0"/>
              </a:spcAft>
              <a:defRPr sz="2400">
                <a:solidFill>
                  <a:schemeClr val="tx1"/>
                </a:solidFill>
                <a:latin typeface="Times New Roman" panose="02020603050405020304" pitchFamily="18" charset="0"/>
              </a:defRPr>
            </a:lvl8pPr>
            <a:lvl9pPr marL="368935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16</a:t>
            </a:r>
          </a:p>
        </p:txBody>
      </p:sp>
      <p:sp>
        <p:nvSpPr>
          <p:cNvPr id="193540" name="Rectangle 4"/>
          <p:cNvSpPr>
            <a:spLocks noChangeArrowheads="1"/>
          </p:cNvSpPr>
          <p:nvPr/>
        </p:nvSpPr>
        <p:spPr bwMode="auto">
          <a:xfrm>
            <a:off x="0" y="882015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3541" name="Rectangle 5"/>
          <p:cNvSpPr>
            <a:spLocks noChangeArrowheads="1"/>
          </p:cNvSpPr>
          <p:nvPr/>
        </p:nvSpPr>
        <p:spPr bwMode="auto">
          <a:xfrm>
            <a:off x="0" y="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3542" name="Rectangle 6"/>
          <p:cNvSpPr>
            <a:spLocks noChangeArrowheads="1"/>
          </p:cNvSpPr>
          <p:nvPr/>
        </p:nvSpPr>
        <p:spPr bwMode="auto">
          <a:xfrm>
            <a:off x="3962400" y="0"/>
            <a:ext cx="3033713"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3543" name="Rectangle 7"/>
          <p:cNvSpPr>
            <a:spLocks noChangeArrowheads="1"/>
          </p:cNvSpPr>
          <p:nvPr/>
        </p:nvSpPr>
        <p:spPr bwMode="auto">
          <a:xfrm>
            <a:off x="3962400" y="8818563"/>
            <a:ext cx="3033713"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380" tIns="0" rIns="19380" bIns="0" anchor="b"/>
          <a:lstStyle>
            <a:lvl1pPr defTabSz="930275">
              <a:defRPr sz="2400">
                <a:solidFill>
                  <a:schemeClr val="tx1"/>
                </a:solidFill>
                <a:latin typeface="Times New Roman" panose="02020603050405020304" pitchFamily="18" charset="0"/>
              </a:defRPr>
            </a:lvl1pPr>
            <a:lvl2pPr marL="465138" defTabSz="930275">
              <a:defRPr sz="2400">
                <a:solidFill>
                  <a:schemeClr val="tx1"/>
                </a:solidFill>
                <a:latin typeface="Times New Roman" panose="02020603050405020304" pitchFamily="18" charset="0"/>
              </a:defRPr>
            </a:lvl2pPr>
            <a:lvl3pPr marL="930275" defTabSz="930275">
              <a:defRPr sz="2400">
                <a:solidFill>
                  <a:schemeClr val="tx1"/>
                </a:solidFill>
                <a:latin typeface="Times New Roman" panose="02020603050405020304" pitchFamily="18" charset="0"/>
              </a:defRPr>
            </a:lvl3pPr>
            <a:lvl4pPr marL="1395413" defTabSz="930275">
              <a:defRPr sz="2400">
                <a:solidFill>
                  <a:schemeClr val="tx1"/>
                </a:solidFill>
                <a:latin typeface="Times New Roman" panose="02020603050405020304" pitchFamily="18" charset="0"/>
              </a:defRPr>
            </a:lvl4pPr>
            <a:lvl5pPr marL="1860550" defTabSz="930275">
              <a:defRPr sz="2400">
                <a:solidFill>
                  <a:schemeClr val="tx1"/>
                </a:solidFill>
                <a:latin typeface="Times New Roman" panose="02020603050405020304" pitchFamily="18" charset="0"/>
              </a:defRPr>
            </a:lvl5pPr>
            <a:lvl6pPr marL="2317750" defTabSz="930275" eaLnBrk="0" fontAlgn="base" hangingPunct="0">
              <a:spcBef>
                <a:spcPct val="0"/>
              </a:spcBef>
              <a:spcAft>
                <a:spcPct val="0"/>
              </a:spcAft>
              <a:defRPr sz="2400">
                <a:solidFill>
                  <a:schemeClr val="tx1"/>
                </a:solidFill>
                <a:latin typeface="Times New Roman" panose="02020603050405020304" pitchFamily="18" charset="0"/>
              </a:defRPr>
            </a:lvl6pPr>
            <a:lvl7pPr marL="2774950" defTabSz="930275" eaLnBrk="0" fontAlgn="base" hangingPunct="0">
              <a:spcBef>
                <a:spcPct val="0"/>
              </a:spcBef>
              <a:spcAft>
                <a:spcPct val="0"/>
              </a:spcAft>
              <a:defRPr sz="2400">
                <a:solidFill>
                  <a:schemeClr val="tx1"/>
                </a:solidFill>
                <a:latin typeface="Times New Roman" panose="02020603050405020304" pitchFamily="18" charset="0"/>
              </a:defRPr>
            </a:lvl7pPr>
            <a:lvl8pPr marL="3232150" defTabSz="930275" eaLnBrk="0" fontAlgn="base" hangingPunct="0">
              <a:spcBef>
                <a:spcPct val="0"/>
              </a:spcBef>
              <a:spcAft>
                <a:spcPct val="0"/>
              </a:spcAft>
              <a:defRPr sz="2400">
                <a:solidFill>
                  <a:schemeClr val="tx1"/>
                </a:solidFill>
                <a:latin typeface="Times New Roman" panose="02020603050405020304" pitchFamily="18" charset="0"/>
              </a:defRPr>
            </a:lvl8pPr>
            <a:lvl9pPr marL="368935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10</a:t>
            </a:r>
          </a:p>
        </p:txBody>
      </p:sp>
      <p:sp>
        <p:nvSpPr>
          <p:cNvPr id="193544" name="Rectangle 8"/>
          <p:cNvSpPr>
            <a:spLocks noChangeArrowheads="1"/>
          </p:cNvSpPr>
          <p:nvPr/>
        </p:nvSpPr>
        <p:spPr bwMode="auto">
          <a:xfrm>
            <a:off x="-1588" y="8818563"/>
            <a:ext cx="3032126"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3545" name="Rectangle 9"/>
          <p:cNvSpPr>
            <a:spLocks noChangeArrowheads="1"/>
          </p:cNvSpPr>
          <p:nvPr/>
        </p:nvSpPr>
        <p:spPr bwMode="auto">
          <a:xfrm>
            <a:off x="-1588" y="0"/>
            <a:ext cx="3032126"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3546" name="Rectangle 10"/>
          <p:cNvSpPr>
            <a:spLocks noGrp="1" noRot="1" noChangeAspect="1" noChangeArrowheads="1" noTextEdit="1"/>
          </p:cNvSpPr>
          <p:nvPr>
            <p:ph type="sldImg"/>
          </p:nvPr>
        </p:nvSpPr>
        <p:spPr>
          <a:ln cap="flat"/>
        </p:spPr>
      </p:sp>
      <p:sp>
        <p:nvSpPr>
          <p:cNvPr id="193547" name="Rectangle 11"/>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xmlns="" val="421148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8AEBE1B-2C81-418C-ABA7-63C80937AAB6}" type="slidenum">
              <a:rPr lang="en-US" altLang="en-US"/>
              <a:pPr/>
              <a:t>40</a:t>
            </a:fld>
            <a:endParaRPr lang="en-US" alt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157964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AD8DEADC-B74A-4693-80E2-FC3A9C5DD211}" type="slidenum">
              <a:rPr lang="en-US" altLang="en-US"/>
              <a:pPr/>
              <a:t>41</a:t>
            </a:fld>
            <a:endParaRPr lang="en-US" altLang="en-US"/>
          </a:p>
        </p:txBody>
      </p:sp>
      <p:sp>
        <p:nvSpPr>
          <p:cNvPr id="13314" name="Rectangle 2"/>
          <p:cNvSpPr>
            <a:spLocks noChangeArrowheads="1"/>
          </p:cNvSpPr>
          <p:nvPr/>
        </p:nvSpPr>
        <p:spPr bwMode="auto">
          <a:xfrm>
            <a:off x="3963988" y="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15" name="Rectangle 3"/>
          <p:cNvSpPr>
            <a:spLocks noChangeArrowheads="1"/>
          </p:cNvSpPr>
          <p:nvPr/>
        </p:nvSpPr>
        <p:spPr bwMode="auto">
          <a:xfrm>
            <a:off x="3963988" y="882015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380" tIns="0" rIns="19380" bIns="0" anchor="b"/>
          <a:lstStyle>
            <a:lvl1pPr defTabSz="930275">
              <a:defRPr sz="2400">
                <a:solidFill>
                  <a:schemeClr val="tx1"/>
                </a:solidFill>
                <a:latin typeface="Times New Roman" panose="02020603050405020304" pitchFamily="18" charset="0"/>
              </a:defRPr>
            </a:lvl1pPr>
            <a:lvl2pPr marL="465138" defTabSz="930275">
              <a:defRPr sz="2400">
                <a:solidFill>
                  <a:schemeClr val="tx1"/>
                </a:solidFill>
                <a:latin typeface="Times New Roman" panose="02020603050405020304" pitchFamily="18" charset="0"/>
              </a:defRPr>
            </a:lvl2pPr>
            <a:lvl3pPr marL="930275" defTabSz="930275">
              <a:defRPr sz="2400">
                <a:solidFill>
                  <a:schemeClr val="tx1"/>
                </a:solidFill>
                <a:latin typeface="Times New Roman" panose="02020603050405020304" pitchFamily="18" charset="0"/>
              </a:defRPr>
            </a:lvl3pPr>
            <a:lvl4pPr marL="1395413" defTabSz="930275">
              <a:defRPr sz="2400">
                <a:solidFill>
                  <a:schemeClr val="tx1"/>
                </a:solidFill>
                <a:latin typeface="Times New Roman" panose="02020603050405020304" pitchFamily="18" charset="0"/>
              </a:defRPr>
            </a:lvl4pPr>
            <a:lvl5pPr marL="1860550" defTabSz="930275">
              <a:defRPr sz="2400">
                <a:solidFill>
                  <a:schemeClr val="tx1"/>
                </a:solidFill>
                <a:latin typeface="Times New Roman" panose="02020603050405020304" pitchFamily="18" charset="0"/>
              </a:defRPr>
            </a:lvl5pPr>
            <a:lvl6pPr marL="2317750" defTabSz="930275" eaLnBrk="0" fontAlgn="base" hangingPunct="0">
              <a:spcBef>
                <a:spcPct val="0"/>
              </a:spcBef>
              <a:spcAft>
                <a:spcPct val="0"/>
              </a:spcAft>
              <a:defRPr sz="2400">
                <a:solidFill>
                  <a:schemeClr val="tx1"/>
                </a:solidFill>
                <a:latin typeface="Times New Roman" panose="02020603050405020304" pitchFamily="18" charset="0"/>
              </a:defRPr>
            </a:lvl6pPr>
            <a:lvl7pPr marL="2774950" defTabSz="930275" eaLnBrk="0" fontAlgn="base" hangingPunct="0">
              <a:spcBef>
                <a:spcPct val="0"/>
              </a:spcBef>
              <a:spcAft>
                <a:spcPct val="0"/>
              </a:spcAft>
              <a:defRPr sz="2400">
                <a:solidFill>
                  <a:schemeClr val="tx1"/>
                </a:solidFill>
                <a:latin typeface="Times New Roman" panose="02020603050405020304" pitchFamily="18" charset="0"/>
              </a:defRPr>
            </a:lvl7pPr>
            <a:lvl8pPr marL="3232150" defTabSz="930275" eaLnBrk="0" fontAlgn="base" hangingPunct="0">
              <a:spcBef>
                <a:spcPct val="0"/>
              </a:spcBef>
              <a:spcAft>
                <a:spcPct val="0"/>
              </a:spcAft>
              <a:defRPr sz="2400">
                <a:solidFill>
                  <a:schemeClr val="tx1"/>
                </a:solidFill>
                <a:latin typeface="Times New Roman" panose="02020603050405020304" pitchFamily="18" charset="0"/>
              </a:defRPr>
            </a:lvl8pPr>
            <a:lvl9pPr marL="368935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5</a:t>
            </a:r>
          </a:p>
        </p:txBody>
      </p:sp>
      <p:sp>
        <p:nvSpPr>
          <p:cNvPr id="13316" name="Rectangle 4"/>
          <p:cNvSpPr>
            <a:spLocks noChangeArrowheads="1"/>
          </p:cNvSpPr>
          <p:nvPr/>
        </p:nvSpPr>
        <p:spPr bwMode="auto">
          <a:xfrm>
            <a:off x="0" y="882015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17" name="Rectangle 5"/>
          <p:cNvSpPr>
            <a:spLocks noChangeArrowheads="1"/>
          </p:cNvSpPr>
          <p:nvPr/>
        </p:nvSpPr>
        <p:spPr bwMode="auto">
          <a:xfrm>
            <a:off x="0" y="0"/>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18" name="Rectangle 6"/>
          <p:cNvSpPr>
            <a:spLocks noChangeArrowheads="1"/>
          </p:cNvSpPr>
          <p:nvPr/>
        </p:nvSpPr>
        <p:spPr bwMode="auto">
          <a:xfrm>
            <a:off x="3962400" y="0"/>
            <a:ext cx="3033713"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19" name="Rectangle 7"/>
          <p:cNvSpPr>
            <a:spLocks noChangeArrowheads="1"/>
          </p:cNvSpPr>
          <p:nvPr/>
        </p:nvSpPr>
        <p:spPr bwMode="auto">
          <a:xfrm>
            <a:off x="3962400" y="8818563"/>
            <a:ext cx="3033713"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380" tIns="0" rIns="19380" bIns="0" anchor="b"/>
          <a:lstStyle>
            <a:lvl1pPr defTabSz="930275">
              <a:defRPr sz="2400">
                <a:solidFill>
                  <a:schemeClr val="tx1"/>
                </a:solidFill>
                <a:latin typeface="Times New Roman" panose="02020603050405020304" pitchFamily="18" charset="0"/>
              </a:defRPr>
            </a:lvl1pPr>
            <a:lvl2pPr marL="465138" defTabSz="930275">
              <a:defRPr sz="2400">
                <a:solidFill>
                  <a:schemeClr val="tx1"/>
                </a:solidFill>
                <a:latin typeface="Times New Roman" panose="02020603050405020304" pitchFamily="18" charset="0"/>
              </a:defRPr>
            </a:lvl2pPr>
            <a:lvl3pPr marL="930275" defTabSz="930275">
              <a:defRPr sz="2400">
                <a:solidFill>
                  <a:schemeClr val="tx1"/>
                </a:solidFill>
                <a:latin typeface="Times New Roman" panose="02020603050405020304" pitchFamily="18" charset="0"/>
              </a:defRPr>
            </a:lvl3pPr>
            <a:lvl4pPr marL="1395413" defTabSz="930275">
              <a:defRPr sz="2400">
                <a:solidFill>
                  <a:schemeClr val="tx1"/>
                </a:solidFill>
                <a:latin typeface="Times New Roman" panose="02020603050405020304" pitchFamily="18" charset="0"/>
              </a:defRPr>
            </a:lvl4pPr>
            <a:lvl5pPr marL="1860550" defTabSz="930275">
              <a:defRPr sz="2400">
                <a:solidFill>
                  <a:schemeClr val="tx1"/>
                </a:solidFill>
                <a:latin typeface="Times New Roman" panose="02020603050405020304" pitchFamily="18" charset="0"/>
              </a:defRPr>
            </a:lvl5pPr>
            <a:lvl6pPr marL="2317750" defTabSz="930275" eaLnBrk="0" fontAlgn="base" hangingPunct="0">
              <a:spcBef>
                <a:spcPct val="0"/>
              </a:spcBef>
              <a:spcAft>
                <a:spcPct val="0"/>
              </a:spcAft>
              <a:defRPr sz="2400">
                <a:solidFill>
                  <a:schemeClr val="tx1"/>
                </a:solidFill>
                <a:latin typeface="Times New Roman" panose="02020603050405020304" pitchFamily="18" charset="0"/>
              </a:defRPr>
            </a:lvl6pPr>
            <a:lvl7pPr marL="2774950" defTabSz="930275" eaLnBrk="0" fontAlgn="base" hangingPunct="0">
              <a:spcBef>
                <a:spcPct val="0"/>
              </a:spcBef>
              <a:spcAft>
                <a:spcPct val="0"/>
              </a:spcAft>
              <a:defRPr sz="2400">
                <a:solidFill>
                  <a:schemeClr val="tx1"/>
                </a:solidFill>
                <a:latin typeface="Times New Roman" panose="02020603050405020304" pitchFamily="18" charset="0"/>
              </a:defRPr>
            </a:lvl7pPr>
            <a:lvl8pPr marL="3232150" defTabSz="930275" eaLnBrk="0" fontAlgn="base" hangingPunct="0">
              <a:spcBef>
                <a:spcPct val="0"/>
              </a:spcBef>
              <a:spcAft>
                <a:spcPct val="0"/>
              </a:spcAft>
              <a:defRPr sz="2400">
                <a:solidFill>
                  <a:schemeClr val="tx1"/>
                </a:solidFill>
                <a:latin typeface="Times New Roman" panose="02020603050405020304" pitchFamily="18" charset="0"/>
              </a:defRPr>
            </a:lvl8pPr>
            <a:lvl9pPr marL="368935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6</a:t>
            </a:r>
          </a:p>
        </p:txBody>
      </p:sp>
      <p:sp>
        <p:nvSpPr>
          <p:cNvPr id="13320" name="Rectangle 8"/>
          <p:cNvSpPr>
            <a:spLocks noChangeArrowheads="1"/>
          </p:cNvSpPr>
          <p:nvPr/>
        </p:nvSpPr>
        <p:spPr bwMode="auto">
          <a:xfrm>
            <a:off x="-1588" y="8818563"/>
            <a:ext cx="3032126"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21" name="Rectangle 9"/>
          <p:cNvSpPr>
            <a:spLocks noChangeArrowheads="1"/>
          </p:cNvSpPr>
          <p:nvPr/>
        </p:nvSpPr>
        <p:spPr bwMode="auto">
          <a:xfrm>
            <a:off x="-1588" y="0"/>
            <a:ext cx="3032126"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22" name="Rectangle 10"/>
          <p:cNvSpPr>
            <a:spLocks noGrp="1" noRot="1" noChangeAspect="1" noChangeArrowheads="1" noTextEdit="1"/>
          </p:cNvSpPr>
          <p:nvPr>
            <p:ph type="sldImg"/>
          </p:nvPr>
        </p:nvSpPr>
        <p:spPr>
          <a:ln cap="flat"/>
        </p:spPr>
      </p:sp>
      <p:sp>
        <p:nvSpPr>
          <p:cNvPr id="13323" name="Rectangle 11"/>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xmlns="" val="248693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30526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3221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622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2653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2467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520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1370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5460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9082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500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6918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10/27/2018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0272395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www.thoughtco.com/changes-in-equilibrium-with-multiple-curve-shifts-1146930"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thoughtco.com/overview-of-giffen-goods-1146960"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www.thoughtco.com/the-law-of-demand-definition-1148022"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thoughtco.com/overview-of-the-demand-curve-1146962"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4474"/>
            <a:ext cx="8382000" cy="1323439"/>
          </a:xfrm>
          <a:prstGeom prst="rect">
            <a:avLst/>
          </a:prstGeom>
        </p:spPr>
        <p:txBody>
          <a:bodyPr wrap="square">
            <a:spAutoFit/>
          </a:bodyPr>
          <a:lstStyle/>
          <a:p>
            <a:pPr algn="ctr"/>
            <a:r>
              <a:rPr lang="en-US" sz="4000" b="1" dirty="0" smtClean="0">
                <a:solidFill>
                  <a:srgbClr val="FFC000"/>
                </a:solidFill>
              </a:rPr>
              <a:t>Elasticity, Determinant of supply and law of supply, elasticity of supply </a:t>
            </a:r>
            <a:endParaRPr lang="en-US" sz="4000" b="1" dirty="0">
              <a:solidFill>
                <a:srgbClr val="FFC000"/>
              </a:solidFill>
            </a:endParaRPr>
          </a:p>
        </p:txBody>
      </p:sp>
      <p:sp>
        <p:nvSpPr>
          <p:cNvPr id="6" name="TextBox 5"/>
          <p:cNvSpPr txBox="1"/>
          <p:nvPr/>
        </p:nvSpPr>
        <p:spPr>
          <a:xfrm>
            <a:off x="485932" y="6172200"/>
            <a:ext cx="1290931"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Week - 3</a:t>
            </a:r>
            <a:endParaRPr lang="en-US"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489217" y="6167735"/>
            <a:ext cx="6426183"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Prepared by: Dr </a:t>
            </a:r>
            <a:r>
              <a:rPr lang="en-US" sz="2400" b="1" dirty="0" err="1" smtClean="0">
                <a:solidFill>
                  <a:schemeClr val="bg1"/>
                </a:solidFill>
                <a:effectLst>
                  <a:outerShdw blurRad="38100" dist="38100" dir="2700000" algn="tl">
                    <a:srgbClr val="000000">
                      <a:alpha val="43137"/>
                    </a:srgbClr>
                  </a:outerShdw>
                </a:effectLst>
              </a:rPr>
              <a:t>Waqar</a:t>
            </a:r>
            <a:r>
              <a:rPr lang="en-US" sz="2400" b="1" dirty="0" smtClean="0">
                <a:solidFill>
                  <a:schemeClr val="bg1"/>
                </a:solidFill>
                <a:effectLst>
                  <a:outerShdw blurRad="38100" dist="38100" dir="2700000" algn="tl">
                    <a:srgbClr val="000000">
                      <a:alpha val="43137"/>
                    </a:srgbClr>
                  </a:outerShdw>
                </a:effectLst>
              </a:rPr>
              <a:t> Ahmad, </a:t>
            </a:r>
            <a:r>
              <a:rPr lang="en-US" sz="2400" b="1" dirty="0" err="1" smtClean="0">
                <a:solidFill>
                  <a:schemeClr val="bg1"/>
                </a:solidFill>
                <a:effectLst>
                  <a:outerShdw blurRad="38100" dist="38100" dir="2700000" algn="tl">
                    <a:srgbClr val="000000">
                      <a:alpha val="43137"/>
                    </a:srgbClr>
                  </a:outerShdw>
                </a:effectLst>
              </a:rPr>
              <a:t>Asstt</a:t>
            </a:r>
            <a:r>
              <a:rPr lang="en-US" sz="2400" b="1" dirty="0" smtClean="0">
                <a:solidFill>
                  <a:schemeClr val="bg1"/>
                </a:solidFill>
                <a:effectLst>
                  <a:outerShdw blurRad="38100" dist="38100" dir="2700000" algn="tl">
                    <a:srgbClr val="000000">
                      <a:alpha val="43137"/>
                    </a:srgbClr>
                  </a:outerShdw>
                </a:effectLst>
              </a:rPr>
              <a:t>. Prof.</a:t>
            </a:r>
            <a:endParaRPr lang="en-US" sz="2400" b="1" dirty="0">
              <a:solidFill>
                <a:schemeClr val="bg1"/>
              </a:solidFill>
              <a:effectLst>
                <a:outerShdw blurRad="38100" dist="38100" dir="2700000" algn="tl">
                  <a:srgbClr val="000000">
                    <a:alpha val="43137"/>
                  </a:srgbClr>
                </a:outerShdw>
              </a:effectLst>
            </a:endParaRPr>
          </a:p>
        </p:txBody>
      </p:sp>
      <p:pic>
        <p:nvPicPr>
          <p:cNvPr id="8" name="Picture 2" descr="C:\Users\user\Desktop\ishik-logo.png"/>
          <p:cNvPicPr>
            <a:picLocks noChangeAspect="1" noChangeArrowheads="1"/>
          </p:cNvPicPr>
          <p:nvPr/>
        </p:nvPicPr>
        <p:blipFill>
          <a:blip r:embed="rId2"/>
          <a:srcRect/>
          <a:stretch>
            <a:fillRect/>
          </a:stretch>
        </p:blipFill>
        <p:spPr bwMode="auto">
          <a:xfrm>
            <a:off x="2286000" y="1752600"/>
            <a:ext cx="4267200" cy="332696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8001000" cy="5183663"/>
          </a:xfrm>
          <a:prstGeom prst="rect">
            <a:avLst/>
          </a:prstGeom>
        </p:spPr>
        <p:txBody>
          <a:bodyPr wrap="square">
            <a:spAutoFit/>
          </a:bodyPr>
          <a:lstStyle/>
          <a:p>
            <a:pPr marL="514350" indent="-514350" algn="just" fontAlgn="base">
              <a:lnSpc>
                <a:spcPct val="150000"/>
              </a:lnSpc>
              <a:buFont typeface="+mj-lt"/>
              <a:buAutoNum type="arabicPeriod"/>
            </a:pPr>
            <a:r>
              <a:rPr lang="en-US" sz="3200" dirty="0" smtClean="0"/>
              <a:t>Own Price</a:t>
            </a:r>
          </a:p>
          <a:p>
            <a:pPr marL="514350" indent="-514350" algn="just" fontAlgn="base">
              <a:lnSpc>
                <a:spcPct val="150000"/>
              </a:lnSpc>
              <a:buFont typeface="+mj-lt"/>
              <a:buAutoNum type="arabicPeriod"/>
            </a:pPr>
            <a:r>
              <a:rPr lang="en-US" sz="3200" dirty="0" smtClean="0"/>
              <a:t>Prices of Related Goods</a:t>
            </a:r>
          </a:p>
          <a:p>
            <a:pPr marL="514350" indent="-514350" algn="just" fontAlgn="base">
              <a:lnSpc>
                <a:spcPct val="150000"/>
              </a:lnSpc>
              <a:buFont typeface="+mj-lt"/>
              <a:buAutoNum type="arabicPeriod"/>
            </a:pPr>
            <a:r>
              <a:rPr lang="en-US" sz="3200" dirty="0" smtClean="0"/>
              <a:t>Prices of Inputs</a:t>
            </a:r>
          </a:p>
          <a:p>
            <a:pPr marL="514350" indent="-514350" algn="just" fontAlgn="base">
              <a:lnSpc>
                <a:spcPct val="150000"/>
              </a:lnSpc>
              <a:buFont typeface="+mj-lt"/>
              <a:buAutoNum type="arabicPeriod"/>
            </a:pPr>
            <a:r>
              <a:rPr lang="en-US" sz="3200" dirty="0" smtClean="0"/>
              <a:t>Time</a:t>
            </a:r>
          </a:p>
          <a:p>
            <a:pPr marL="514350" indent="-514350" algn="just" fontAlgn="base">
              <a:lnSpc>
                <a:spcPct val="150000"/>
              </a:lnSpc>
              <a:buFont typeface="+mj-lt"/>
              <a:buAutoNum type="arabicPeriod"/>
            </a:pPr>
            <a:r>
              <a:rPr lang="en-US" sz="3200" dirty="0" smtClean="0"/>
              <a:t>Technology</a:t>
            </a:r>
          </a:p>
          <a:p>
            <a:pPr marL="514350" indent="-514350" algn="just" fontAlgn="base">
              <a:lnSpc>
                <a:spcPct val="150000"/>
              </a:lnSpc>
              <a:buFont typeface="+mj-lt"/>
              <a:buAutoNum type="arabicPeriod"/>
            </a:pPr>
            <a:r>
              <a:rPr lang="pt-BR" sz="3200" dirty="0" smtClean="0"/>
              <a:t>Firm’s Objectives</a:t>
            </a:r>
          </a:p>
          <a:p>
            <a:pPr marL="514350" indent="-514350" algn="just" fontAlgn="base">
              <a:lnSpc>
                <a:spcPct val="150000"/>
              </a:lnSpc>
              <a:buFont typeface="+mj-lt"/>
              <a:buAutoNum type="arabicPeriod"/>
            </a:pPr>
            <a:r>
              <a:rPr lang="en-US" sz="3200" dirty="0" smtClean="0"/>
              <a:t>Government Policy</a:t>
            </a:r>
            <a:endParaRPr lang="en-US" sz="3200" dirty="0"/>
          </a:p>
        </p:txBody>
      </p:sp>
      <p:sp>
        <p:nvSpPr>
          <p:cNvPr id="5" name="Rectangle 4"/>
          <p:cNvSpPr/>
          <p:nvPr/>
        </p:nvSpPr>
        <p:spPr>
          <a:xfrm>
            <a:off x="954241" y="457200"/>
            <a:ext cx="4988673" cy="923330"/>
          </a:xfrm>
          <a:prstGeom prst="rect">
            <a:avLst/>
          </a:prstGeom>
        </p:spPr>
        <p:txBody>
          <a:bodyPr wrap="none">
            <a:spAutoFit/>
          </a:bodyPr>
          <a:lstStyle/>
          <a:p>
            <a:pPr algn="just" fontAlgn="base">
              <a:lnSpc>
                <a:spcPct val="150000"/>
              </a:lnSpc>
            </a:pPr>
            <a:r>
              <a:rPr lang="en-US" sz="3600" b="1" dirty="0" smtClean="0"/>
              <a:t>Determinants of Supply </a:t>
            </a: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42900"/>
            <a:ext cx="1066800" cy="6477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srcRect l="35358" t="39583" r="42387" b="29167"/>
          <a:stretch>
            <a:fillRect/>
          </a:stretch>
        </p:blipFill>
        <p:spPr bwMode="auto">
          <a:xfrm>
            <a:off x="1752600" y="1828800"/>
            <a:ext cx="5638800" cy="4451684"/>
          </a:xfrm>
          <a:prstGeom prst="rect">
            <a:avLst/>
          </a:prstGeom>
          <a:noFill/>
          <a:ln w="9525">
            <a:noFill/>
            <a:miter lim="800000"/>
            <a:headEnd/>
            <a:tailEnd/>
          </a:ln>
          <a:effectLst/>
        </p:spPr>
      </p:pic>
      <p:sp>
        <p:nvSpPr>
          <p:cNvPr id="7" name="Rectangle 6"/>
          <p:cNvSpPr/>
          <p:nvPr/>
        </p:nvSpPr>
        <p:spPr>
          <a:xfrm>
            <a:off x="954241" y="457200"/>
            <a:ext cx="4988673" cy="923330"/>
          </a:xfrm>
          <a:prstGeom prst="rect">
            <a:avLst/>
          </a:prstGeom>
        </p:spPr>
        <p:txBody>
          <a:bodyPr wrap="none">
            <a:spAutoFit/>
          </a:bodyPr>
          <a:lstStyle/>
          <a:p>
            <a:pPr algn="just" fontAlgn="base">
              <a:lnSpc>
                <a:spcPct val="150000"/>
              </a:lnSpc>
            </a:pPr>
            <a:r>
              <a:rPr lang="en-US" sz="3600" b="1" dirty="0" smtClean="0"/>
              <a:t>Determinants of Supply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936" y="649069"/>
            <a:ext cx="4027064" cy="646331"/>
          </a:xfrm>
          <a:prstGeom prst="rect">
            <a:avLst/>
          </a:prstGeom>
        </p:spPr>
        <p:txBody>
          <a:bodyPr wrap="none">
            <a:spAutoFit/>
          </a:bodyPr>
          <a:lstStyle/>
          <a:p>
            <a:r>
              <a:rPr lang="en-US" sz="3600" b="1" dirty="0" smtClean="0"/>
              <a:t>A Change in Supply</a:t>
            </a:r>
            <a:endParaRPr lang="en-US" sz="3600" b="1" dirty="0"/>
          </a:p>
        </p:txBody>
      </p:sp>
      <p:sp>
        <p:nvSpPr>
          <p:cNvPr id="5" name="Rectangle 4"/>
          <p:cNvSpPr/>
          <p:nvPr/>
        </p:nvSpPr>
        <p:spPr>
          <a:xfrm>
            <a:off x="533400" y="1371600"/>
            <a:ext cx="8153400" cy="5572808"/>
          </a:xfrm>
          <a:prstGeom prst="rect">
            <a:avLst/>
          </a:prstGeom>
        </p:spPr>
        <p:txBody>
          <a:bodyPr wrap="square">
            <a:spAutoFit/>
          </a:bodyPr>
          <a:lstStyle/>
          <a:p>
            <a:pPr algn="just">
              <a:lnSpc>
                <a:spcPct val="150000"/>
              </a:lnSpc>
            </a:pPr>
            <a:r>
              <a:rPr lang="en-US" sz="2400" dirty="0" smtClean="0"/>
              <a:t>When any factor that influences selling plans other than the price of the good changes, there is a change in supply. Six main factors bring changes in supply. </a:t>
            </a:r>
          </a:p>
          <a:p>
            <a:pPr algn="just">
              <a:lnSpc>
                <a:spcPct val="150000"/>
              </a:lnSpc>
            </a:pPr>
            <a:r>
              <a:rPr lang="en-US" sz="2400" dirty="0" smtClean="0"/>
              <a:t>They are changes in </a:t>
            </a:r>
          </a:p>
          <a:p>
            <a:pPr marL="342900" indent="-342900" algn="just">
              <a:lnSpc>
                <a:spcPct val="150000"/>
              </a:lnSpc>
              <a:buFont typeface="+mj-lt"/>
              <a:buAutoNum type="arabicPeriod"/>
            </a:pPr>
            <a:r>
              <a:rPr lang="en-US" sz="2400" dirty="0" smtClean="0"/>
              <a:t>The prices of factors of production</a:t>
            </a:r>
          </a:p>
          <a:p>
            <a:pPr marL="342900" indent="-342900" algn="just">
              <a:lnSpc>
                <a:spcPct val="150000"/>
              </a:lnSpc>
              <a:buFont typeface="+mj-lt"/>
              <a:buAutoNum type="arabicPeriod"/>
            </a:pPr>
            <a:r>
              <a:rPr lang="en-US" sz="2400" dirty="0" smtClean="0"/>
              <a:t>The prices of related goods produced</a:t>
            </a:r>
          </a:p>
          <a:p>
            <a:pPr marL="342900" indent="-342900" algn="just">
              <a:lnSpc>
                <a:spcPct val="150000"/>
              </a:lnSpc>
              <a:buFont typeface="+mj-lt"/>
              <a:buAutoNum type="arabicPeriod"/>
            </a:pPr>
            <a:r>
              <a:rPr lang="en-US" sz="2400" dirty="0" smtClean="0"/>
              <a:t>Expected future prices</a:t>
            </a:r>
          </a:p>
          <a:p>
            <a:pPr marL="342900" indent="-342900" algn="just">
              <a:lnSpc>
                <a:spcPct val="150000"/>
              </a:lnSpc>
              <a:buFont typeface="+mj-lt"/>
              <a:buAutoNum type="arabicPeriod"/>
            </a:pPr>
            <a:r>
              <a:rPr lang="en-US" sz="2400" dirty="0" smtClean="0"/>
              <a:t>The number of suppliers</a:t>
            </a:r>
          </a:p>
          <a:p>
            <a:pPr marL="342900" indent="-342900" algn="just">
              <a:lnSpc>
                <a:spcPct val="150000"/>
              </a:lnSpc>
              <a:buFont typeface="+mj-lt"/>
              <a:buAutoNum type="arabicPeriod"/>
            </a:pPr>
            <a:r>
              <a:rPr lang="en-US" sz="2400" dirty="0" smtClean="0"/>
              <a:t>Technology</a:t>
            </a:r>
          </a:p>
          <a:p>
            <a:pPr marL="342900" indent="-342900" algn="just">
              <a:lnSpc>
                <a:spcPct val="150000"/>
              </a:lnSpc>
              <a:buFont typeface="+mj-lt"/>
              <a:buAutoNum type="arabicPeriod"/>
            </a:pPr>
            <a:r>
              <a:rPr lang="en-US" sz="2400" dirty="0" smtClean="0"/>
              <a:t>The state of nature</a:t>
            </a:r>
            <a:endParaRPr lang="en-US" sz="2400" dirty="0"/>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28600"/>
            <a:ext cx="8077200" cy="1077218"/>
          </a:xfrm>
          <a:prstGeom prst="rect">
            <a:avLst/>
          </a:prstGeom>
        </p:spPr>
        <p:txBody>
          <a:bodyPr wrap="square">
            <a:spAutoFit/>
          </a:bodyPr>
          <a:lstStyle/>
          <a:p>
            <a:r>
              <a:rPr lang="en-US" sz="3200" b="1" dirty="0" smtClean="0"/>
              <a:t>A Change in the Quantity Supplied Versus a Change in Supply</a:t>
            </a:r>
            <a:endParaRPr lang="en-US" sz="3200" b="1" dirty="0"/>
          </a:p>
        </p:txBody>
      </p:sp>
      <p:sp>
        <p:nvSpPr>
          <p:cNvPr id="5" name="Rectangle 4"/>
          <p:cNvSpPr/>
          <p:nvPr/>
        </p:nvSpPr>
        <p:spPr>
          <a:xfrm>
            <a:off x="0" y="1442621"/>
            <a:ext cx="4191000" cy="4524315"/>
          </a:xfrm>
          <a:prstGeom prst="rect">
            <a:avLst/>
          </a:prstGeom>
        </p:spPr>
        <p:txBody>
          <a:bodyPr wrap="square">
            <a:spAutoFit/>
          </a:bodyPr>
          <a:lstStyle/>
          <a:p>
            <a:pPr algn="just">
              <a:lnSpc>
                <a:spcPct val="150000"/>
              </a:lnSpc>
            </a:pPr>
            <a:r>
              <a:rPr lang="en-US" sz="2400" dirty="0" smtClean="0"/>
              <a:t>Changes in the influences on selling plans bring either a change in the quantity supplied or a change in supply. Equivalently, they bring either a movement along the supply curve or a shift of the supply curve.</a:t>
            </a:r>
            <a:endParaRPr lang="en-US" sz="2400" dirty="0"/>
          </a:p>
        </p:txBody>
      </p:sp>
      <p:pic>
        <p:nvPicPr>
          <p:cNvPr id="3074" name="Picture 2"/>
          <p:cNvPicPr>
            <a:picLocks noChangeAspect="1" noChangeArrowheads="1"/>
          </p:cNvPicPr>
          <p:nvPr/>
        </p:nvPicPr>
        <p:blipFill>
          <a:blip r:embed="rId2"/>
          <a:srcRect l="54465" t="12500" r="10981" b="21875"/>
          <a:stretch>
            <a:fillRect/>
          </a:stretch>
        </p:blipFill>
        <p:spPr bwMode="auto">
          <a:xfrm>
            <a:off x="4495800" y="1524000"/>
            <a:ext cx="4572000" cy="2438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52928" t="25000" r="10761" b="26042"/>
          <a:stretch>
            <a:fillRect/>
          </a:stretch>
        </p:blipFill>
        <p:spPr bwMode="auto">
          <a:xfrm>
            <a:off x="4267200" y="3962400"/>
            <a:ext cx="4876800" cy="2895600"/>
          </a:xfrm>
          <a:prstGeom prst="rect">
            <a:avLst/>
          </a:prstGeom>
          <a:noFill/>
          <a:ln w="9525">
            <a:noFill/>
            <a:miter lim="800000"/>
            <a:headEnd/>
            <a:tailEnd/>
          </a:ln>
          <a:effectLst/>
        </p:spPr>
      </p:pic>
      <p:pic>
        <p:nvPicPr>
          <p:cNvPr id="6" name="Picture 2" descr="C:\Users\user\Desktop\ishik-logo.png"/>
          <p:cNvPicPr>
            <a:picLocks noChangeAspect="1" noChangeArrowheads="1"/>
          </p:cNvPicPr>
          <p:nvPr/>
        </p:nvPicPr>
        <p:blipFill>
          <a:blip r:embed="rId4"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412535"/>
            <a:ext cx="4876800" cy="5445465"/>
          </a:xfrm>
          <a:prstGeom prst="rect">
            <a:avLst/>
          </a:prstGeom>
        </p:spPr>
        <p:txBody>
          <a:bodyPr wrap="square">
            <a:spAutoFit/>
          </a:bodyPr>
          <a:lstStyle/>
          <a:p>
            <a:pPr marL="457200" indent="-457200" algn="just">
              <a:lnSpc>
                <a:spcPct val="150000"/>
              </a:lnSpc>
              <a:buFont typeface="+mj-lt"/>
              <a:buAutoNum type="arabicPeriod"/>
            </a:pPr>
            <a:r>
              <a:rPr lang="en-US" sz="1950" dirty="0" smtClean="0"/>
              <a:t>If the price of the good changes and other things remain the same, there is a </a:t>
            </a:r>
            <a:r>
              <a:rPr lang="en-US" sz="1950" i="1" dirty="0" smtClean="0"/>
              <a:t>change in the quantity supplied of that good. </a:t>
            </a:r>
          </a:p>
          <a:p>
            <a:pPr marL="457200" indent="-457200" algn="just">
              <a:lnSpc>
                <a:spcPct val="150000"/>
              </a:lnSpc>
              <a:buFont typeface="+mj-lt"/>
              <a:buAutoNum type="arabicPeriod"/>
            </a:pPr>
            <a:r>
              <a:rPr lang="en-US" sz="1950" i="1" dirty="0" smtClean="0"/>
              <a:t>If the price of the good </a:t>
            </a:r>
            <a:r>
              <a:rPr lang="en-US" sz="1950" dirty="0" smtClean="0"/>
              <a:t>falls, the quantity supplied decreases and there is a movement down along the supply curve</a:t>
            </a:r>
            <a:r>
              <a:rPr lang="en-US" sz="1950" i="1" dirty="0" smtClean="0"/>
              <a:t>. </a:t>
            </a:r>
          </a:p>
          <a:p>
            <a:pPr marL="457200" indent="-457200" algn="just">
              <a:lnSpc>
                <a:spcPct val="150000"/>
              </a:lnSpc>
              <a:buFont typeface="+mj-lt"/>
              <a:buAutoNum type="arabicPeriod"/>
            </a:pPr>
            <a:r>
              <a:rPr lang="en-US" sz="1950" i="1" dirty="0" smtClean="0"/>
              <a:t>If the </a:t>
            </a:r>
            <a:r>
              <a:rPr lang="en-US" sz="1950" dirty="0" smtClean="0"/>
              <a:t>price of the good rises, the quantity supplied increases and there is a movement up along the supply curve</a:t>
            </a:r>
            <a:r>
              <a:rPr lang="en-US" sz="1950" i="1" dirty="0" smtClean="0"/>
              <a:t>. </a:t>
            </a:r>
          </a:p>
          <a:p>
            <a:pPr marL="457200" indent="-457200" algn="just">
              <a:lnSpc>
                <a:spcPct val="150000"/>
              </a:lnSpc>
              <a:buFont typeface="+mj-lt"/>
              <a:buAutoNum type="arabicPeriod"/>
            </a:pPr>
            <a:r>
              <a:rPr lang="en-US" sz="1950" dirty="0" smtClean="0"/>
              <a:t>When any other influence on selling plans changes, the supply curve shifts and there is a </a:t>
            </a:r>
            <a:r>
              <a:rPr lang="en-US" sz="1950" i="1" dirty="0" smtClean="0"/>
              <a:t>change in supply.</a:t>
            </a:r>
            <a:endParaRPr lang="en-US" sz="1950" dirty="0"/>
          </a:p>
        </p:txBody>
      </p:sp>
      <p:pic>
        <p:nvPicPr>
          <p:cNvPr id="4098" name="Picture 2"/>
          <p:cNvPicPr>
            <a:picLocks noChangeAspect="1" noChangeArrowheads="1"/>
          </p:cNvPicPr>
          <p:nvPr/>
        </p:nvPicPr>
        <p:blipFill>
          <a:blip r:embed="rId2"/>
          <a:srcRect l="52709" t="21875" r="7467" b="4167"/>
          <a:stretch>
            <a:fillRect/>
          </a:stretch>
        </p:blipFill>
        <p:spPr bwMode="auto">
          <a:xfrm>
            <a:off x="4876800" y="1600200"/>
            <a:ext cx="4114801" cy="5029200"/>
          </a:xfrm>
          <a:prstGeom prst="rect">
            <a:avLst/>
          </a:prstGeom>
          <a:noFill/>
          <a:ln w="9525">
            <a:noFill/>
            <a:miter lim="800000"/>
            <a:headEnd/>
            <a:tailEnd/>
          </a:ln>
          <a:effectLst/>
        </p:spPr>
      </p:pic>
      <p:sp>
        <p:nvSpPr>
          <p:cNvPr id="6" name="Rectangle 5"/>
          <p:cNvSpPr/>
          <p:nvPr/>
        </p:nvSpPr>
        <p:spPr>
          <a:xfrm>
            <a:off x="990600" y="294382"/>
            <a:ext cx="8077200" cy="1077218"/>
          </a:xfrm>
          <a:prstGeom prst="rect">
            <a:avLst/>
          </a:prstGeom>
        </p:spPr>
        <p:txBody>
          <a:bodyPr wrap="square">
            <a:spAutoFit/>
          </a:bodyPr>
          <a:lstStyle/>
          <a:p>
            <a:r>
              <a:rPr lang="en-US" sz="3200" b="1" dirty="0" smtClean="0"/>
              <a:t>A Change in the Quantity Supplied Versus a Change in Supply</a:t>
            </a:r>
            <a:endParaRPr lang="en-US" sz="3200" b="1" dirty="0"/>
          </a:p>
        </p:txBody>
      </p:sp>
      <p:pic>
        <p:nvPicPr>
          <p:cNvPr id="5"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9283" t="19792" r="49634" b="11458"/>
          <a:stretch>
            <a:fillRect/>
          </a:stretch>
        </p:blipFill>
        <p:spPr bwMode="auto">
          <a:xfrm>
            <a:off x="4876800" y="1524000"/>
            <a:ext cx="4191000" cy="52578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l="52343" t="13542" r="21303" b="13542"/>
          <a:stretch>
            <a:fillRect/>
          </a:stretch>
        </p:blipFill>
        <p:spPr bwMode="auto">
          <a:xfrm>
            <a:off x="685800" y="1524000"/>
            <a:ext cx="4114800" cy="5334000"/>
          </a:xfrm>
          <a:prstGeom prst="rect">
            <a:avLst/>
          </a:prstGeom>
          <a:noFill/>
          <a:ln w="9525">
            <a:noFill/>
            <a:miter lim="800000"/>
            <a:headEnd/>
            <a:tailEnd/>
          </a:ln>
          <a:effectLst/>
        </p:spPr>
      </p:pic>
      <p:sp>
        <p:nvSpPr>
          <p:cNvPr id="6" name="Rectangle 5"/>
          <p:cNvSpPr/>
          <p:nvPr/>
        </p:nvSpPr>
        <p:spPr>
          <a:xfrm>
            <a:off x="533400" y="228600"/>
            <a:ext cx="8077200" cy="954107"/>
          </a:xfrm>
          <a:prstGeom prst="rect">
            <a:avLst/>
          </a:prstGeom>
        </p:spPr>
        <p:txBody>
          <a:bodyPr wrap="square">
            <a:spAutoFit/>
          </a:bodyPr>
          <a:lstStyle/>
          <a:p>
            <a:pPr algn="just"/>
            <a:r>
              <a:rPr lang="en-US" sz="2800" b="1" dirty="0" smtClean="0"/>
              <a:t>A Change in the Quantity Demand, quantity Supplied Versus a Change in Demand and Supply</a:t>
            </a:r>
            <a:endParaRPr lang="en-US" sz="2800" b="1" dirty="0"/>
          </a:p>
        </p:txBody>
      </p:sp>
      <p:pic>
        <p:nvPicPr>
          <p:cNvPr id="5" name="Picture 2" descr="C:\Users\user\Desktop\ishik-logo.png"/>
          <p:cNvPicPr>
            <a:picLocks noChangeAspect="1" noChangeArrowheads="1"/>
          </p:cNvPicPr>
          <p:nvPr/>
        </p:nvPicPr>
        <p:blipFill>
          <a:blip r:embed="rId4"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10625"/>
            <a:ext cx="3429000" cy="584775"/>
          </a:xfrm>
          <a:prstGeom prst="rect">
            <a:avLst/>
          </a:prstGeom>
        </p:spPr>
        <p:txBody>
          <a:bodyPr wrap="square">
            <a:spAutoFit/>
          </a:bodyPr>
          <a:lstStyle/>
          <a:p>
            <a:pPr algn="just"/>
            <a:r>
              <a:rPr lang="en-US" sz="3200" b="1" dirty="0" smtClean="0"/>
              <a:t>Market Equilibrium</a:t>
            </a:r>
            <a:endParaRPr lang="en-US" sz="3200" b="1" dirty="0"/>
          </a:p>
        </p:txBody>
      </p:sp>
      <p:sp>
        <p:nvSpPr>
          <p:cNvPr id="6" name="Rectangle 5"/>
          <p:cNvSpPr/>
          <p:nvPr/>
        </p:nvSpPr>
        <p:spPr>
          <a:xfrm>
            <a:off x="533400" y="1349276"/>
            <a:ext cx="8382000" cy="2802819"/>
          </a:xfrm>
          <a:prstGeom prst="rect">
            <a:avLst/>
          </a:prstGeom>
        </p:spPr>
        <p:txBody>
          <a:bodyPr wrap="square">
            <a:spAutoFit/>
          </a:bodyPr>
          <a:lstStyle/>
          <a:p>
            <a:pPr algn="just">
              <a:lnSpc>
                <a:spcPct val="150000"/>
              </a:lnSpc>
            </a:pPr>
            <a:r>
              <a:rPr lang="en-US" sz="2400" dirty="0" smtClean="0"/>
              <a:t>An </a:t>
            </a:r>
            <a:r>
              <a:rPr lang="en-US" sz="2400" i="1" dirty="0" smtClean="0"/>
              <a:t>equilibrium is a situation in which opposing </a:t>
            </a:r>
            <a:r>
              <a:rPr lang="en-US" sz="2400" dirty="0" smtClean="0"/>
              <a:t>forces balance each other. </a:t>
            </a:r>
          </a:p>
          <a:p>
            <a:pPr algn="just">
              <a:lnSpc>
                <a:spcPct val="150000"/>
              </a:lnSpc>
            </a:pPr>
            <a:r>
              <a:rPr lang="en-US" sz="2400" dirty="0" smtClean="0"/>
              <a:t>Equilibrium in a market occurs when the price balances buying plans and selling plans. The equilibrium price is the price at which the quantity demanded equals the quantity supplied.</a:t>
            </a:r>
            <a:endParaRPr lang="en-US" sz="2400" dirty="0"/>
          </a:p>
        </p:txBody>
      </p:sp>
      <p:sp>
        <p:nvSpPr>
          <p:cNvPr id="8" name="Rectangle 7"/>
          <p:cNvSpPr/>
          <p:nvPr/>
        </p:nvSpPr>
        <p:spPr>
          <a:xfrm>
            <a:off x="533400" y="4092476"/>
            <a:ext cx="8458200" cy="2308324"/>
          </a:xfrm>
          <a:prstGeom prst="rect">
            <a:avLst/>
          </a:prstGeom>
        </p:spPr>
        <p:txBody>
          <a:bodyPr wrap="square">
            <a:spAutoFit/>
          </a:bodyPr>
          <a:lstStyle/>
          <a:p>
            <a:pPr algn="just">
              <a:lnSpc>
                <a:spcPct val="150000"/>
              </a:lnSpc>
            </a:pPr>
            <a:r>
              <a:rPr lang="en-US" sz="2400" dirty="0" smtClean="0"/>
              <a:t>The equilibrium quantity is the quantity bought and sold at the equilibrium price. A market moves toward its equilibrium because </a:t>
            </a:r>
          </a:p>
          <a:p>
            <a:pPr algn="just">
              <a:lnSpc>
                <a:spcPct val="150000"/>
              </a:lnSpc>
            </a:pPr>
            <a:r>
              <a:rPr lang="en-US" sz="2400" dirty="0" smtClean="0"/>
              <a:t>■ Price regulates buying and selling plans.</a:t>
            </a:r>
          </a:p>
          <a:p>
            <a:pPr algn="just">
              <a:lnSpc>
                <a:spcPct val="150000"/>
              </a:lnSpc>
            </a:pPr>
            <a:r>
              <a:rPr lang="en-US" sz="2400" dirty="0" smtClean="0"/>
              <a:t>■ Price adjusts when plans don’t match.</a:t>
            </a:r>
            <a:endParaRPr lang="en-US" sz="2400" dirty="0"/>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53880" t="15625" r="10395" b="15625"/>
          <a:stretch>
            <a:fillRect/>
          </a:stretch>
        </p:blipFill>
        <p:spPr bwMode="auto">
          <a:xfrm>
            <a:off x="0" y="1295400"/>
            <a:ext cx="3886200" cy="3657600"/>
          </a:xfrm>
          <a:prstGeom prst="rect">
            <a:avLst/>
          </a:prstGeom>
          <a:noFill/>
          <a:ln w="9525">
            <a:noFill/>
            <a:miter lim="800000"/>
            <a:headEnd/>
            <a:tailEnd/>
          </a:ln>
          <a:effectLst/>
        </p:spPr>
      </p:pic>
      <p:sp>
        <p:nvSpPr>
          <p:cNvPr id="5" name="Rectangle 4"/>
          <p:cNvSpPr/>
          <p:nvPr/>
        </p:nvSpPr>
        <p:spPr>
          <a:xfrm>
            <a:off x="533400" y="685800"/>
            <a:ext cx="3429000" cy="584775"/>
          </a:xfrm>
          <a:prstGeom prst="rect">
            <a:avLst/>
          </a:prstGeom>
        </p:spPr>
        <p:txBody>
          <a:bodyPr wrap="square">
            <a:spAutoFit/>
          </a:bodyPr>
          <a:lstStyle/>
          <a:p>
            <a:pPr algn="just"/>
            <a:r>
              <a:rPr lang="en-US" sz="3200" b="1" dirty="0" smtClean="0"/>
              <a:t>Market Equilibrium</a:t>
            </a:r>
            <a:endParaRPr lang="en-US" sz="3200" b="1" dirty="0"/>
          </a:p>
        </p:txBody>
      </p:sp>
      <p:pic>
        <p:nvPicPr>
          <p:cNvPr id="6147" name="Picture 3"/>
          <p:cNvPicPr>
            <a:picLocks noChangeAspect="1" noChangeArrowheads="1"/>
          </p:cNvPicPr>
          <p:nvPr/>
        </p:nvPicPr>
        <p:blipFill>
          <a:blip r:embed="rId3"/>
          <a:srcRect l="52709" t="37500" r="10395" b="27083"/>
          <a:stretch>
            <a:fillRect/>
          </a:stretch>
        </p:blipFill>
        <p:spPr bwMode="auto">
          <a:xfrm>
            <a:off x="3810000" y="1295400"/>
            <a:ext cx="5334000" cy="3352800"/>
          </a:xfrm>
          <a:prstGeom prst="rect">
            <a:avLst/>
          </a:prstGeom>
          <a:noFill/>
          <a:ln w="9525">
            <a:noFill/>
            <a:miter lim="800000"/>
            <a:headEnd/>
            <a:tailEnd/>
          </a:ln>
          <a:effectLst/>
        </p:spPr>
      </p:pic>
      <p:sp>
        <p:nvSpPr>
          <p:cNvPr id="7" name="Rectangle 6"/>
          <p:cNvSpPr/>
          <p:nvPr/>
        </p:nvSpPr>
        <p:spPr>
          <a:xfrm>
            <a:off x="533400" y="4842808"/>
            <a:ext cx="8610600" cy="1938992"/>
          </a:xfrm>
          <a:prstGeom prst="rect">
            <a:avLst/>
          </a:prstGeom>
        </p:spPr>
        <p:txBody>
          <a:bodyPr wrap="square">
            <a:spAutoFit/>
          </a:bodyPr>
          <a:lstStyle/>
          <a:p>
            <a:pPr algn="just">
              <a:lnSpc>
                <a:spcPct val="150000"/>
              </a:lnSpc>
            </a:pPr>
            <a:r>
              <a:rPr lang="en-US" sz="2000" b="1" dirty="0" smtClean="0"/>
              <a:t>The price of a good regulates the quantities demanded and supplied. </a:t>
            </a:r>
          </a:p>
          <a:p>
            <a:pPr algn="just">
              <a:lnSpc>
                <a:spcPct val="150000"/>
              </a:lnSpc>
            </a:pPr>
            <a:r>
              <a:rPr lang="en-US" sz="2000" dirty="0" smtClean="0"/>
              <a:t>If the price is too high, the quantity supplied exceeds the quantity demanded. If the price is too low, the quantity demanded exceeds the quantity supplied. There is one price at which the quantity demanded equals the quantity supplied.</a:t>
            </a:r>
            <a:endParaRPr lang="en-US" sz="2000" dirty="0"/>
          </a:p>
        </p:txBody>
      </p:sp>
      <p:pic>
        <p:nvPicPr>
          <p:cNvPr id="6" name="Picture 2" descr="C:\Users\user\Desktop\ishik-logo.png"/>
          <p:cNvPicPr>
            <a:picLocks noChangeAspect="1" noChangeArrowheads="1"/>
          </p:cNvPicPr>
          <p:nvPr/>
        </p:nvPicPr>
        <p:blipFill>
          <a:blip r:embed="rId4"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3429000" cy="584775"/>
          </a:xfrm>
          <a:prstGeom prst="rect">
            <a:avLst/>
          </a:prstGeom>
        </p:spPr>
        <p:txBody>
          <a:bodyPr wrap="square">
            <a:spAutoFit/>
          </a:bodyPr>
          <a:lstStyle/>
          <a:p>
            <a:pPr algn="just"/>
            <a:r>
              <a:rPr lang="en-US" sz="3200" b="1" dirty="0" smtClean="0"/>
              <a:t>Elasticity of Supply</a:t>
            </a:r>
            <a:endParaRPr lang="en-US" sz="3200" b="1" dirty="0"/>
          </a:p>
        </p:txBody>
      </p:sp>
      <p:sp>
        <p:nvSpPr>
          <p:cNvPr id="5" name="Rectangle 4"/>
          <p:cNvSpPr/>
          <p:nvPr/>
        </p:nvSpPr>
        <p:spPr>
          <a:xfrm>
            <a:off x="533400" y="1524000"/>
            <a:ext cx="8305800" cy="2248821"/>
          </a:xfrm>
          <a:prstGeom prst="rect">
            <a:avLst/>
          </a:prstGeom>
        </p:spPr>
        <p:txBody>
          <a:bodyPr wrap="square">
            <a:spAutoFit/>
          </a:bodyPr>
          <a:lstStyle/>
          <a:p>
            <a:pPr algn="just">
              <a:lnSpc>
                <a:spcPct val="150000"/>
              </a:lnSpc>
            </a:pPr>
            <a:r>
              <a:rPr lang="en-US" sz="2400" dirty="0" smtClean="0"/>
              <a:t>The elasticity of supply measures the responsiveness of the quantity supplied to a change in the price of a good when all other influences on selling plans remain the same. It is calculated by using the formula:</a:t>
            </a:r>
            <a:endParaRPr lang="en-US" sz="2400" dirty="0"/>
          </a:p>
        </p:txBody>
      </p:sp>
      <p:sp>
        <p:nvSpPr>
          <p:cNvPr id="6" name="Rectangle 5"/>
          <p:cNvSpPr/>
          <p:nvPr/>
        </p:nvSpPr>
        <p:spPr>
          <a:xfrm>
            <a:off x="0" y="4419600"/>
            <a:ext cx="9144000" cy="830997"/>
          </a:xfrm>
          <a:prstGeom prst="rect">
            <a:avLst/>
          </a:prstGeom>
        </p:spPr>
        <p:txBody>
          <a:bodyPr wrap="square">
            <a:spAutoFit/>
          </a:bodyPr>
          <a:lstStyle/>
          <a:p>
            <a:pPr algn="ctr"/>
            <a:r>
              <a:rPr lang="en-US" sz="2400" b="1" dirty="0" smtClean="0"/>
              <a:t>Elasticity of supply =  Percentage change in quantity supplied</a:t>
            </a:r>
          </a:p>
          <a:p>
            <a:pPr algn="ctr"/>
            <a:r>
              <a:rPr lang="en-US" sz="2400" b="1" dirty="0" smtClean="0"/>
              <a:t>                                    Percentage change in price</a:t>
            </a:r>
            <a:endParaRPr lang="en-US" sz="2400" b="1" dirty="0"/>
          </a:p>
        </p:txBody>
      </p:sp>
      <p:cxnSp>
        <p:nvCxnSpPr>
          <p:cNvPr id="10" name="Straight Connector 9"/>
          <p:cNvCxnSpPr/>
          <p:nvPr/>
        </p:nvCxnSpPr>
        <p:spPr>
          <a:xfrm>
            <a:off x="3352800" y="4800600"/>
            <a:ext cx="5486400" cy="1588"/>
          </a:xfrm>
          <a:prstGeom prst="line">
            <a:avLst/>
          </a:prstGeom>
        </p:spPr>
        <p:style>
          <a:lnRef idx="2">
            <a:schemeClr val="dk1"/>
          </a:lnRef>
          <a:fillRef idx="0">
            <a:schemeClr val="dk1"/>
          </a:fillRef>
          <a:effectRef idx="1">
            <a:schemeClr val="dk1"/>
          </a:effectRef>
          <a:fontRef idx="minor">
            <a:schemeClr val="tx1"/>
          </a:fontRef>
        </p:style>
      </p:cxnSp>
      <p:sp>
        <p:nvSpPr>
          <p:cNvPr id="11" name="Rectangle 10"/>
          <p:cNvSpPr/>
          <p:nvPr/>
        </p:nvSpPr>
        <p:spPr>
          <a:xfrm>
            <a:off x="228600" y="6096000"/>
            <a:ext cx="8839200" cy="707886"/>
          </a:xfrm>
          <a:prstGeom prst="rect">
            <a:avLst/>
          </a:prstGeom>
        </p:spPr>
        <p:txBody>
          <a:bodyPr wrap="square">
            <a:spAutoFit/>
          </a:bodyPr>
          <a:lstStyle/>
          <a:p>
            <a:r>
              <a:rPr lang="en-US" sz="2000" dirty="0" smtClean="0"/>
              <a:t>Note: </a:t>
            </a:r>
          </a:p>
          <a:p>
            <a:r>
              <a:rPr lang="en-US" sz="2000" dirty="0" smtClean="0"/>
              <a:t>We use the same method that you learned when you studied the elasticity of demand.</a:t>
            </a:r>
            <a:endParaRPr lang="en-US" sz="2000" dirty="0"/>
          </a:p>
        </p:txBody>
      </p:sp>
      <p:pic>
        <p:nvPicPr>
          <p:cNvPr id="12"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8458200" cy="2954655"/>
          </a:xfrm>
          <a:prstGeom prst="rect">
            <a:avLst/>
          </a:prstGeom>
        </p:spPr>
        <p:txBody>
          <a:bodyPr wrap="square">
            <a:spAutoFit/>
          </a:bodyPr>
          <a:lstStyle/>
          <a:p>
            <a:pPr algn="just" fontAlgn="base">
              <a:lnSpc>
                <a:spcPct val="150000"/>
              </a:lnSpc>
            </a:pPr>
            <a:r>
              <a:rPr lang="en-US" sz="2400" b="1" dirty="0" smtClean="0"/>
              <a:t>Perfectly Elastic Supply</a:t>
            </a:r>
            <a:endParaRPr lang="en-US" sz="2400" dirty="0" smtClean="0"/>
          </a:p>
          <a:p>
            <a:pPr algn="just" fontAlgn="base">
              <a:lnSpc>
                <a:spcPct val="150000"/>
              </a:lnSpc>
            </a:pPr>
            <a:r>
              <a:rPr lang="en-US" sz="2000" dirty="0" smtClean="0"/>
              <a:t>Refers to a situation when the quantity supplied completely increases or decreases with respect to proportionate change in the price of a product. In such a case, the numerical value of elasticity of supply ranges from zero to infinity (</a:t>
            </a:r>
            <a:r>
              <a:rPr lang="en-US" sz="2000" dirty="0" err="1" smtClean="0"/>
              <a:t>e</a:t>
            </a:r>
            <a:r>
              <a:rPr lang="en-US" sz="2000" baseline="-25000" dirty="0" err="1" smtClean="0"/>
              <a:t>S</a:t>
            </a:r>
            <a:r>
              <a:rPr lang="en-US" sz="2000" dirty="0" smtClean="0"/>
              <a:t> = 00)This situation is imaginary as there is no as such product whose supply is perfectly elastic.</a:t>
            </a:r>
            <a:endParaRPr lang="en-US" sz="2000" dirty="0"/>
          </a:p>
        </p:txBody>
      </p:sp>
      <p:pic>
        <p:nvPicPr>
          <p:cNvPr id="1026" name="Picture 2"/>
          <p:cNvPicPr>
            <a:picLocks noChangeAspect="1" noChangeArrowheads="1"/>
          </p:cNvPicPr>
          <p:nvPr/>
        </p:nvPicPr>
        <p:blipFill>
          <a:blip r:embed="rId2"/>
          <a:srcRect l="38068" t="40625" r="45534" b="32292"/>
          <a:stretch>
            <a:fillRect/>
          </a:stretch>
        </p:blipFill>
        <p:spPr bwMode="auto">
          <a:xfrm>
            <a:off x="2971800" y="3733800"/>
            <a:ext cx="3276600" cy="3042557"/>
          </a:xfrm>
          <a:prstGeom prst="rect">
            <a:avLst/>
          </a:prstGeom>
          <a:noFill/>
          <a:ln w="9525">
            <a:noFill/>
            <a:miter lim="800000"/>
            <a:headEnd/>
            <a:tailEnd/>
          </a:ln>
          <a:effectLst/>
        </p:spPr>
      </p:pic>
      <p:sp>
        <p:nvSpPr>
          <p:cNvPr id="6" name="Rectangle 5"/>
          <p:cNvSpPr/>
          <p:nvPr/>
        </p:nvSpPr>
        <p:spPr>
          <a:xfrm>
            <a:off x="533400" y="685800"/>
            <a:ext cx="5029200" cy="584775"/>
          </a:xfrm>
          <a:prstGeom prst="rect">
            <a:avLst/>
          </a:prstGeom>
        </p:spPr>
        <p:txBody>
          <a:bodyPr wrap="square">
            <a:spAutoFit/>
          </a:bodyPr>
          <a:lstStyle/>
          <a:p>
            <a:pPr algn="just"/>
            <a:r>
              <a:rPr lang="en-US" sz="3200" b="1" dirty="0" smtClean="0"/>
              <a:t>Types of Elasticity of Supply</a:t>
            </a:r>
            <a:endParaRPr lang="en-US" sz="3200" b="1" dirty="0"/>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
        <p:nvSpPr>
          <p:cNvPr id="6" name="TextBox 5"/>
          <p:cNvSpPr txBox="1"/>
          <p:nvPr/>
        </p:nvSpPr>
        <p:spPr>
          <a:xfrm>
            <a:off x="741938" y="381000"/>
            <a:ext cx="6801862" cy="923330"/>
          </a:xfrm>
          <a:prstGeom prst="rect">
            <a:avLst/>
          </a:prstGeom>
          <a:noFill/>
        </p:spPr>
        <p:txBody>
          <a:bodyPr wrap="none" rtlCol="0">
            <a:spAutoFit/>
          </a:bodyPr>
          <a:lstStyle/>
          <a:p>
            <a:r>
              <a:rPr lang="en-US" sz="5400" b="1" dirty="0" smtClean="0"/>
              <a:t>Learning Objectives</a:t>
            </a:r>
            <a:endParaRPr lang="en-US" sz="5400" b="1" dirty="0"/>
          </a:p>
        </p:txBody>
      </p:sp>
      <p:sp>
        <p:nvSpPr>
          <p:cNvPr id="7" name="TextBox 6"/>
          <p:cNvSpPr txBox="1"/>
          <p:nvPr/>
        </p:nvSpPr>
        <p:spPr>
          <a:xfrm>
            <a:off x="685800" y="2286000"/>
            <a:ext cx="184731" cy="369332"/>
          </a:xfrm>
          <a:prstGeom prst="rect">
            <a:avLst/>
          </a:prstGeom>
          <a:noFill/>
        </p:spPr>
        <p:txBody>
          <a:bodyPr wrap="none" rtlCol="0">
            <a:spAutoFit/>
          </a:bodyPr>
          <a:lstStyle/>
          <a:p>
            <a:endParaRPr lang="en-US" dirty="0"/>
          </a:p>
        </p:txBody>
      </p:sp>
      <p:sp>
        <p:nvSpPr>
          <p:cNvPr id="8" name="TextBox 7"/>
          <p:cNvSpPr txBox="1"/>
          <p:nvPr/>
        </p:nvSpPr>
        <p:spPr>
          <a:xfrm>
            <a:off x="609600" y="1776948"/>
            <a:ext cx="830580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What is Supply?</a:t>
            </a:r>
          </a:p>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Law of Supply</a:t>
            </a:r>
          </a:p>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Determinants of Supply</a:t>
            </a:r>
          </a:p>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Elasticity of Supply and its types </a:t>
            </a:r>
          </a:p>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Market Equilibrium </a:t>
            </a:r>
          </a:p>
        </p:txBody>
      </p:sp>
      <p:sp>
        <p:nvSpPr>
          <p:cNvPr id="9" name="TextBox 8"/>
          <p:cNvSpPr txBox="1"/>
          <p:nvPr/>
        </p:nvSpPr>
        <p:spPr>
          <a:xfrm>
            <a:off x="28732" y="6400800"/>
            <a:ext cx="1209177"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rPr>
              <a:t>Week -2</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24000"/>
            <a:ext cx="8229600" cy="2400657"/>
          </a:xfrm>
          <a:prstGeom prst="rect">
            <a:avLst/>
          </a:prstGeom>
        </p:spPr>
        <p:txBody>
          <a:bodyPr wrap="square">
            <a:spAutoFit/>
          </a:bodyPr>
          <a:lstStyle/>
          <a:p>
            <a:pPr algn="just" fontAlgn="base">
              <a:lnSpc>
                <a:spcPct val="150000"/>
              </a:lnSpc>
            </a:pPr>
            <a:r>
              <a:rPr lang="en-US" sz="2000" b="1" dirty="0" smtClean="0"/>
              <a:t>Perfectly Inelastic Supply</a:t>
            </a:r>
            <a:endParaRPr lang="en-US" sz="2000" dirty="0" smtClean="0"/>
          </a:p>
          <a:p>
            <a:pPr algn="just" fontAlgn="base">
              <a:lnSpc>
                <a:spcPct val="150000"/>
              </a:lnSpc>
            </a:pPr>
            <a:r>
              <a:rPr lang="en-US" sz="2000" dirty="0" smtClean="0"/>
              <a:t>Refers to a situation when the quantity supplied does not change with respect to proportionate change in price of a product. In such a case, the quantity supplied remains constant in all the instances of change in price. The numerical value of elasticity of supply is equal to zero. </a:t>
            </a:r>
            <a:endParaRPr lang="en-US" sz="2000" dirty="0"/>
          </a:p>
        </p:txBody>
      </p:sp>
      <p:pic>
        <p:nvPicPr>
          <p:cNvPr id="2050" name="Picture 2"/>
          <p:cNvPicPr>
            <a:picLocks noChangeAspect="1" noChangeArrowheads="1"/>
          </p:cNvPicPr>
          <p:nvPr/>
        </p:nvPicPr>
        <p:blipFill>
          <a:blip r:embed="rId2"/>
          <a:srcRect l="38653" t="31250" r="45534" b="45312"/>
          <a:stretch>
            <a:fillRect/>
          </a:stretch>
        </p:blipFill>
        <p:spPr bwMode="auto">
          <a:xfrm>
            <a:off x="2286000" y="3810000"/>
            <a:ext cx="4724400" cy="3048000"/>
          </a:xfrm>
          <a:prstGeom prst="rect">
            <a:avLst/>
          </a:prstGeom>
          <a:noFill/>
          <a:ln w="9525">
            <a:noFill/>
            <a:miter lim="800000"/>
            <a:headEnd/>
            <a:tailEnd/>
          </a:ln>
          <a:effectLst/>
        </p:spPr>
      </p:pic>
      <p:sp>
        <p:nvSpPr>
          <p:cNvPr id="6" name="Rectangle 5"/>
          <p:cNvSpPr/>
          <p:nvPr/>
        </p:nvSpPr>
        <p:spPr>
          <a:xfrm>
            <a:off x="533400" y="685800"/>
            <a:ext cx="5029200" cy="584775"/>
          </a:xfrm>
          <a:prstGeom prst="rect">
            <a:avLst/>
          </a:prstGeom>
        </p:spPr>
        <p:txBody>
          <a:bodyPr wrap="square">
            <a:spAutoFit/>
          </a:bodyPr>
          <a:lstStyle/>
          <a:p>
            <a:pPr algn="just"/>
            <a:r>
              <a:rPr lang="en-US" sz="3200" b="1" dirty="0" smtClean="0"/>
              <a:t>Types of Elasticity of Supply</a:t>
            </a:r>
            <a:endParaRPr lang="en-US" sz="3200" b="1" dirty="0"/>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8305800" cy="1938992"/>
          </a:xfrm>
          <a:prstGeom prst="rect">
            <a:avLst/>
          </a:prstGeom>
        </p:spPr>
        <p:txBody>
          <a:bodyPr wrap="square">
            <a:spAutoFit/>
          </a:bodyPr>
          <a:lstStyle/>
          <a:p>
            <a:pPr algn="just" fontAlgn="base">
              <a:lnSpc>
                <a:spcPct val="150000"/>
              </a:lnSpc>
            </a:pPr>
            <a:r>
              <a:rPr lang="en-US" sz="2000" b="1" dirty="0" smtClean="0"/>
              <a:t>Relatively Elastic Supply</a:t>
            </a:r>
            <a:endParaRPr lang="en-US" sz="2000" dirty="0" smtClean="0"/>
          </a:p>
          <a:p>
            <a:pPr algn="just" fontAlgn="base">
              <a:lnSpc>
                <a:spcPct val="150000"/>
              </a:lnSpc>
            </a:pPr>
            <a:r>
              <a:rPr lang="en-US" sz="2000" dirty="0" smtClean="0"/>
              <a:t>Refers to a condition when the proportionate change in the quantity supplied is more than proportionate change in the price of a product. In such a case, the numerical value of elasticity of supply is greater than one (</a:t>
            </a:r>
            <a:r>
              <a:rPr lang="en-US" sz="2000" dirty="0" err="1" smtClean="0"/>
              <a:t>e</a:t>
            </a:r>
            <a:r>
              <a:rPr lang="en-US" sz="2000" baseline="-25000" dirty="0" err="1" smtClean="0"/>
              <a:t>S</a:t>
            </a:r>
            <a:r>
              <a:rPr lang="en-US" sz="2000" dirty="0" smtClean="0"/>
              <a:t>&gt;1)</a:t>
            </a:r>
            <a:endParaRPr lang="en-US" sz="2000" dirty="0"/>
          </a:p>
        </p:txBody>
      </p:sp>
      <p:pic>
        <p:nvPicPr>
          <p:cNvPr id="3074" name="Picture 2"/>
          <p:cNvPicPr>
            <a:picLocks noChangeAspect="1" noChangeArrowheads="1"/>
          </p:cNvPicPr>
          <p:nvPr/>
        </p:nvPicPr>
        <p:blipFill>
          <a:blip r:embed="rId2"/>
          <a:srcRect l="40410" t="39583" r="44949" b="41667"/>
          <a:stretch>
            <a:fillRect/>
          </a:stretch>
        </p:blipFill>
        <p:spPr bwMode="auto">
          <a:xfrm>
            <a:off x="2438400" y="3505200"/>
            <a:ext cx="4343400" cy="3127248"/>
          </a:xfrm>
          <a:prstGeom prst="rect">
            <a:avLst/>
          </a:prstGeom>
          <a:noFill/>
          <a:ln w="9525">
            <a:noFill/>
            <a:miter lim="800000"/>
            <a:headEnd/>
            <a:tailEnd/>
          </a:ln>
          <a:effectLst/>
        </p:spPr>
      </p:pic>
      <p:sp>
        <p:nvSpPr>
          <p:cNvPr id="6" name="Rectangle 5"/>
          <p:cNvSpPr/>
          <p:nvPr/>
        </p:nvSpPr>
        <p:spPr>
          <a:xfrm>
            <a:off x="533400" y="762000"/>
            <a:ext cx="5029200" cy="584775"/>
          </a:xfrm>
          <a:prstGeom prst="rect">
            <a:avLst/>
          </a:prstGeom>
        </p:spPr>
        <p:txBody>
          <a:bodyPr wrap="square">
            <a:spAutoFit/>
          </a:bodyPr>
          <a:lstStyle/>
          <a:p>
            <a:pPr algn="just"/>
            <a:r>
              <a:rPr lang="en-US" sz="3200" b="1" dirty="0" smtClean="0"/>
              <a:t>Types of Elasticity of Supply</a:t>
            </a:r>
            <a:endParaRPr lang="en-US" sz="3200" b="1" dirty="0"/>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24000"/>
            <a:ext cx="8382000" cy="1938992"/>
          </a:xfrm>
          <a:prstGeom prst="rect">
            <a:avLst/>
          </a:prstGeom>
        </p:spPr>
        <p:txBody>
          <a:bodyPr wrap="square">
            <a:spAutoFit/>
          </a:bodyPr>
          <a:lstStyle/>
          <a:p>
            <a:pPr algn="just" fontAlgn="base">
              <a:lnSpc>
                <a:spcPct val="150000"/>
              </a:lnSpc>
            </a:pPr>
            <a:r>
              <a:rPr lang="en-US" sz="2000" b="1" dirty="0" smtClean="0"/>
              <a:t>Relatively Inelastic Supply</a:t>
            </a:r>
            <a:endParaRPr lang="en-US" sz="2000" dirty="0" smtClean="0"/>
          </a:p>
          <a:p>
            <a:pPr algn="just" fontAlgn="base">
              <a:lnSpc>
                <a:spcPct val="150000"/>
              </a:lnSpc>
            </a:pPr>
            <a:r>
              <a:rPr lang="en-US" sz="2000" dirty="0" smtClean="0"/>
              <a:t>Refers to a condition when the proportionate change in the quantity supplied is less than proportionate change in the price of a product. In such a case, the numerical value of elasticity of supply is less than one (</a:t>
            </a:r>
            <a:r>
              <a:rPr lang="en-US" sz="2000" dirty="0" err="1" smtClean="0"/>
              <a:t>e</a:t>
            </a:r>
            <a:r>
              <a:rPr lang="en-US" sz="2000" baseline="-25000" dirty="0" err="1" smtClean="0"/>
              <a:t>S</a:t>
            </a:r>
            <a:r>
              <a:rPr lang="en-US" sz="2000" dirty="0" smtClean="0"/>
              <a:t>&lt;1). </a:t>
            </a:r>
            <a:endParaRPr lang="en-US" sz="2000" dirty="0"/>
          </a:p>
        </p:txBody>
      </p:sp>
      <p:pic>
        <p:nvPicPr>
          <p:cNvPr id="4098" name="Picture 2"/>
          <p:cNvPicPr>
            <a:picLocks noChangeAspect="1" noChangeArrowheads="1"/>
          </p:cNvPicPr>
          <p:nvPr/>
        </p:nvPicPr>
        <p:blipFill>
          <a:blip r:embed="rId2"/>
          <a:srcRect l="40995" t="31250" r="44949" b="48958"/>
          <a:stretch>
            <a:fillRect/>
          </a:stretch>
        </p:blipFill>
        <p:spPr bwMode="auto">
          <a:xfrm>
            <a:off x="2667000" y="3428999"/>
            <a:ext cx="5943600" cy="3317875"/>
          </a:xfrm>
          <a:prstGeom prst="rect">
            <a:avLst/>
          </a:prstGeom>
          <a:noFill/>
          <a:ln w="9525">
            <a:noFill/>
            <a:miter lim="800000"/>
            <a:headEnd/>
            <a:tailEnd/>
          </a:ln>
          <a:effectLst/>
        </p:spPr>
      </p:pic>
      <p:sp>
        <p:nvSpPr>
          <p:cNvPr id="6" name="Rectangle 5"/>
          <p:cNvSpPr/>
          <p:nvPr/>
        </p:nvSpPr>
        <p:spPr>
          <a:xfrm>
            <a:off x="533400" y="685800"/>
            <a:ext cx="5029200" cy="584775"/>
          </a:xfrm>
          <a:prstGeom prst="rect">
            <a:avLst/>
          </a:prstGeom>
        </p:spPr>
        <p:txBody>
          <a:bodyPr wrap="square">
            <a:spAutoFit/>
          </a:bodyPr>
          <a:lstStyle/>
          <a:p>
            <a:pPr algn="just"/>
            <a:r>
              <a:rPr lang="en-US" sz="3200" b="1" dirty="0" smtClean="0"/>
              <a:t>Types of Elasticity of Supply</a:t>
            </a:r>
            <a:endParaRPr lang="en-US" sz="3200" b="1" dirty="0"/>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28678"/>
            <a:ext cx="8229600" cy="2862322"/>
          </a:xfrm>
          <a:prstGeom prst="rect">
            <a:avLst/>
          </a:prstGeom>
        </p:spPr>
        <p:txBody>
          <a:bodyPr wrap="square">
            <a:spAutoFit/>
          </a:bodyPr>
          <a:lstStyle/>
          <a:p>
            <a:pPr algn="just" fontAlgn="base">
              <a:lnSpc>
                <a:spcPct val="150000"/>
              </a:lnSpc>
            </a:pPr>
            <a:r>
              <a:rPr lang="en-US" sz="2400" b="1" dirty="0" smtClean="0"/>
              <a:t>Unit Elastic Supply</a:t>
            </a:r>
            <a:endParaRPr lang="en-US" sz="2400" dirty="0" smtClean="0"/>
          </a:p>
          <a:p>
            <a:pPr algn="just" fontAlgn="base">
              <a:lnSpc>
                <a:spcPct val="150000"/>
              </a:lnSpc>
            </a:pPr>
            <a:r>
              <a:rPr lang="en-US" sz="2400" dirty="0" smtClean="0"/>
              <a:t>Refers to a situation when the proportionate change in the quantity supplied is equal to the Proportionate change in the price of a product. The numerical value of unit elastic supply is equal to one (</a:t>
            </a:r>
            <a:r>
              <a:rPr lang="en-US" sz="2400" dirty="0" err="1" smtClean="0"/>
              <a:t>e</a:t>
            </a:r>
            <a:r>
              <a:rPr lang="en-US" sz="2400" baseline="-25000" dirty="0" err="1" smtClean="0"/>
              <a:t>S</a:t>
            </a:r>
            <a:r>
              <a:rPr lang="en-US" sz="2400" dirty="0" smtClean="0"/>
              <a:t>=1).</a:t>
            </a:r>
            <a:endParaRPr lang="en-US" sz="2400" dirty="0"/>
          </a:p>
        </p:txBody>
      </p:sp>
      <p:pic>
        <p:nvPicPr>
          <p:cNvPr id="5123" name="Picture 3"/>
          <p:cNvPicPr>
            <a:picLocks noChangeAspect="1" noChangeArrowheads="1"/>
          </p:cNvPicPr>
          <p:nvPr/>
        </p:nvPicPr>
        <p:blipFill>
          <a:blip r:embed="rId2"/>
          <a:srcRect l="27160" t="35650" r="41801" b="28125"/>
          <a:stretch>
            <a:fillRect/>
          </a:stretch>
        </p:blipFill>
        <p:spPr bwMode="auto">
          <a:xfrm>
            <a:off x="2057400" y="3810000"/>
            <a:ext cx="5410200" cy="2971800"/>
          </a:xfrm>
          <a:prstGeom prst="rect">
            <a:avLst/>
          </a:prstGeom>
          <a:noFill/>
          <a:ln w="9525">
            <a:noFill/>
            <a:miter lim="800000"/>
            <a:headEnd/>
            <a:tailEnd/>
          </a:ln>
          <a:effectLst/>
        </p:spPr>
      </p:pic>
      <p:sp>
        <p:nvSpPr>
          <p:cNvPr id="7" name="Rectangle 6"/>
          <p:cNvSpPr/>
          <p:nvPr/>
        </p:nvSpPr>
        <p:spPr>
          <a:xfrm>
            <a:off x="533400" y="762000"/>
            <a:ext cx="5029200" cy="584775"/>
          </a:xfrm>
          <a:prstGeom prst="rect">
            <a:avLst/>
          </a:prstGeom>
        </p:spPr>
        <p:txBody>
          <a:bodyPr wrap="square">
            <a:spAutoFit/>
          </a:bodyPr>
          <a:lstStyle/>
          <a:p>
            <a:pPr algn="just"/>
            <a:r>
              <a:rPr lang="en-US" sz="3200" b="1" dirty="0" smtClean="0"/>
              <a:t>Types of Elasticity of Supply</a:t>
            </a:r>
            <a:endParaRPr lang="en-US" sz="3200" b="1" dirty="0"/>
          </a:p>
        </p:txBody>
      </p:sp>
      <p:pic>
        <p:nvPicPr>
          <p:cNvPr id="8"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85800"/>
            <a:ext cx="5029200" cy="584775"/>
          </a:xfrm>
          <a:prstGeom prst="rect">
            <a:avLst/>
          </a:prstGeom>
        </p:spPr>
        <p:txBody>
          <a:bodyPr wrap="square">
            <a:spAutoFit/>
          </a:bodyPr>
          <a:lstStyle/>
          <a:p>
            <a:pPr algn="just"/>
            <a:r>
              <a:rPr lang="en-US" sz="3200" b="1" dirty="0" smtClean="0"/>
              <a:t>Types of Elasticity of Supply</a:t>
            </a:r>
            <a:endParaRPr lang="en-US" sz="3200" b="1" dirty="0"/>
          </a:p>
        </p:txBody>
      </p:sp>
      <p:graphicFrame>
        <p:nvGraphicFramePr>
          <p:cNvPr id="7" name="Table 6"/>
          <p:cNvGraphicFramePr>
            <a:graphicFrameLocks noGrp="1"/>
          </p:cNvGraphicFramePr>
          <p:nvPr/>
        </p:nvGraphicFramePr>
        <p:xfrm>
          <a:off x="533400" y="1494669"/>
          <a:ext cx="8534400" cy="5364988"/>
        </p:xfrm>
        <a:graphic>
          <a:graphicData uri="http://schemas.openxmlformats.org/drawingml/2006/table">
            <a:tbl>
              <a:tblPr firstRow="1" bandRow="1">
                <a:tableStyleId>{5C22544A-7EE6-4342-B048-85BDC9FD1C3A}</a:tableStyleId>
              </a:tblPr>
              <a:tblGrid>
                <a:gridCol w="1487649">
                  <a:extLst>
                    <a:ext uri="{9D8B030D-6E8A-4147-A177-3AD203B41FA5}">
                      <a16:colId xmlns:a16="http://schemas.microsoft.com/office/drawing/2014/main" xmlns="" val="20000"/>
                    </a:ext>
                  </a:extLst>
                </a:gridCol>
                <a:gridCol w="2533368">
                  <a:extLst>
                    <a:ext uri="{9D8B030D-6E8A-4147-A177-3AD203B41FA5}">
                      <a16:colId xmlns:a16="http://schemas.microsoft.com/office/drawing/2014/main" xmlns="" val="20001"/>
                    </a:ext>
                  </a:extLst>
                </a:gridCol>
                <a:gridCol w="4513383">
                  <a:extLst>
                    <a:ext uri="{9D8B030D-6E8A-4147-A177-3AD203B41FA5}">
                      <a16:colId xmlns:a16="http://schemas.microsoft.com/office/drawing/2014/main" xmlns="" val="20002"/>
                    </a:ext>
                  </a:extLst>
                </a:gridCol>
              </a:tblGrid>
              <a:tr h="939966">
                <a:tc>
                  <a:txBody>
                    <a:bodyPr/>
                    <a:lstStyle/>
                    <a:p>
                      <a:pPr algn="just"/>
                      <a:r>
                        <a:rPr lang="en-US" sz="2400" dirty="0" smtClean="0"/>
                        <a:t>Perfectly elastic </a:t>
                      </a:r>
                      <a:endParaRPr lang="en-US" sz="2400" dirty="0"/>
                    </a:p>
                  </a:txBody>
                  <a:tcPr anchor="ctr"/>
                </a:tc>
                <a:tc>
                  <a:txBody>
                    <a:bodyPr/>
                    <a:lstStyle/>
                    <a:p>
                      <a:pPr algn="ctr"/>
                      <a:r>
                        <a:rPr lang="en-US" sz="2400" dirty="0" smtClean="0"/>
                        <a:t>Infinity </a:t>
                      </a:r>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t>The smallest possible increase in price causes an infinitely large increase in the quantity supplied* </a:t>
                      </a:r>
                    </a:p>
                  </a:txBody>
                  <a:tcPr anchor="ctr"/>
                </a:tc>
                <a:extLst>
                  <a:ext uri="{0D108BD9-81ED-4DB2-BD59-A6C34878D82A}">
                    <a16:rowId xmlns:a16="http://schemas.microsoft.com/office/drawing/2014/main" xmlns="" val="10000"/>
                  </a:ext>
                </a:extLst>
              </a:tr>
              <a:tr h="1324223">
                <a:tc>
                  <a:txBody>
                    <a:bodyPr/>
                    <a:lstStyle/>
                    <a:p>
                      <a:pPr algn="just"/>
                      <a:r>
                        <a:rPr lang="en-US" sz="2400" dirty="0" smtClean="0"/>
                        <a:t>Elastic</a:t>
                      </a:r>
                      <a:endParaRPr lang="en-US" sz="2400" dirty="0"/>
                    </a:p>
                  </a:txBody>
                  <a:tcPr anchor="ctr"/>
                </a:tc>
                <a:tc>
                  <a:txBody>
                    <a:bodyPr/>
                    <a:lstStyle/>
                    <a:p>
                      <a:pPr algn="ctr"/>
                      <a:r>
                        <a:rPr lang="en-US" sz="2400" dirty="0" smtClean="0"/>
                        <a:t>Less than infinity but greater than 1 </a:t>
                      </a:r>
                      <a:endParaRPr lang="en-US" sz="2400" dirty="0"/>
                    </a:p>
                  </a:txBody>
                  <a:tcPr anchor="ctr"/>
                </a:tc>
                <a:tc>
                  <a:txBody>
                    <a:bodyPr/>
                    <a:lstStyle/>
                    <a:p>
                      <a:pPr algn="just">
                        <a:lnSpc>
                          <a:spcPct val="150000"/>
                        </a:lnSpc>
                      </a:pPr>
                      <a:r>
                        <a:rPr lang="en-US" sz="1800" dirty="0" smtClean="0"/>
                        <a:t>The percentage increase in the quantity supplied exceeds the percentage increase in the price</a:t>
                      </a:r>
                    </a:p>
                  </a:txBody>
                  <a:tcPr anchor="ctr"/>
                </a:tc>
                <a:extLst>
                  <a:ext uri="{0D108BD9-81ED-4DB2-BD59-A6C34878D82A}">
                    <a16:rowId xmlns:a16="http://schemas.microsoft.com/office/drawing/2014/main" xmlns="" val="10001"/>
                  </a:ext>
                </a:extLst>
              </a:tr>
              <a:tr h="939966">
                <a:tc>
                  <a:txBody>
                    <a:bodyPr/>
                    <a:lstStyle/>
                    <a:p>
                      <a:pPr algn="just"/>
                      <a:r>
                        <a:rPr lang="en-US" sz="2400" dirty="0" smtClean="0"/>
                        <a:t>Unitary elastic </a:t>
                      </a:r>
                      <a:endParaRPr lang="en-US" sz="2400" dirty="0"/>
                    </a:p>
                  </a:txBody>
                  <a:tcPr anchor="ctr"/>
                </a:tc>
                <a:tc>
                  <a:txBody>
                    <a:bodyPr/>
                    <a:lstStyle/>
                    <a:p>
                      <a:pPr algn="ctr"/>
                      <a:r>
                        <a:rPr lang="en-US" sz="2400" dirty="0" smtClean="0"/>
                        <a:t>1</a:t>
                      </a:r>
                      <a:endParaRPr lang="en-US" sz="2400" dirty="0"/>
                    </a:p>
                  </a:txBody>
                  <a:tcPr anchor="ctr"/>
                </a:tc>
                <a:tc>
                  <a:txBody>
                    <a:bodyPr/>
                    <a:lstStyle/>
                    <a:p>
                      <a:pPr algn="just"/>
                      <a:r>
                        <a:rPr lang="en-US" sz="1800" dirty="0" smtClean="0"/>
                        <a:t>The percentage increase in the quantity supplied equals the percentage increase in the price </a:t>
                      </a:r>
                      <a:endParaRPr lang="en-US" sz="1800" dirty="0"/>
                    </a:p>
                  </a:txBody>
                  <a:tcPr anchor="ctr"/>
                </a:tc>
                <a:extLst>
                  <a:ext uri="{0D108BD9-81ED-4DB2-BD59-A6C34878D82A}">
                    <a16:rowId xmlns:a16="http://schemas.microsoft.com/office/drawing/2014/main" xmlns="" val="10002"/>
                  </a:ext>
                </a:extLst>
              </a:tr>
              <a:tr h="1221957">
                <a:tc>
                  <a:txBody>
                    <a:bodyPr/>
                    <a:lstStyle/>
                    <a:p>
                      <a:pPr algn="just"/>
                      <a:r>
                        <a:rPr lang="en-US" sz="2400" dirty="0" smtClean="0"/>
                        <a:t>Inelastic</a:t>
                      </a:r>
                      <a:endParaRPr lang="en-US" sz="2400" dirty="0"/>
                    </a:p>
                  </a:txBody>
                  <a:tcPr anchor="ctr"/>
                </a:tc>
                <a:tc>
                  <a:txBody>
                    <a:bodyPr/>
                    <a:lstStyle/>
                    <a:p>
                      <a:pPr algn="ctr"/>
                      <a:r>
                        <a:rPr lang="en-US" sz="2400" dirty="0" smtClean="0"/>
                        <a:t>Greater than zero but less than 1 </a:t>
                      </a:r>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t>The percentage increase in the quantity supplied is less than the percentage increase in the price </a:t>
                      </a:r>
                    </a:p>
                    <a:p>
                      <a:pPr algn="just"/>
                      <a:endParaRPr lang="en-US" sz="1800" dirty="0"/>
                    </a:p>
                  </a:txBody>
                  <a:tcPr anchor="ctr"/>
                </a:tc>
                <a:extLst>
                  <a:ext uri="{0D108BD9-81ED-4DB2-BD59-A6C34878D82A}">
                    <a16:rowId xmlns:a16="http://schemas.microsoft.com/office/drawing/2014/main" xmlns="" val="10003"/>
                  </a:ext>
                </a:extLst>
              </a:tr>
              <a:tr h="937219">
                <a:tc>
                  <a:txBody>
                    <a:bodyPr/>
                    <a:lstStyle/>
                    <a:p>
                      <a:pPr algn="just"/>
                      <a:r>
                        <a:rPr lang="en-US" sz="2400" dirty="0" smtClean="0"/>
                        <a:t>Perfectly inelastic</a:t>
                      </a:r>
                      <a:endParaRPr lang="en-US" sz="2400" dirty="0"/>
                    </a:p>
                  </a:txBody>
                  <a:tcPr anchor="ctr"/>
                </a:tc>
                <a:tc>
                  <a:txBody>
                    <a:bodyPr/>
                    <a:lstStyle/>
                    <a:p>
                      <a:pPr algn="ctr"/>
                      <a:r>
                        <a:rPr lang="en-US" sz="2400" dirty="0" smtClean="0"/>
                        <a:t>Zero </a:t>
                      </a:r>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t>The quantity supplied is the same at all prices</a:t>
                      </a:r>
                      <a:endParaRPr lang="en-US" sz="2000" dirty="0"/>
                    </a:p>
                  </a:txBody>
                  <a:tcPr anchor="ctr"/>
                </a:tc>
                <a:extLst>
                  <a:ext uri="{0D108BD9-81ED-4DB2-BD59-A6C34878D82A}">
                    <a16:rowId xmlns:a16="http://schemas.microsoft.com/office/drawing/2014/main" xmlns="" val="10004"/>
                  </a:ext>
                </a:extLst>
              </a:tr>
            </a:tbl>
          </a:graphicData>
        </a:graphic>
      </p:graphicFrame>
      <p:pic>
        <p:nvPicPr>
          <p:cNvPr id="4"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8871"/>
            <a:ext cx="6107762" cy="1261884"/>
          </a:xfrm>
          <a:prstGeom prst="rect">
            <a:avLst/>
          </a:prstGeom>
          <a:noFill/>
        </p:spPr>
        <p:txBody>
          <a:bodyPr wrap="none" rtlCol="0">
            <a:spAutoFit/>
          </a:bodyPr>
          <a:lstStyle/>
          <a:p>
            <a:pPr algn="ctr"/>
            <a:r>
              <a:rPr lang="en-US" sz="4000" b="1" i="1" dirty="0" smtClean="0">
                <a:solidFill>
                  <a:srgbClr val="FF0000"/>
                </a:solidFill>
              </a:rPr>
              <a:t>Demand and Supply Functions</a:t>
            </a:r>
            <a:r>
              <a:rPr lang="en-US" sz="3600" b="1" i="1" dirty="0" smtClean="0">
                <a:solidFill>
                  <a:srgbClr val="FF0000"/>
                </a:solidFill>
              </a:rPr>
              <a:t> </a:t>
            </a:r>
          </a:p>
          <a:p>
            <a:pPr algn="ctr"/>
            <a:r>
              <a:rPr lang="en-US" sz="3600" b="1" i="1" dirty="0" smtClean="0"/>
              <a:t>Equations</a:t>
            </a:r>
            <a:endParaRPr lang="en-US" sz="3600" b="1" i="1" dirty="0"/>
          </a:p>
        </p:txBody>
      </p:sp>
      <p:graphicFrame>
        <p:nvGraphicFramePr>
          <p:cNvPr id="7" name="Table 6"/>
          <p:cNvGraphicFramePr>
            <a:graphicFrameLocks noGrp="1"/>
          </p:cNvGraphicFramePr>
          <p:nvPr/>
        </p:nvGraphicFramePr>
        <p:xfrm>
          <a:off x="0" y="1219200"/>
          <a:ext cx="9144000" cy="54864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654627">
                <a:tc>
                  <a:txBody>
                    <a:bodyPr/>
                    <a:lstStyle/>
                    <a:p>
                      <a:pPr algn="ctr"/>
                      <a:r>
                        <a:rPr lang="en-US" sz="3600" b="1" dirty="0" smtClean="0">
                          <a:solidFill>
                            <a:srgbClr val="002060"/>
                          </a:solidFill>
                        </a:rPr>
                        <a:t>Demand Function</a:t>
                      </a:r>
                      <a:endParaRPr lang="en-US" sz="3600" b="1" dirty="0">
                        <a:solidFill>
                          <a:srgbClr val="002060"/>
                        </a:solidFill>
                      </a:endParaRPr>
                    </a:p>
                  </a:txBody>
                  <a:tcPr anchor="ctr"/>
                </a:tc>
                <a:tc>
                  <a:txBody>
                    <a:bodyPr/>
                    <a:lstStyle/>
                    <a:p>
                      <a:pPr algn="ctr"/>
                      <a:r>
                        <a:rPr lang="en-US" sz="3600" dirty="0" smtClean="0">
                          <a:solidFill>
                            <a:srgbClr val="002060"/>
                          </a:solidFill>
                        </a:rPr>
                        <a:t>Supply Function</a:t>
                      </a:r>
                      <a:endParaRPr lang="en-US" sz="3600" dirty="0">
                        <a:solidFill>
                          <a:srgbClr val="002060"/>
                        </a:solidFill>
                      </a:endParaRPr>
                    </a:p>
                  </a:txBody>
                  <a:tcPr anchor="ctr"/>
                </a:tc>
                <a:extLst>
                  <a:ext uri="{0D108BD9-81ED-4DB2-BD59-A6C34878D82A}">
                    <a16:rowId xmlns:a16="http://schemas.microsoft.com/office/drawing/2014/main" xmlns="" val="10000"/>
                  </a:ext>
                </a:extLst>
              </a:tr>
              <a:tr h="1028700">
                <a:tc>
                  <a:txBody>
                    <a:bodyPr/>
                    <a:lstStyle/>
                    <a:p>
                      <a:pPr algn="ctr"/>
                      <a:r>
                        <a:rPr lang="en-US" sz="4800" b="1" dirty="0" err="1" smtClean="0">
                          <a:solidFill>
                            <a:srgbClr val="FF0000"/>
                          </a:solidFill>
                        </a:rPr>
                        <a:t>Q</a:t>
                      </a:r>
                      <a:r>
                        <a:rPr lang="en-US" sz="2400" b="1" dirty="0" err="1" smtClean="0">
                          <a:solidFill>
                            <a:srgbClr val="FF0000"/>
                          </a:solidFill>
                        </a:rPr>
                        <a:t>d</a:t>
                      </a:r>
                      <a:r>
                        <a:rPr lang="en-US" sz="2400" b="1" dirty="0" smtClean="0">
                          <a:solidFill>
                            <a:srgbClr val="FF0000"/>
                          </a:solidFill>
                        </a:rPr>
                        <a:t>= </a:t>
                      </a:r>
                      <a:r>
                        <a:rPr lang="en-US" sz="6000" b="1" dirty="0" err="1" smtClean="0">
                          <a:solidFill>
                            <a:srgbClr val="FF0000"/>
                          </a:solidFill>
                        </a:rPr>
                        <a:t>a</a:t>
                      </a:r>
                      <a:r>
                        <a:rPr lang="en-US" sz="1600" b="1" dirty="0" err="1" smtClean="0">
                          <a:solidFill>
                            <a:srgbClr val="FF0000"/>
                          </a:solidFill>
                        </a:rPr>
                        <a:t>d</a:t>
                      </a:r>
                      <a:r>
                        <a:rPr lang="en-US" sz="4800" b="1" dirty="0" err="1" smtClean="0">
                          <a:solidFill>
                            <a:srgbClr val="FF0000"/>
                          </a:solidFill>
                        </a:rPr>
                        <a:t>p</a:t>
                      </a:r>
                      <a:r>
                        <a:rPr lang="en-US" sz="2400" b="1" dirty="0" smtClean="0">
                          <a:solidFill>
                            <a:srgbClr val="FF0000"/>
                          </a:solidFill>
                        </a:rPr>
                        <a:t> + </a:t>
                      </a:r>
                      <a:r>
                        <a:rPr lang="en-US" sz="5400" b="1" dirty="0" err="1" smtClean="0">
                          <a:solidFill>
                            <a:srgbClr val="FF0000"/>
                          </a:solidFill>
                        </a:rPr>
                        <a:t>b</a:t>
                      </a:r>
                      <a:r>
                        <a:rPr lang="en-US" sz="2400" b="1" dirty="0" err="1" smtClean="0">
                          <a:solidFill>
                            <a:srgbClr val="FF0000"/>
                          </a:solidFill>
                        </a:rPr>
                        <a:t>d</a:t>
                      </a:r>
                      <a:endParaRPr lang="en-US" sz="2400" b="1" dirty="0">
                        <a:solidFill>
                          <a:srgbClr val="FF0000"/>
                        </a:solidFill>
                      </a:endParaRPr>
                    </a:p>
                  </a:txBody>
                  <a:tcPr anchor="ctr"/>
                </a:tc>
                <a:tc>
                  <a:txBody>
                    <a:bodyPr/>
                    <a:lstStyle/>
                    <a:p>
                      <a:pPr algn="ctr"/>
                      <a:r>
                        <a:rPr lang="en-US" sz="4400" b="1" dirty="0" smtClean="0">
                          <a:solidFill>
                            <a:srgbClr val="FF0000"/>
                          </a:solidFill>
                        </a:rPr>
                        <a:t>Q</a:t>
                      </a:r>
                      <a:r>
                        <a:rPr lang="en-US" sz="2400" b="1" dirty="0" smtClean="0">
                          <a:solidFill>
                            <a:srgbClr val="FF0000"/>
                          </a:solidFill>
                        </a:rPr>
                        <a:t>s= </a:t>
                      </a:r>
                      <a:r>
                        <a:rPr lang="en-US" sz="5400" b="1" dirty="0" err="1" smtClean="0">
                          <a:solidFill>
                            <a:srgbClr val="FF0000"/>
                          </a:solidFill>
                        </a:rPr>
                        <a:t>a</a:t>
                      </a:r>
                      <a:r>
                        <a:rPr lang="en-US" sz="2400" b="1" dirty="0" err="1" smtClean="0">
                          <a:solidFill>
                            <a:srgbClr val="FF0000"/>
                          </a:solidFill>
                        </a:rPr>
                        <a:t>s</a:t>
                      </a:r>
                      <a:r>
                        <a:rPr lang="en-US" sz="5400" b="1" dirty="0" err="1" smtClean="0">
                          <a:solidFill>
                            <a:srgbClr val="FF0000"/>
                          </a:solidFill>
                        </a:rPr>
                        <a:t>p</a:t>
                      </a:r>
                      <a:r>
                        <a:rPr lang="en-US" sz="2400" b="1" dirty="0" err="1" smtClean="0">
                          <a:solidFill>
                            <a:srgbClr val="FF0000"/>
                          </a:solidFill>
                        </a:rPr>
                        <a:t>+</a:t>
                      </a:r>
                      <a:r>
                        <a:rPr lang="en-US" sz="4400" b="1" dirty="0" err="1" smtClean="0">
                          <a:solidFill>
                            <a:srgbClr val="FF0000"/>
                          </a:solidFill>
                        </a:rPr>
                        <a:t>b</a:t>
                      </a:r>
                      <a:r>
                        <a:rPr lang="en-US" sz="2400" b="1" dirty="0" err="1" smtClean="0">
                          <a:solidFill>
                            <a:srgbClr val="FF0000"/>
                          </a:solidFill>
                        </a:rPr>
                        <a:t>s</a:t>
                      </a:r>
                      <a:endParaRPr lang="en-US" sz="2400" b="1" dirty="0">
                        <a:solidFill>
                          <a:srgbClr val="FF0000"/>
                        </a:solidFill>
                      </a:endParaRPr>
                    </a:p>
                  </a:txBody>
                  <a:tcPr anchor="ctr"/>
                </a:tc>
                <a:extLst>
                  <a:ext uri="{0D108BD9-81ED-4DB2-BD59-A6C34878D82A}">
                    <a16:rowId xmlns:a16="http://schemas.microsoft.com/office/drawing/2014/main" xmlns="" val="10001"/>
                  </a:ext>
                </a:extLst>
              </a:tr>
              <a:tr h="841664">
                <a:tc>
                  <a:txBody>
                    <a:bodyPr/>
                    <a:lstStyle/>
                    <a:p>
                      <a:pPr algn="ctr"/>
                      <a:r>
                        <a:rPr lang="en-US" sz="4800" b="1" dirty="0" err="1" smtClean="0">
                          <a:solidFill>
                            <a:srgbClr val="002060"/>
                          </a:solidFill>
                        </a:rPr>
                        <a:t>Q</a:t>
                      </a:r>
                      <a:r>
                        <a:rPr lang="en-US" sz="2400" b="1" dirty="0" err="1" smtClean="0">
                          <a:solidFill>
                            <a:srgbClr val="002060"/>
                          </a:solidFill>
                        </a:rPr>
                        <a:t>d</a:t>
                      </a:r>
                      <a:r>
                        <a:rPr lang="en-US" sz="2400" b="1" dirty="0" smtClean="0">
                          <a:solidFill>
                            <a:srgbClr val="002060"/>
                          </a:solidFill>
                        </a:rPr>
                        <a:t>= </a:t>
                      </a:r>
                      <a:r>
                        <a:rPr lang="en-US" sz="2800" b="1" dirty="0" smtClean="0">
                          <a:solidFill>
                            <a:srgbClr val="002060"/>
                          </a:solidFill>
                        </a:rPr>
                        <a:t>Quantity Demanded</a:t>
                      </a:r>
                      <a:endParaRPr lang="en-US" sz="2400" b="1" dirty="0">
                        <a:solidFill>
                          <a:srgbClr val="00206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smtClean="0">
                          <a:solidFill>
                            <a:srgbClr val="002060"/>
                          </a:solidFill>
                        </a:rPr>
                        <a:t>Q</a:t>
                      </a:r>
                      <a:r>
                        <a:rPr lang="en-US" sz="2000" b="1" dirty="0" smtClean="0">
                          <a:solidFill>
                            <a:srgbClr val="002060"/>
                          </a:solidFill>
                        </a:rPr>
                        <a:t>s= </a:t>
                      </a:r>
                      <a:r>
                        <a:rPr lang="en-US" sz="2800" b="1" dirty="0" smtClean="0">
                          <a:solidFill>
                            <a:srgbClr val="002060"/>
                          </a:solidFill>
                        </a:rPr>
                        <a:t>Quantity Supplied</a:t>
                      </a:r>
                      <a:endParaRPr lang="en-US" sz="3200" b="1" dirty="0" smtClean="0">
                        <a:solidFill>
                          <a:srgbClr val="002060"/>
                        </a:solidFill>
                      </a:endParaRPr>
                    </a:p>
                  </a:txBody>
                  <a:tcPr anchor="ctr"/>
                </a:tc>
                <a:extLst>
                  <a:ext uri="{0D108BD9-81ED-4DB2-BD59-A6C34878D82A}">
                    <a16:rowId xmlns:a16="http://schemas.microsoft.com/office/drawing/2014/main" xmlns="" val="10002"/>
                  </a:ext>
                </a:extLst>
              </a:tr>
              <a:tr h="1028700">
                <a:tc>
                  <a:txBody>
                    <a:bodyPr/>
                    <a:lstStyle/>
                    <a:p>
                      <a:pPr algn="ctr"/>
                      <a:r>
                        <a:rPr lang="en-US" sz="4800" b="1" dirty="0" smtClean="0">
                          <a:solidFill>
                            <a:srgbClr val="002060"/>
                          </a:solidFill>
                        </a:rPr>
                        <a:t>a</a:t>
                      </a:r>
                      <a:r>
                        <a:rPr lang="en-US" sz="2000" b="1" dirty="0" smtClean="0">
                          <a:solidFill>
                            <a:srgbClr val="002060"/>
                          </a:solidFill>
                        </a:rPr>
                        <a:t>d</a:t>
                      </a:r>
                      <a:r>
                        <a:rPr lang="en-US" sz="1400" b="1" dirty="0" smtClean="0">
                          <a:solidFill>
                            <a:srgbClr val="002060"/>
                          </a:solidFill>
                        </a:rPr>
                        <a:t> </a:t>
                      </a:r>
                      <a:r>
                        <a:rPr lang="en-US" sz="2000" b="1" dirty="0" smtClean="0">
                          <a:solidFill>
                            <a:srgbClr val="002060"/>
                          </a:solidFill>
                        </a:rPr>
                        <a:t>=</a:t>
                      </a:r>
                      <a:r>
                        <a:rPr lang="en-US" sz="2000" b="1" baseline="0" dirty="0" smtClean="0">
                          <a:solidFill>
                            <a:srgbClr val="002060"/>
                          </a:solidFill>
                        </a:rPr>
                        <a:t> </a:t>
                      </a:r>
                      <a:r>
                        <a:rPr lang="en-US" sz="2400" b="1" baseline="0" dirty="0" smtClean="0">
                          <a:solidFill>
                            <a:srgbClr val="002060"/>
                          </a:solidFill>
                        </a:rPr>
                        <a:t>Slope of demand function</a:t>
                      </a:r>
                      <a:endParaRPr lang="en-US" sz="2400" b="1" dirty="0">
                        <a:solidFill>
                          <a:srgbClr val="00206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0" b="1" dirty="0" smtClean="0">
                          <a:solidFill>
                            <a:srgbClr val="002060"/>
                          </a:solidFill>
                        </a:rPr>
                        <a:t>a</a:t>
                      </a:r>
                      <a:r>
                        <a:rPr lang="en-US" sz="2800" b="1" dirty="0" smtClean="0">
                          <a:solidFill>
                            <a:srgbClr val="002060"/>
                          </a:solidFill>
                        </a:rPr>
                        <a:t>s</a:t>
                      </a:r>
                      <a:r>
                        <a:rPr lang="en-US" sz="1600" b="1" dirty="0" smtClean="0">
                          <a:solidFill>
                            <a:srgbClr val="002060"/>
                          </a:solidFill>
                        </a:rPr>
                        <a:t> </a:t>
                      </a:r>
                      <a:r>
                        <a:rPr lang="en-US" sz="2400" b="1" dirty="0" smtClean="0">
                          <a:solidFill>
                            <a:srgbClr val="002060"/>
                          </a:solidFill>
                        </a:rPr>
                        <a:t>=</a:t>
                      </a:r>
                      <a:r>
                        <a:rPr lang="en-US" sz="2400" b="1" baseline="0" dirty="0" smtClean="0">
                          <a:solidFill>
                            <a:srgbClr val="002060"/>
                          </a:solidFill>
                        </a:rPr>
                        <a:t> Slope of Supply function</a:t>
                      </a:r>
                      <a:endParaRPr lang="en-US" sz="2400" b="1" dirty="0" smtClean="0">
                        <a:solidFill>
                          <a:srgbClr val="002060"/>
                        </a:solidFill>
                      </a:endParaRPr>
                    </a:p>
                  </a:txBody>
                  <a:tcPr anchor="ctr"/>
                </a:tc>
                <a:extLst>
                  <a:ext uri="{0D108BD9-81ED-4DB2-BD59-A6C34878D82A}">
                    <a16:rowId xmlns:a16="http://schemas.microsoft.com/office/drawing/2014/main" xmlns="" val="10003"/>
                  </a:ext>
                </a:extLst>
              </a:tr>
              <a:tr h="716973">
                <a:tc>
                  <a:txBody>
                    <a:bodyPr/>
                    <a:lstStyle/>
                    <a:p>
                      <a:pPr algn="ctr"/>
                      <a:r>
                        <a:rPr lang="en-US" sz="4000" b="1" dirty="0" smtClean="0">
                          <a:solidFill>
                            <a:srgbClr val="002060"/>
                          </a:solidFill>
                        </a:rPr>
                        <a:t>P</a:t>
                      </a:r>
                      <a:r>
                        <a:rPr lang="en-US" sz="2400" b="1" dirty="0" smtClean="0">
                          <a:solidFill>
                            <a:srgbClr val="002060"/>
                          </a:solidFill>
                        </a:rPr>
                        <a:t> = Unit price</a:t>
                      </a:r>
                      <a:endParaRPr lang="en-US" sz="2400" b="1" dirty="0">
                        <a:solidFill>
                          <a:srgbClr val="002060"/>
                        </a:solidFill>
                      </a:endParaRPr>
                    </a:p>
                  </a:txBody>
                  <a:tcPr anchor="ctr"/>
                </a:tc>
                <a:tc>
                  <a:txBody>
                    <a:bodyPr/>
                    <a:lstStyle/>
                    <a:p>
                      <a:pPr algn="ctr"/>
                      <a:r>
                        <a:rPr lang="en-US" sz="4000" b="1" dirty="0" smtClean="0">
                          <a:solidFill>
                            <a:srgbClr val="002060"/>
                          </a:solidFill>
                        </a:rPr>
                        <a:t>P</a:t>
                      </a:r>
                      <a:r>
                        <a:rPr lang="en-US" sz="2400" b="1" dirty="0" smtClean="0">
                          <a:solidFill>
                            <a:srgbClr val="002060"/>
                          </a:solidFill>
                        </a:rPr>
                        <a:t>= Unit price</a:t>
                      </a:r>
                      <a:endParaRPr lang="en-US" sz="2400" b="1" dirty="0">
                        <a:solidFill>
                          <a:srgbClr val="002060"/>
                        </a:solidFill>
                      </a:endParaRPr>
                    </a:p>
                  </a:txBody>
                  <a:tcPr anchor="ctr"/>
                </a:tc>
                <a:extLst>
                  <a:ext uri="{0D108BD9-81ED-4DB2-BD59-A6C34878D82A}">
                    <a16:rowId xmlns:a16="http://schemas.microsoft.com/office/drawing/2014/main" xmlns="" val="10004"/>
                  </a:ext>
                </a:extLst>
              </a:tr>
              <a:tr h="1215736">
                <a:tc>
                  <a:txBody>
                    <a:bodyPr/>
                    <a:lstStyle/>
                    <a:p>
                      <a:pPr algn="ctr"/>
                      <a:r>
                        <a:rPr lang="en-US" sz="4800" b="1" dirty="0" err="1" smtClean="0">
                          <a:solidFill>
                            <a:srgbClr val="002060"/>
                          </a:solidFill>
                        </a:rPr>
                        <a:t>b</a:t>
                      </a:r>
                      <a:r>
                        <a:rPr lang="en-US" sz="2400" b="1" dirty="0" err="1" smtClean="0">
                          <a:solidFill>
                            <a:srgbClr val="002060"/>
                          </a:solidFill>
                        </a:rPr>
                        <a:t>d</a:t>
                      </a:r>
                      <a:r>
                        <a:rPr lang="en-US" sz="2400" b="1" dirty="0" smtClean="0">
                          <a:solidFill>
                            <a:srgbClr val="002060"/>
                          </a:solidFill>
                        </a:rPr>
                        <a:t> intercept of the demand function</a:t>
                      </a:r>
                      <a:endParaRPr lang="en-US" sz="2400" b="1" dirty="0">
                        <a:solidFill>
                          <a:srgbClr val="00206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err="1" smtClean="0">
                          <a:solidFill>
                            <a:srgbClr val="002060"/>
                          </a:solidFill>
                        </a:rPr>
                        <a:t>b</a:t>
                      </a:r>
                      <a:r>
                        <a:rPr lang="en-US" sz="2400" b="1" dirty="0" err="1" smtClean="0">
                          <a:solidFill>
                            <a:srgbClr val="002060"/>
                          </a:solidFill>
                        </a:rPr>
                        <a:t>s</a:t>
                      </a:r>
                      <a:r>
                        <a:rPr lang="en-US" sz="2400" b="1" dirty="0" smtClean="0">
                          <a:solidFill>
                            <a:srgbClr val="002060"/>
                          </a:solidFill>
                        </a:rPr>
                        <a:t> intercept of the supply function</a:t>
                      </a:r>
                    </a:p>
                  </a:txBody>
                  <a:tcPr anchor="ct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09800" y="4495800"/>
            <a:ext cx="434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18871"/>
            <a:ext cx="6107762" cy="1261884"/>
          </a:xfrm>
          <a:prstGeom prst="rect">
            <a:avLst/>
          </a:prstGeom>
          <a:noFill/>
        </p:spPr>
        <p:txBody>
          <a:bodyPr wrap="none" rtlCol="0">
            <a:spAutoFit/>
          </a:bodyPr>
          <a:lstStyle/>
          <a:p>
            <a:pPr algn="ctr"/>
            <a:r>
              <a:rPr lang="en-US" sz="4000" b="1" i="1" dirty="0" smtClean="0">
                <a:solidFill>
                  <a:srgbClr val="FF0000"/>
                </a:solidFill>
              </a:rPr>
              <a:t>Demand and Supply Functions</a:t>
            </a:r>
            <a:r>
              <a:rPr lang="en-US" sz="3600" b="1" i="1" dirty="0" smtClean="0">
                <a:solidFill>
                  <a:srgbClr val="FF0000"/>
                </a:solidFill>
              </a:rPr>
              <a:t> </a:t>
            </a:r>
          </a:p>
          <a:p>
            <a:pPr algn="ctr"/>
            <a:r>
              <a:rPr lang="en-US" sz="3600" b="1" i="1" dirty="0" smtClean="0"/>
              <a:t>Equations</a:t>
            </a:r>
            <a:endParaRPr lang="en-US" sz="3600" b="1" i="1" dirty="0"/>
          </a:p>
        </p:txBody>
      </p:sp>
      <p:sp>
        <p:nvSpPr>
          <p:cNvPr id="6" name="TextBox 5"/>
          <p:cNvSpPr txBox="1"/>
          <p:nvPr/>
        </p:nvSpPr>
        <p:spPr>
          <a:xfrm>
            <a:off x="533400" y="1066800"/>
            <a:ext cx="7924800" cy="4431983"/>
          </a:xfrm>
          <a:prstGeom prst="rect">
            <a:avLst/>
          </a:prstGeom>
          <a:noFill/>
        </p:spPr>
        <p:txBody>
          <a:bodyPr wrap="square" rtlCol="0">
            <a:spAutoFit/>
          </a:bodyPr>
          <a:lstStyle/>
          <a:p>
            <a:pPr algn="just">
              <a:lnSpc>
                <a:spcPct val="150000"/>
              </a:lnSpc>
            </a:pPr>
            <a:r>
              <a:rPr lang="en-US" sz="2800" b="1" dirty="0" smtClean="0"/>
              <a:t>Demand Curve</a:t>
            </a:r>
          </a:p>
          <a:p>
            <a:pPr algn="just">
              <a:lnSpc>
                <a:spcPct val="150000"/>
              </a:lnSpc>
            </a:pPr>
            <a:r>
              <a:rPr lang="en-US" sz="2000" dirty="0" smtClean="0"/>
              <a:t>The law of demand says that as the price of a good or service falls, the quantity demanded of that good or service increases. We can illustrate the law of demand by drawing a graph of the demand curve or writing down an equation. When the demand curve is a straight line, the following equation describes it:</a:t>
            </a:r>
          </a:p>
          <a:p>
            <a:pPr algn="ctr">
              <a:lnSpc>
                <a:spcPct val="150000"/>
              </a:lnSpc>
            </a:pPr>
            <a:r>
              <a:rPr lang="en-US" sz="6000" b="1" i="1" dirty="0" smtClean="0"/>
              <a:t>P = a – b Q</a:t>
            </a:r>
            <a:r>
              <a:rPr lang="en-US" sz="3600" b="1" i="1" dirty="0" smtClean="0"/>
              <a:t>D</a:t>
            </a:r>
            <a:endParaRPr lang="en-US" sz="6000" b="1" dirty="0"/>
          </a:p>
        </p:txBody>
      </p:sp>
      <p:sp>
        <p:nvSpPr>
          <p:cNvPr id="7" name="Rectangle 6"/>
          <p:cNvSpPr/>
          <p:nvPr/>
        </p:nvSpPr>
        <p:spPr>
          <a:xfrm>
            <a:off x="609600" y="5616714"/>
            <a:ext cx="8305800" cy="707886"/>
          </a:xfrm>
          <a:prstGeom prst="rect">
            <a:avLst/>
          </a:prstGeom>
        </p:spPr>
        <p:txBody>
          <a:bodyPr wrap="square">
            <a:spAutoFit/>
          </a:bodyPr>
          <a:lstStyle/>
          <a:p>
            <a:r>
              <a:rPr lang="en-US" sz="2000" dirty="0" smtClean="0"/>
              <a:t>where </a:t>
            </a:r>
            <a:r>
              <a:rPr lang="en-US" sz="2000" i="1" dirty="0" smtClean="0"/>
              <a:t>P is the price and Q</a:t>
            </a:r>
            <a:r>
              <a:rPr lang="en-US" sz="1400" i="1" dirty="0" smtClean="0"/>
              <a:t>D</a:t>
            </a:r>
            <a:r>
              <a:rPr lang="en-US" sz="2000" i="1" dirty="0" smtClean="0"/>
              <a:t> is the quantity </a:t>
            </a:r>
            <a:r>
              <a:rPr lang="en-US" sz="2000" dirty="0" smtClean="0"/>
              <a:t>demanded. The </a:t>
            </a:r>
            <a:r>
              <a:rPr lang="en-US" sz="2000" i="1" dirty="0" smtClean="0"/>
              <a:t>a and b are positive constants.</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10625"/>
            <a:ext cx="5943422" cy="523220"/>
          </a:xfrm>
          <a:prstGeom prst="rect">
            <a:avLst/>
          </a:prstGeom>
        </p:spPr>
        <p:txBody>
          <a:bodyPr wrap="none">
            <a:spAutoFit/>
          </a:bodyPr>
          <a:lstStyle/>
          <a:p>
            <a:r>
              <a:rPr lang="en-US" sz="2800" i="1" dirty="0" smtClean="0"/>
              <a:t>The demand equation tells us three things:</a:t>
            </a:r>
            <a:endParaRPr lang="en-US" sz="2800" i="1" dirty="0"/>
          </a:p>
        </p:txBody>
      </p:sp>
      <p:sp>
        <p:nvSpPr>
          <p:cNvPr id="5" name="Rectangle 4"/>
          <p:cNvSpPr/>
          <p:nvPr/>
        </p:nvSpPr>
        <p:spPr>
          <a:xfrm>
            <a:off x="381000" y="1371600"/>
            <a:ext cx="8458200" cy="5632311"/>
          </a:xfrm>
          <a:prstGeom prst="rect">
            <a:avLst/>
          </a:prstGeom>
        </p:spPr>
        <p:txBody>
          <a:bodyPr wrap="square">
            <a:spAutoFit/>
          </a:bodyPr>
          <a:lstStyle/>
          <a:p>
            <a:pPr marL="457200" indent="-457200" algn="just">
              <a:lnSpc>
                <a:spcPct val="150000"/>
              </a:lnSpc>
              <a:buFont typeface="+mj-lt"/>
              <a:buAutoNum type="arabicPeriod"/>
            </a:pPr>
            <a:r>
              <a:rPr lang="en-US" sz="2000" dirty="0" smtClean="0"/>
              <a:t>The price at which no one is willing to buy the good (</a:t>
            </a:r>
            <a:r>
              <a:rPr lang="en-US" sz="2000" i="1" dirty="0" smtClean="0"/>
              <a:t>Q</a:t>
            </a:r>
            <a:r>
              <a:rPr lang="en-US" sz="1400" i="1" dirty="0" smtClean="0"/>
              <a:t>D</a:t>
            </a:r>
            <a:r>
              <a:rPr lang="en-US" sz="2000" i="1" dirty="0" smtClean="0"/>
              <a:t> is zero). That is, if the price is a, then </a:t>
            </a:r>
            <a:r>
              <a:rPr lang="en-US" sz="2000" dirty="0" smtClean="0"/>
              <a:t>the quantity demanded is zero. You can see the price </a:t>
            </a:r>
            <a:r>
              <a:rPr lang="en-US" sz="2000" i="1" dirty="0" smtClean="0"/>
              <a:t>a in Fig. 1. It is the price at which the </a:t>
            </a:r>
            <a:r>
              <a:rPr lang="en-US" sz="2000" dirty="0" smtClean="0"/>
              <a:t>demand curve hits the </a:t>
            </a:r>
            <a:r>
              <a:rPr lang="en-US" sz="2000" i="1" dirty="0" smtClean="0"/>
              <a:t>y-axis—what we call the </a:t>
            </a:r>
            <a:r>
              <a:rPr lang="en-US" sz="2000" dirty="0" smtClean="0"/>
              <a:t>demand curve’s “</a:t>
            </a:r>
            <a:r>
              <a:rPr lang="en-US" sz="2000" i="1" dirty="0" smtClean="0"/>
              <a:t>y-intercept.”</a:t>
            </a:r>
            <a:r>
              <a:rPr lang="en-US" sz="2000" dirty="0" smtClean="0"/>
              <a:t> </a:t>
            </a:r>
          </a:p>
          <a:p>
            <a:pPr marL="457200" indent="-457200" algn="just">
              <a:lnSpc>
                <a:spcPct val="150000"/>
              </a:lnSpc>
              <a:buFont typeface="+mj-lt"/>
              <a:buAutoNum type="arabicPeriod"/>
            </a:pPr>
            <a:r>
              <a:rPr lang="en-US" sz="2000" dirty="0" smtClean="0"/>
              <a:t>As the price falls, the quantity demanded increases. If </a:t>
            </a:r>
            <a:r>
              <a:rPr lang="en-US" sz="2000" i="1" dirty="0" smtClean="0"/>
              <a:t>Q</a:t>
            </a:r>
            <a:r>
              <a:rPr lang="en-US" sz="1400" i="1" dirty="0" smtClean="0"/>
              <a:t>D</a:t>
            </a:r>
            <a:r>
              <a:rPr lang="en-US" sz="2000" i="1" dirty="0" smtClean="0"/>
              <a:t> is a positive number, then the </a:t>
            </a:r>
            <a:r>
              <a:rPr lang="en-US" sz="2000" dirty="0" smtClean="0"/>
              <a:t>price </a:t>
            </a:r>
            <a:r>
              <a:rPr lang="en-US" sz="2000" i="1" dirty="0" smtClean="0"/>
              <a:t>P must be less than a. As Q</a:t>
            </a:r>
            <a:r>
              <a:rPr lang="en-US" sz="1400" i="1" dirty="0" smtClean="0"/>
              <a:t>D</a:t>
            </a:r>
            <a:r>
              <a:rPr lang="en-US" sz="2000" i="1" dirty="0" smtClean="0"/>
              <a:t> gets larger, the </a:t>
            </a:r>
            <a:r>
              <a:rPr lang="en-US" sz="2000" dirty="0" smtClean="0"/>
              <a:t>price </a:t>
            </a:r>
            <a:r>
              <a:rPr lang="en-US" sz="2000" i="1" dirty="0" smtClean="0"/>
              <a:t>P becomes smaller. That is, as the quantity </a:t>
            </a:r>
            <a:r>
              <a:rPr lang="en-US" sz="2000" dirty="0" smtClean="0"/>
              <a:t>increases, the maximum price that buyers are willing to pay for the last unit of the good falls.</a:t>
            </a:r>
          </a:p>
          <a:p>
            <a:pPr marL="457200" indent="-457200" algn="just">
              <a:lnSpc>
                <a:spcPct val="150000"/>
              </a:lnSpc>
              <a:buFont typeface="+mj-lt"/>
              <a:buAutoNum type="arabicPeriod"/>
            </a:pPr>
            <a:r>
              <a:rPr lang="en-US" sz="2000" dirty="0" smtClean="0"/>
              <a:t>The constant </a:t>
            </a:r>
            <a:r>
              <a:rPr lang="en-US" sz="2000" i="1" dirty="0" smtClean="0"/>
              <a:t>b tells us how fast the maximum </a:t>
            </a:r>
            <a:r>
              <a:rPr lang="en-US" sz="2000" dirty="0" smtClean="0"/>
              <a:t>price that someone is willing to pay for the good falls as the quantity increases. That is, the constant </a:t>
            </a:r>
            <a:r>
              <a:rPr lang="en-US" sz="2000" i="1" dirty="0" smtClean="0"/>
              <a:t>b tells us about the steepness of the </a:t>
            </a:r>
            <a:r>
              <a:rPr lang="en-US" sz="2000" dirty="0" smtClean="0"/>
              <a:t>demand curve. The equation tells us that the slope of the demand curve is –</a:t>
            </a:r>
            <a:r>
              <a:rPr lang="en-US" sz="2000" i="1" dirty="0" smtClean="0"/>
              <a:t>b.</a:t>
            </a:r>
            <a:endParaRPr lang="en-US" sz="2000" dirty="0"/>
          </a:p>
        </p:txBody>
      </p:sp>
      <p:pic>
        <p:nvPicPr>
          <p:cNvPr id="2050" name="Picture 2"/>
          <p:cNvPicPr>
            <a:picLocks noChangeAspect="1" noChangeArrowheads="1"/>
          </p:cNvPicPr>
          <p:nvPr/>
        </p:nvPicPr>
        <p:blipFill>
          <a:blip r:embed="rId2"/>
          <a:srcRect l="15227" t="54167" r="58419" b="5208"/>
          <a:stretch>
            <a:fillRect/>
          </a:stretch>
        </p:blipFill>
        <p:spPr bwMode="auto">
          <a:xfrm>
            <a:off x="6248400" y="0"/>
            <a:ext cx="28956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19400" y="3886200"/>
            <a:ext cx="3048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1410036"/>
            <a:ext cx="8534400" cy="2492990"/>
          </a:xfrm>
          <a:prstGeom prst="rect">
            <a:avLst/>
          </a:prstGeom>
        </p:spPr>
        <p:txBody>
          <a:bodyPr wrap="square">
            <a:spAutoFit/>
          </a:bodyPr>
          <a:lstStyle/>
          <a:p>
            <a:pPr algn="just">
              <a:lnSpc>
                <a:spcPct val="150000"/>
              </a:lnSpc>
            </a:pPr>
            <a:r>
              <a:rPr lang="en-US" sz="2400" b="1" dirty="0" smtClean="0"/>
              <a:t>Supply Curve</a:t>
            </a:r>
          </a:p>
          <a:p>
            <a:pPr algn="just">
              <a:lnSpc>
                <a:spcPct val="150000"/>
              </a:lnSpc>
            </a:pPr>
            <a:r>
              <a:rPr lang="en-US" sz="2000" dirty="0" smtClean="0"/>
              <a:t>The law of supply says that as the price of a good or service rises, the quantity supplied of that good or service increases. We can illustrate the law of supply by drawing a graph of the supply curve or writing down an equation. When the supply curve is a straight line, the following equation describes it:</a:t>
            </a:r>
            <a:endParaRPr lang="en-US" sz="2000" dirty="0"/>
          </a:p>
        </p:txBody>
      </p:sp>
      <p:sp>
        <p:nvSpPr>
          <p:cNvPr id="5" name="Rectangle 4"/>
          <p:cNvSpPr/>
          <p:nvPr/>
        </p:nvSpPr>
        <p:spPr>
          <a:xfrm>
            <a:off x="2819400" y="3810000"/>
            <a:ext cx="3084499" cy="769441"/>
          </a:xfrm>
          <a:prstGeom prst="rect">
            <a:avLst/>
          </a:prstGeom>
        </p:spPr>
        <p:txBody>
          <a:bodyPr wrap="none">
            <a:spAutoFit/>
          </a:bodyPr>
          <a:lstStyle/>
          <a:p>
            <a:r>
              <a:rPr lang="en-US" sz="4400" b="1" i="1" dirty="0" smtClean="0"/>
              <a:t>P = c + d Q</a:t>
            </a:r>
            <a:r>
              <a:rPr lang="en-US" sz="2400" b="1" i="1" dirty="0" smtClean="0"/>
              <a:t>S</a:t>
            </a:r>
            <a:endParaRPr lang="en-US" sz="4400" b="1" dirty="0"/>
          </a:p>
        </p:txBody>
      </p:sp>
      <p:sp>
        <p:nvSpPr>
          <p:cNvPr id="8" name="Rectangle 7"/>
          <p:cNvSpPr/>
          <p:nvPr/>
        </p:nvSpPr>
        <p:spPr>
          <a:xfrm>
            <a:off x="838200" y="4702314"/>
            <a:ext cx="8077200" cy="1140825"/>
          </a:xfrm>
          <a:prstGeom prst="rect">
            <a:avLst/>
          </a:prstGeom>
        </p:spPr>
        <p:txBody>
          <a:bodyPr wrap="square">
            <a:spAutoFit/>
          </a:bodyPr>
          <a:lstStyle/>
          <a:p>
            <a:pPr>
              <a:lnSpc>
                <a:spcPct val="150000"/>
              </a:lnSpc>
            </a:pPr>
            <a:r>
              <a:rPr lang="en-US" sz="2400" dirty="0" smtClean="0"/>
              <a:t>where </a:t>
            </a:r>
            <a:r>
              <a:rPr lang="en-US" sz="2400" i="1" dirty="0" smtClean="0"/>
              <a:t>P is the price and QS is the quantity supplied. </a:t>
            </a:r>
            <a:r>
              <a:rPr lang="en-US" sz="2400" dirty="0" smtClean="0"/>
              <a:t>The </a:t>
            </a:r>
            <a:r>
              <a:rPr lang="en-US" sz="2400" i="1" dirty="0" smtClean="0"/>
              <a:t>c and d are positive constants.</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5908990" cy="523220"/>
          </a:xfrm>
          <a:prstGeom prst="rect">
            <a:avLst/>
          </a:prstGeom>
        </p:spPr>
        <p:txBody>
          <a:bodyPr wrap="none">
            <a:spAutoFit/>
          </a:bodyPr>
          <a:lstStyle/>
          <a:p>
            <a:r>
              <a:rPr lang="en-US" sz="2800" i="1" dirty="0" smtClean="0"/>
              <a:t>The supply equation tells us three things:</a:t>
            </a:r>
            <a:endParaRPr lang="en-US" sz="2800" i="1" dirty="0"/>
          </a:p>
        </p:txBody>
      </p:sp>
      <p:sp>
        <p:nvSpPr>
          <p:cNvPr id="5" name="Rectangle 4"/>
          <p:cNvSpPr/>
          <p:nvPr/>
        </p:nvSpPr>
        <p:spPr>
          <a:xfrm>
            <a:off x="152400" y="1371600"/>
            <a:ext cx="8839200" cy="5632311"/>
          </a:xfrm>
          <a:prstGeom prst="rect">
            <a:avLst/>
          </a:prstGeom>
        </p:spPr>
        <p:txBody>
          <a:bodyPr wrap="square">
            <a:spAutoFit/>
          </a:bodyPr>
          <a:lstStyle/>
          <a:p>
            <a:pPr marL="342900" indent="-342900" algn="just">
              <a:lnSpc>
                <a:spcPct val="150000"/>
              </a:lnSpc>
              <a:buFont typeface="+mj-lt"/>
              <a:buAutoNum type="arabicPeriod"/>
            </a:pPr>
            <a:r>
              <a:rPr lang="en-US" sz="2000" dirty="0" smtClean="0"/>
              <a:t>The price at which sellers are not willing to supply the good (</a:t>
            </a:r>
            <a:r>
              <a:rPr lang="en-US" sz="2000" i="1" dirty="0" smtClean="0"/>
              <a:t>QS is zero). That is, if the </a:t>
            </a:r>
            <a:r>
              <a:rPr lang="en-US" sz="2000" dirty="0" smtClean="0"/>
              <a:t>price is </a:t>
            </a:r>
            <a:r>
              <a:rPr lang="en-US" sz="2000" i="1" dirty="0" smtClean="0"/>
              <a:t>c, then no one is willing to sell the </a:t>
            </a:r>
            <a:r>
              <a:rPr lang="en-US" sz="2000" dirty="0" smtClean="0"/>
              <a:t>good. You can see the price </a:t>
            </a:r>
            <a:r>
              <a:rPr lang="en-US" sz="2000" i="1" dirty="0" smtClean="0"/>
              <a:t>c in Fig. 2. It is </a:t>
            </a:r>
            <a:r>
              <a:rPr lang="en-US" sz="2000" dirty="0" smtClean="0"/>
              <a:t>the price at which the supply curve hits the </a:t>
            </a:r>
            <a:r>
              <a:rPr lang="en-US" sz="2000" i="1" dirty="0" smtClean="0"/>
              <a:t>y-axis—what we call the supply curve’s </a:t>
            </a:r>
            <a:r>
              <a:rPr lang="en-US" sz="2000" dirty="0" smtClean="0"/>
              <a:t>“</a:t>
            </a:r>
            <a:r>
              <a:rPr lang="en-US" sz="2000" i="1" dirty="0" smtClean="0"/>
              <a:t>y-intercept.”</a:t>
            </a:r>
          </a:p>
          <a:p>
            <a:pPr marL="342900" indent="-342900" algn="just">
              <a:lnSpc>
                <a:spcPct val="150000"/>
              </a:lnSpc>
              <a:buFont typeface="+mj-lt"/>
              <a:buAutoNum type="arabicPeriod"/>
            </a:pPr>
            <a:r>
              <a:rPr lang="en-US" sz="2000" dirty="0" smtClean="0"/>
              <a:t>As the price rises, the quantity supplied increases. If </a:t>
            </a:r>
            <a:r>
              <a:rPr lang="en-US" sz="2000" i="1" dirty="0" smtClean="0"/>
              <a:t>QS is a positive number, then the price P must </a:t>
            </a:r>
            <a:r>
              <a:rPr lang="en-US" sz="2000" dirty="0" smtClean="0"/>
              <a:t>be greater than </a:t>
            </a:r>
            <a:r>
              <a:rPr lang="en-US" sz="2000" i="1" dirty="0" smtClean="0"/>
              <a:t>c. As QS increases, the price P </a:t>
            </a:r>
            <a:r>
              <a:rPr lang="en-US" sz="2000" dirty="0" smtClean="0"/>
              <a:t>becomes larger. That is, as the quantity increases, the minimum price that sellers are willing to accept for the last unit rises.</a:t>
            </a:r>
          </a:p>
          <a:p>
            <a:pPr marL="342900" indent="-342900" algn="just">
              <a:lnSpc>
                <a:spcPct val="150000"/>
              </a:lnSpc>
              <a:buFont typeface="+mj-lt"/>
              <a:buAutoNum type="arabicPeriod"/>
            </a:pPr>
            <a:r>
              <a:rPr lang="en-US" sz="2000" dirty="0" smtClean="0"/>
              <a:t>3. The constant </a:t>
            </a:r>
            <a:r>
              <a:rPr lang="en-US" sz="2000" i="1" dirty="0" smtClean="0"/>
              <a:t>d tells us how fast the minimum </a:t>
            </a:r>
            <a:r>
              <a:rPr lang="en-US" sz="2000" dirty="0" smtClean="0"/>
              <a:t>price at which someone is willing to sell the good rises as the quantity increases. That is, the constant </a:t>
            </a:r>
            <a:r>
              <a:rPr lang="en-US" sz="2000" i="1" dirty="0" smtClean="0"/>
              <a:t>d tells us about the steepness of the supply </a:t>
            </a:r>
            <a:r>
              <a:rPr lang="en-US" sz="2000" dirty="0" smtClean="0"/>
              <a:t>curve. The equation tells us that the slope of the supply curve is </a:t>
            </a:r>
            <a:r>
              <a:rPr lang="en-US" sz="2000" i="1" dirty="0" smtClean="0"/>
              <a:t>d.</a:t>
            </a:r>
            <a:endParaRPr lang="en-US" sz="2000" dirty="0"/>
          </a:p>
        </p:txBody>
      </p:sp>
      <p:pic>
        <p:nvPicPr>
          <p:cNvPr id="3074" name="Picture 2"/>
          <p:cNvPicPr>
            <a:picLocks noChangeAspect="1" noChangeArrowheads="1"/>
          </p:cNvPicPr>
          <p:nvPr/>
        </p:nvPicPr>
        <p:blipFill>
          <a:blip r:embed="rId2"/>
          <a:srcRect l="55637" t="55208" r="17423" b="6250"/>
          <a:stretch>
            <a:fillRect/>
          </a:stretch>
        </p:blipFill>
        <p:spPr bwMode="auto">
          <a:xfrm>
            <a:off x="6096000" y="0"/>
            <a:ext cx="30480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925" y="533400"/>
            <a:ext cx="6043321" cy="830997"/>
          </a:xfrm>
          <a:prstGeom prst="rect">
            <a:avLst/>
          </a:prstGeom>
          <a:noFill/>
        </p:spPr>
        <p:txBody>
          <a:bodyPr wrap="none" rtlCol="0">
            <a:spAutoFit/>
          </a:bodyPr>
          <a:lstStyle/>
          <a:p>
            <a:r>
              <a:rPr lang="en-US" sz="4800" b="1" dirty="0" smtClean="0"/>
              <a:t>Introduction of Supply </a:t>
            </a:r>
            <a:endParaRPr lang="en-US" sz="4800" b="1" dirty="0"/>
          </a:p>
        </p:txBody>
      </p:sp>
      <p:sp>
        <p:nvSpPr>
          <p:cNvPr id="6" name="Rectangle 5"/>
          <p:cNvSpPr/>
          <p:nvPr/>
        </p:nvSpPr>
        <p:spPr>
          <a:xfrm>
            <a:off x="533400" y="1371600"/>
            <a:ext cx="8229600" cy="5262979"/>
          </a:xfrm>
          <a:prstGeom prst="rect">
            <a:avLst/>
          </a:prstGeom>
        </p:spPr>
        <p:txBody>
          <a:bodyPr wrap="square">
            <a:spAutoFit/>
          </a:bodyPr>
          <a:lstStyle/>
          <a:p>
            <a:pPr algn="just">
              <a:lnSpc>
                <a:spcPct val="150000"/>
              </a:lnSpc>
            </a:pPr>
            <a:r>
              <a:rPr lang="en-US" sz="2800" dirty="0" smtClean="0"/>
              <a:t>In economics, we have two forces: the producer, who makes things, and the consumer, who buys them. </a:t>
            </a:r>
          </a:p>
          <a:p>
            <a:pPr algn="just">
              <a:lnSpc>
                <a:spcPct val="150000"/>
              </a:lnSpc>
            </a:pPr>
            <a:r>
              <a:rPr lang="en-US" sz="2800" b="1" dirty="0" smtClean="0"/>
              <a:t>Supply</a:t>
            </a:r>
            <a:r>
              <a:rPr lang="en-US" sz="2800" dirty="0" smtClean="0"/>
              <a:t> is the producer's willingness and ability to supply a given good at various price points, holding all else constant. </a:t>
            </a:r>
          </a:p>
          <a:p>
            <a:pPr algn="just">
              <a:lnSpc>
                <a:spcPct val="150000"/>
              </a:lnSpc>
            </a:pPr>
            <a:r>
              <a:rPr lang="en-US" sz="2800" dirty="0" smtClean="0"/>
              <a:t>An increase in price will increase producers' revenues, so they'll be willing to supply more; a decrease in price will reduce revenues, and so producers will supply less.</a:t>
            </a:r>
            <a:endParaRPr lang="en-US" sz="2400" dirty="0"/>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6600" y="4572000"/>
            <a:ext cx="2819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1371600"/>
            <a:ext cx="8382000" cy="3323987"/>
          </a:xfrm>
          <a:prstGeom prst="rect">
            <a:avLst/>
          </a:prstGeom>
        </p:spPr>
        <p:txBody>
          <a:bodyPr wrap="square">
            <a:spAutoFit/>
          </a:bodyPr>
          <a:lstStyle/>
          <a:p>
            <a:pPr algn="just">
              <a:lnSpc>
                <a:spcPct val="150000"/>
              </a:lnSpc>
            </a:pPr>
            <a:r>
              <a:rPr lang="en-US" sz="2000" dirty="0" smtClean="0"/>
              <a:t>Market Equilibrium</a:t>
            </a:r>
          </a:p>
          <a:p>
            <a:pPr algn="just">
              <a:lnSpc>
                <a:spcPct val="150000"/>
              </a:lnSpc>
            </a:pPr>
            <a:r>
              <a:rPr lang="en-US" sz="2000" dirty="0" smtClean="0"/>
              <a:t>Demand and supply determine market equilibrium. Figure 3 shows the equilibrium price (</a:t>
            </a:r>
            <a:r>
              <a:rPr lang="en-US" sz="2000" i="1" dirty="0" smtClean="0"/>
              <a:t>P*) and equilibrium </a:t>
            </a:r>
            <a:r>
              <a:rPr lang="en-US" sz="2000" dirty="0" smtClean="0"/>
              <a:t>quantity (</a:t>
            </a:r>
            <a:r>
              <a:rPr lang="en-US" sz="2000" i="1" dirty="0" smtClean="0"/>
              <a:t>Q*) at the intersection of the demand </a:t>
            </a:r>
            <a:r>
              <a:rPr lang="en-US" sz="2000" dirty="0" smtClean="0"/>
              <a:t>curve and the supply curve.</a:t>
            </a:r>
          </a:p>
          <a:p>
            <a:pPr algn="just">
              <a:lnSpc>
                <a:spcPct val="150000"/>
              </a:lnSpc>
            </a:pPr>
            <a:r>
              <a:rPr lang="en-US" sz="2000" dirty="0" smtClean="0"/>
              <a:t>We can use the equations to find the equilibrium price and equilibrium quantity. The price of a good adjusts until the quantity demanded </a:t>
            </a:r>
            <a:r>
              <a:rPr lang="en-US" sz="2000" i="1" dirty="0" smtClean="0"/>
              <a:t>QD equals the </a:t>
            </a:r>
            <a:r>
              <a:rPr lang="en-US" sz="2000" dirty="0" smtClean="0"/>
              <a:t>quantity supplied </a:t>
            </a:r>
            <a:r>
              <a:rPr lang="en-US" sz="2000" i="1" dirty="0" smtClean="0"/>
              <a:t>QS. So at the equilibrium price (P*) </a:t>
            </a:r>
            <a:r>
              <a:rPr lang="en-US" sz="2000" dirty="0" smtClean="0"/>
              <a:t>and equilibrium quantity (</a:t>
            </a:r>
            <a:r>
              <a:rPr lang="en-US" sz="2000" i="1" dirty="0" smtClean="0"/>
              <a:t>Q*),</a:t>
            </a:r>
            <a:endParaRPr lang="en-US" sz="2000" dirty="0"/>
          </a:p>
        </p:txBody>
      </p:sp>
      <p:sp>
        <p:nvSpPr>
          <p:cNvPr id="5" name="Rectangle 4"/>
          <p:cNvSpPr/>
          <p:nvPr/>
        </p:nvSpPr>
        <p:spPr>
          <a:xfrm>
            <a:off x="3276600" y="4572000"/>
            <a:ext cx="2826415" cy="646331"/>
          </a:xfrm>
          <a:prstGeom prst="rect">
            <a:avLst/>
          </a:prstGeom>
        </p:spPr>
        <p:txBody>
          <a:bodyPr wrap="none">
            <a:spAutoFit/>
          </a:bodyPr>
          <a:lstStyle/>
          <a:p>
            <a:r>
              <a:rPr lang="en-US" sz="3600" b="1" i="1" dirty="0" smtClean="0"/>
              <a:t>Q</a:t>
            </a:r>
            <a:r>
              <a:rPr lang="en-US" sz="2400" b="1" i="1" dirty="0" smtClean="0"/>
              <a:t>D</a:t>
            </a:r>
            <a:r>
              <a:rPr lang="en-US" sz="3600" b="1" i="1" dirty="0" smtClean="0"/>
              <a:t> = Q</a:t>
            </a:r>
            <a:r>
              <a:rPr lang="en-US" sz="2400" b="1" i="1" dirty="0" smtClean="0"/>
              <a:t>S</a:t>
            </a:r>
            <a:r>
              <a:rPr lang="en-US" sz="3600" b="1" i="1" dirty="0" smtClean="0"/>
              <a:t> = Q*</a:t>
            </a:r>
            <a:endParaRPr lang="en-US" sz="3600" b="1" dirty="0"/>
          </a:p>
        </p:txBody>
      </p:sp>
      <p:sp>
        <p:nvSpPr>
          <p:cNvPr id="8" name="Rectangle 7"/>
          <p:cNvSpPr/>
          <p:nvPr/>
        </p:nvSpPr>
        <p:spPr>
          <a:xfrm>
            <a:off x="609600" y="5125437"/>
            <a:ext cx="8229600" cy="1427763"/>
          </a:xfrm>
          <a:prstGeom prst="rect">
            <a:avLst/>
          </a:prstGeom>
        </p:spPr>
        <p:txBody>
          <a:bodyPr wrap="square">
            <a:spAutoFit/>
          </a:bodyPr>
          <a:lstStyle/>
          <a:p>
            <a:pPr algn="just">
              <a:lnSpc>
                <a:spcPct val="150000"/>
              </a:lnSpc>
            </a:pPr>
            <a:r>
              <a:rPr lang="en-US" sz="2000" dirty="0" smtClean="0"/>
              <a:t>To find the equilibrium price and equilibrium quantity, substitute </a:t>
            </a:r>
            <a:r>
              <a:rPr lang="en-US" sz="2000" i="1" dirty="0" smtClean="0"/>
              <a:t>Q* for QD in the demand equation </a:t>
            </a:r>
            <a:r>
              <a:rPr lang="en-US" sz="2000" dirty="0" smtClean="0"/>
              <a:t>and </a:t>
            </a:r>
            <a:r>
              <a:rPr lang="en-US" sz="2000" i="1" dirty="0" smtClean="0"/>
              <a:t>Q* for QS in the supply equation. Then the price </a:t>
            </a:r>
            <a:r>
              <a:rPr lang="en-US" sz="2000" dirty="0" smtClean="0"/>
              <a:t>is the equilibrium price (</a:t>
            </a:r>
            <a:r>
              <a:rPr lang="en-US" sz="2000" i="1" dirty="0" smtClean="0"/>
              <a:t>P*), which gives</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048000"/>
            <a:ext cx="3200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495800"/>
            <a:ext cx="3200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1600200"/>
            <a:ext cx="2743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600200"/>
            <a:ext cx="2743200" cy="1200329"/>
          </a:xfrm>
          <a:prstGeom prst="rect">
            <a:avLst/>
          </a:prstGeom>
        </p:spPr>
        <p:txBody>
          <a:bodyPr wrap="square">
            <a:spAutoFit/>
          </a:bodyPr>
          <a:lstStyle/>
          <a:p>
            <a:r>
              <a:rPr lang="en-US" sz="3600" b="1" i="1" dirty="0" smtClean="0"/>
              <a:t>P* = a - </a:t>
            </a:r>
            <a:r>
              <a:rPr lang="en-US" sz="3600" b="1" i="1" dirty="0" err="1" smtClean="0"/>
              <a:t>bQ</a:t>
            </a:r>
            <a:r>
              <a:rPr lang="en-US" sz="3600" b="1" i="1" dirty="0" smtClean="0"/>
              <a:t>*</a:t>
            </a:r>
          </a:p>
          <a:p>
            <a:r>
              <a:rPr lang="en-US" sz="3600" b="1" i="1" dirty="0" smtClean="0"/>
              <a:t>P* = c + </a:t>
            </a:r>
            <a:r>
              <a:rPr lang="en-US" sz="3600" b="1" i="1" dirty="0" err="1" smtClean="0"/>
              <a:t>dQ</a:t>
            </a:r>
            <a:r>
              <a:rPr lang="en-US" sz="3600" b="1" i="1" dirty="0" smtClean="0"/>
              <a:t>*</a:t>
            </a:r>
            <a:endParaRPr lang="en-US" sz="3600" b="1" dirty="0"/>
          </a:p>
        </p:txBody>
      </p:sp>
      <p:sp>
        <p:nvSpPr>
          <p:cNvPr id="5" name="Rectangle 4"/>
          <p:cNvSpPr/>
          <p:nvPr/>
        </p:nvSpPr>
        <p:spPr>
          <a:xfrm>
            <a:off x="0" y="2843748"/>
            <a:ext cx="3505200" cy="3785652"/>
          </a:xfrm>
          <a:prstGeom prst="rect">
            <a:avLst/>
          </a:prstGeom>
        </p:spPr>
        <p:txBody>
          <a:bodyPr wrap="square">
            <a:spAutoFit/>
          </a:bodyPr>
          <a:lstStyle/>
          <a:p>
            <a:pPr>
              <a:lnSpc>
                <a:spcPct val="150000"/>
              </a:lnSpc>
            </a:pPr>
            <a:r>
              <a:rPr lang="en-US" sz="3200" b="1" i="1" dirty="0" smtClean="0"/>
              <a:t>a - </a:t>
            </a:r>
            <a:r>
              <a:rPr lang="en-US" sz="3200" b="1" i="1" dirty="0" err="1" smtClean="0"/>
              <a:t>bQ</a:t>
            </a:r>
            <a:r>
              <a:rPr lang="en-US" sz="3200" b="1" i="1" dirty="0" smtClean="0"/>
              <a:t>* = c + </a:t>
            </a:r>
            <a:r>
              <a:rPr lang="en-US" sz="3200" b="1" i="1" dirty="0" err="1" smtClean="0"/>
              <a:t>dQ</a:t>
            </a:r>
            <a:r>
              <a:rPr lang="en-US" sz="3200" b="1" i="1" dirty="0" smtClean="0"/>
              <a:t>*</a:t>
            </a:r>
          </a:p>
          <a:p>
            <a:pPr>
              <a:lnSpc>
                <a:spcPct val="150000"/>
              </a:lnSpc>
            </a:pPr>
            <a:r>
              <a:rPr lang="en-US" sz="3200" dirty="0" smtClean="0"/>
              <a:t>Now solve for </a:t>
            </a:r>
            <a:r>
              <a:rPr lang="en-US" sz="3200" i="1" dirty="0" smtClean="0"/>
              <a:t>Q*:</a:t>
            </a:r>
          </a:p>
          <a:p>
            <a:pPr>
              <a:lnSpc>
                <a:spcPct val="150000"/>
              </a:lnSpc>
            </a:pPr>
            <a:r>
              <a:rPr lang="en-US" sz="3200" b="1" i="1" dirty="0" smtClean="0"/>
              <a:t>a - c = </a:t>
            </a:r>
            <a:r>
              <a:rPr lang="en-US" sz="3200" b="1" i="1" dirty="0" err="1" smtClean="0"/>
              <a:t>bQ</a:t>
            </a:r>
            <a:r>
              <a:rPr lang="en-US" sz="3200" b="1" i="1" dirty="0" smtClean="0"/>
              <a:t>* + </a:t>
            </a:r>
            <a:r>
              <a:rPr lang="en-US" sz="3200" b="1" i="1" dirty="0" err="1" smtClean="0"/>
              <a:t>dQ</a:t>
            </a:r>
            <a:r>
              <a:rPr lang="en-US" sz="3200" b="1" i="1" dirty="0" smtClean="0"/>
              <a:t>*</a:t>
            </a:r>
          </a:p>
          <a:p>
            <a:pPr>
              <a:lnSpc>
                <a:spcPct val="150000"/>
              </a:lnSpc>
            </a:pPr>
            <a:r>
              <a:rPr lang="en-US" sz="3200" b="1" i="1" dirty="0" smtClean="0"/>
              <a:t>a - c = (b + d)Q*</a:t>
            </a:r>
          </a:p>
          <a:p>
            <a:pPr>
              <a:lnSpc>
                <a:spcPct val="150000"/>
              </a:lnSpc>
            </a:pPr>
            <a:r>
              <a:rPr lang="en-US" sz="3200" b="1" i="1" dirty="0" smtClean="0"/>
              <a:t>Q* = a – c /b + d</a:t>
            </a:r>
            <a:endParaRPr lang="en-US" sz="3200" b="1" dirty="0"/>
          </a:p>
        </p:txBody>
      </p:sp>
      <p:sp>
        <p:nvSpPr>
          <p:cNvPr id="7" name="Rectangle 6"/>
          <p:cNvSpPr/>
          <p:nvPr/>
        </p:nvSpPr>
        <p:spPr>
          <a:xfrm>
            <a:off x="3886200" y="1447800"/>
            <a:ext cx="5181600" cy="1477328"/>
          </a:xfrm>
          <a:prstGeom prst="rect">
            <a:avLst/>
          </a:prstGeom>
        </p:spPr>
        <p:txBody>
          <a:bodyPr wrap="square">
            <a:spAutoFit/>
          </a:bodyPr>
          <a:lstStyle/>
          <a:p>
            <a:pPr algn="just">
              <a:lnSpc>
                <a:spcPct val="150000"/>
              </a:lnSpc>
            </a:pPr>
            <a:r>
              <a:rPr lang="en-US" sz="2000" dirty="0" smtClean="0"/>
              <a:t>To find the equilibrium price, (</a:t>
            </a:r>
            <a:r>
              <a:rPr lang="en-US" sz="2000" i="1" dirty="0" smtClean="0"/>
              <a:t>P*), substitute for Q* in either the demand equation or the supply </a:t>
            </a:r>
            <a:r>
              <a:rPr lang="en-US" sz="2000" dirty="0" smtClean="0"/>
              <a:t>equation.</a:t>
            </a:r>
            <a:endParaRPr lang="en-US" sz="2000" dirty="0"/>
          </a:p>
        </p:txBody>
      </p:sp>
      <p:pic>
        <p:nvPicPr>
          <p:cNvPr id="4098" name="Picture 2"/>
          <p:cNvPicPr>
            <a:picLocks noChangeAspect="1" noChangeArrowheads="1"/>
          </p:cNvPicPr>
          <p:nvPr/>
        </p:nvPicPr>
        <p:blipFill>
          <a:blip r:embed="rId2"/>
          <a:srcRect l="14641" t="40625" r="58419" b="14583"/>
          <a:stretch>
            <a:fillRect/>
          </a:stretch>
        </p:blipFill>
        <p:spPr bwMode="auto">
          <a:xfrm>
            <a:off x="3657600" y="2971800"/>
            <a:ext cx="5486400" cy="3886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5400"/>
            <a:ext cx="8153400" cy="2608215"/>
          </a:xfrm>
          <a:prstGeom prst="rect">
            <a:avLst/>
          </a:prstGeom>
        </p:spPr>
        <p:txBody>
          <a:bodyPr wrap="square">
            <a:spAutoFit/>
          </a:bodyPr>
          <a:lstStyle/>
          <a:p>
            <a:pPr marL="342900" indent="-342900" algn="just">
              <a:lnSpc>
                <a:spcPct val="150000"/>
              </a:lnSpc>
              <a:buFont typeface="+mj-lt"/>
              <a:buAutoNum type="arabicPeriod"/>
            </a:pPr>
            <a:r>
              <a:rPr lang="en-US" sz="2800" dirty="0" smtClean="0"/>
              <a:t>The demand for ice-cream cones is</a:t>
            </a:r>
          </a:p>
          <a:p>
            <a:pPr marL="342900" indent="-342900" algn="just">
              <a:lnSpc>
                <a:spcPct val="150000"/>
              </a:lnSpc>
            </a:pPr>
            <a:r>
              <a:rPr lang="en-US" sz="2800" i="1" dirty="0" smtClean="0"/>
              <a:t>		P = 800 - 2QD.</a:t>
            </a:r>
          </a:p>
          <a:p>
            <a:pPr marL="342900" indent="-342900" algn="just">
              <a:lnSpc>
                <a:spcPct val="150000"/>
              </a:lnSpc>
            </a:pPr>
            <a:r>
              <a:rPr lang="en-US" sz="2800" dirty="0" smtClean="0"/>
              <a:t>2.   The supply of ice-cream cones is</a:t>
            </a:r>
          </a:p>
          <a:p>
            <a:pPr marL="342900" indent="-342900" algn="just">
              <a:lnSpc>
                <a:spcPct val="150000"/>
              </a:lnSpc>
            </a:pPr>
            <a:r>
              <a:rPr lang="en-US" sz="2800" i="1" dirty="0" smtClean="0"/>
              <a:t>		P = 200 + 1QS.</a:t>
            </a:r>
            <a:endParaRPr lang="en-US" sz="2800" dirty="0"/>
          </a:p>
        </p:txBody>
      </p:sp>
      <p:sp>
        <p:nvSpPr>
          <p:cNvPr id="5" name="Rectangle 4"/>
          <p:cNvSpPr/>
          <p:nvPr/>
        </p:nvSpPr>
        <p:spPr>
          <a:xfrm>
            <a:off x="533400" y="3773031"/>
            <a:ext cx="8305800" cy="2246769"/>
          </a:xfrm>
          <a:prstGeom prst="rect">
            <a:avLst/>
          </a:prstGeom>
        </p:spPr>
        <p:txBody>
          <a:bodyPr wrap="square">
            <a:spAutoFit/>
          </a:bodyPr>
          <a:lstStyle/>
          <a:p>
            <a:pPr algn="just"/>
            <a:r>
              <a:rPr lang="en-US" sz="2800" dirty="0" smtClean="0"/>
              <a:t>The price of a cone is expressed in cents, and the quantities are expressed in cones per day.</a:t>
            </a:r>
          </a:p>
          <a:p>
            <a:pPr algn="just"/>
            <a:r>
              <a:rPr lang="en-US" sz="2800" dirty="0" smtClean="0"/>
              <a:t>	To find the equilibrium price (</a:t>
            </a:r>
            <a:r>
              <a:rPr lang="en-US" sz="2800" i="1" dirty="0" smtClean="0"/>
              <a:t>P*) and equilibrium </a:t>
            </a:r>
            <a:r>
              <a:rPr lang="en-US" sz="2800" dirty="0" smtClean="0"/>
              <a:t>quantity (</a:t>
            </a:r>
            <a:r>
              <a:rPr lang="en-US" sz="2800" i="1" dirty="0" smtClean="0"/>
              <a:t>Q*), substitute Q* for QD and QS and P* for P. That is,</a:t>
            </a:r>
            <a:endParaRPr lang="en-US" sz="2800" dirty="0"/>
          </a:p>
        </p:txBody>
      </p:sp>
      <p:sp>
        <p:nvSpPr>
          <p:cNvPr id="6" name="Rectangle 5"/>
          <p:cNvSpPr/>
          <p:nvPr/>
        </p:nvSpPr>
        <p:spPr>
          <a:xfrm>
            <a:off x="2362200" y="5638800"/>
            <a:ext cx="4724400" cy="1077218"/>
          </a:xfrm>
          <a:prstGeom prst="rect">
            <a:avLst/>
          </a:prstGeom>
        </p:spPr>
        <p:txBody>
          <a:bodyPr wrap="square">
            <a:spAutoFit/>
          </a:bodyPr>
          <a:lstStyle/>
          <a:p>
            <a:r>
              <a:rPr lang="en-US" sz="3200" i="1" dirty="0" smtClean="0"/>
              <a:t>P* = 800 - 2Q*</a:t>
            </a:r>
          </a:p>
          <a:p>
            <a:r>
              <a:rPr lang="en-US" sz="3200" i="1" dirty="0" smtClean="0"/>
              <a:t>P* = 200 + 1Q*</a:t>
            </a:r>
            <a:endParaRPr lang="en-US" sz="3200" dirty="0"/>
          </a:p>
        </p:txBody>
      </p:sp>
      <p:sp>
        <p:nvSpPr>
          <p:cNvPr id="7" name="TextBox 6"/>
          <p:cNvSpPr txBox="1"/>
          <p:nvPr/>
        </p:nvSpPr>
        <p:spPr>
          <a:xfrm>
            <a:off x="457200" y="533400"/>
            <a:ext cx="2545890" cy="769441"/>
          </a:xfrm>
          <a:prstGeom prst="rect">
            <a:avLst/>
          </a:prstGeom>
          <a:noFill/>
        </p:spPr>
        <p:txBody>
          <a:bodyPr wrap="none" rtlCol="0">
            <a:spAutoFit/>
          </a:bodyPr>
          <a:lstStyle/>
          <a:p>
            <a:r>
              <a:rPr lang="en-US" sz="4400" b="1" dirty="0" smtClean="0"/>
              <a:t>Questions</a:t>
            </a:r>
            <a:endParaRPr lang="en-US" sz="4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447800"/>
            <a:ext cx="4572000" cy="3539430"/>
          </a:xfrm>
          <a:prstGeom prst="rect">
            <a:avLst/>
          </a:prstGeom>
        </p:spPr>
        <p:txBody>
          <a:bodyPr>
            <a:spAutoFit/>
          </a:bodyPr>
          <a:lstStyle/>
          <a:p>
            <a:pPr algn="ctr"/>
            <a:r>
              <a:rPr lang="en-US" sz="3200" dirty="0" smtClean="0"/>
              <a:t>Now solve for </a:t>
            </a:r>
            <a:r>
              <a:rPr lang="en-US" sz="3200" i="1" dirty="0" smtClean="0"/>
              <a:t>Q*:</a:t>
            </a:r>
          </a:p>
          <a:p>
            <a:pPr algn="ctr"/>
            <a:r>
              <a:rPr lang="en-US" sz="3200" dirty="0" smtClean="0"/>
              <a:t>800 - 2</a:t>
            </a:r>
            <a:r>
              <a:rPr lang="en-US" sz="3200" i="1" dirty="0" smtClean="0"/>
              <a:t>Q* = 200 + 1Q*</a:t>
            </a:r>
          </a:p>
          <a:p>
            <a:pPr algn="ctr"/>
            <a:r>
              <a:rPr lang="en-US" sz="3200" dirty="0" smtClean="0"/>
              <a:t>600 = 3</a:t>
            </a:r>
            <a:r>
              <a:rPr lang="en-US" sz="3200" i="1" dirty="0" smtClean="0"/>
              <a:t>Q*</a:t>
            </a:r>
          </a:p>
          <a:p>
            <a:pPr algn="ctr"/>
            <a:r>
              <a:rPr lang="en-US" sz="3200" i="1" dirty="0" smtClean="0"/>
              <a:t>Q* = 200.</a:t>
            </a:r>
          </a:p>
          <a:p>
            <a:pPr algn="ctr"/>
            <a:r>
              <a:rPr lang="en-US" sz="3200" dirty="0" smtClean="0"/>
              <a:t>And</a:t>
            </a:r>
          </a:p>
          <a:p>
            <a:pPr algn="ctr"/>
            <a:r>
              <a:rPr lang="en-US" sz="3200" i="1" dirty="0" smtClean="0"/>
              <a:t>P* = 800 – 2(200)</a:t>
            </a:r>
          </a:p>
          <a:p>
            <a:pPr algn="ctr"/>
            <a:r>
              <a:rPr lang="en-US" sz="3200" dirty="0" smtClean="0"/>
              <a:t>= 400.</a:t>
            </a:r>
            <a:endParaRPr lang="en-US" sz="3200" dirty="0"/>
          </a:p>
        </p:txBody>
      </p:sp>
      <p:sp>
        <p:nvSpPr>
          <p:cNvPr id="5" name="Rectangle 4"/>
          <p:cNvSpPr/>
          <p:nvPr/>
        </p:nvSpPr>
        <p:spPr>
          <a:xfrm>
            <a:off x="685800" y="5085247"/>
            <a:ext cx="8153400" cy="1490344"/>
          </a:xfrm>
          <a:prstGeom prst="rect">
            <a:avLst/>
          </a:prstGeom>
        </p:spPr>
        <p:txBody>
          <a:bodyPr wrap="square">
            <a:spAutoFit/>
          </a:bodyPr>
          <a:lstStyle/>
          <a:p>
            <a:pPr algn="just">
              <a:lnSpc>
                <a:spcPct val="150000"/>
              </a:lnSpc>
            </a:pPr>
            <a:r>
              <a:rPr lang="en-US" sz="3200" i="1" dirty="0" smtClean="0"/>
              <a:t>The equilibrium price is $4 a cone, and the equilibrium quantity is 200 cones per day.</a:t>
            </a:r>
            <a:endParaRPr lang="en-US" sz="3200"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598793" y="228600"/>
            <a:ext cx="7772400" cy="1143000"/>
          </a:xfrm>
          <a:noFill/>
          <a:ln/>
        </p:spPr>
        <p:txBody>
          <a:bodyPr/>
          <a:lstStyle/>
          <a:p>
            <a:pPr algn="ctr"/>
            <a:r>
              <a:rPr lang="en-US" altLang="en-US" sz="4000" b="1" dirty="0">
                <a:solidFill>
                  <a:srgbClr val="7A0014"/>
                </a:solidFill>
              </a:rPr>
              <a:t>Price Elasticity of Demand</a:t>
            </a:r>
            <a:endParaRPr lang="en-US" altLang="en-US" sz="4000" b="1" dirty="0">
              <a:solidFill>
                <a:schemeClr val="tx1"/>
              </a:solidFill>
              <a:effectLst>
                <a:outerShdw blurRad="38100" dist="38100" dir="2700000" algn="tl">
                  <a:srgbClr val="000000"/>
                </a:outerShdw>
              </a:effectLst>
              <a:latin typeface="Tahoma" panose="020B0604030504040204" pitchFamily="34" charset="0"/>
            </a:endParaRPr>
          </a:p>
        </p:txBody>
      </p:sp>
      <p:sp>
        <p:nvSpPr>
          <p:cNvPr id="10245" name="Rectangle 5"/>
          <p:cNvSpPr>
            <a:spLocks noGrp="1" noChangeArrowheads="1"/>
          </p:cNvSpPr>
          <p:nvPr>
            <p:ph idx="1"/>
          </p:nvPr>
        </p:nvSpPr>
        <p:spPr>
          <a:noFill/>
          <a:ln/>
        </p:spPr>
        <p:txBody>
          <a:bodyPr/>
          <a:lstStyle/>
          <a:p>
            <a:pPr>
              <a:buClr>
                <a:srgbClr val="F09A0E"/>
              </a:buClr>
              <a:buFont typeface="Monotype Sorts" pitchFamily="-2" charset="2"/>
              <a:buChar char="u"/>
            </a:pPr>
            <a:r>
              <a:rPr lang="en-US" altLang="en-US">
                <a:solidFill>
                  <a:srgbClr val="B0001D"/>
                </a:solidFill>
              </a:rPr>
              <a:t>Price elasticity of demand</a:t>
            </a:r>
            <a:r>
              <a:rPr lang="en-US" altLang="en-US"/>
              <a:t> </a:t>
            </a:r>
            <a:r>
              <a:rPr lang="en-US" altLang="en-US">
                <a:solidFill>
                  <a:srgbClr val="474A81"/>
                </a:solidFill>
              </a:rPr>
              <a:t>is the percentage change in quantity demanded given a percent change in the price. </a:t>
            </a:r>
            <a:br>
              <a:rPr lang="en-US" altLang="en-US">
                <a:solidFill>
                  <a:srgbClr val="474A81"/>
                </a:solidFill>
              </a:rPr>
            </a:br>
            <a:endParaRPr lang="en-US" altLang="en-US">
              <a:solidFill>
                <a:srgbClr val="474A81"/>
              </a:solidFill>
            </a:endParaRPr>
          </a:p>
          <a:p>
            <a:pPr>
              <a:buClr>
                <a:srgbClr val="F09A0E"/>
              </a:buClr>
              <a:buFont typeface="Monotype Sorts" pitchFamily="-2" charset="2"/>
              <a:buChar char="u"/>
            </a:pPr>
            <a:r>
              <a:rPr lang="en-US" altLang="en-US">
                <a:solidFill>
                  <a:srgbClr val="474A81"/>
                </a:solidFill>
              </a:rPr>
              <a:t>It is a measure of how much the quantity demanded of a good responds to a change in the price of that good.</a:t>
            </a:r>
          </a:p>
        </p:txBody>
      </p:sp>
    </p:spTree>
    <p:extLst>
      <p:ext uri="{BB962C8B-B14F-4D97-AF65-F5344CB8AC3E}">
        <p14:creationId xmlns:p14="http://schemas.microsoft.com/office/powerpoint/2010/main" xmlns="" val="17710503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wipe(left)">
                                      <p:cBhvr>
                                        <p:cTn id="7" dur="500"/>
                                        <p:tgtEl>
                                          <p:spTgt spid="10245">
                                            <p:txEl>
                                              <p:pRg st="0" end="0"/>
                                            </p:txEl>
                                          </p:spTgt>
                                        </p:tgtEl>
                                      </p:cBhvr>
                                    </p:animEffect>
                                  </p:childTnLst>
                                  <p:subTnLst>
                                    <p:animClr clrSpc="rgb" dir="cw">
                                      <p:cBhvr override="childStyle">
                                        <p:cTn dur="1" fill="hold" display="0" masterRel="nextClick" afterEffect="1"/>
                                        <p:tgtEl>
                                          <p:spTgt spid="10245">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wipe(left)">
                                      <p:cBhvr>
                                        <p:cTn id="12" dur="500"/>
                                        <p:tgtEl>
                                          <p:spTgt spid="10245">
                                            <p:txEl>
                                              <p:pRg st="1" end="1"/>
                                            </p:txEl>
                                          </p:spTgt>
                                        </p:tgtEl>
                                      </p:cBhvr>
                                    </p:animEffect>
                                  </p:childTnLst>
                                  <p:subTnLst>
                                    <p:animClr clrSpc="rgb" dir="cw">
                                      <p:cBhvr override="childStyle">
                                        <p:cTn dur="1" fill="hold" display="0" masterRel="nextClick" afterEffect="1"/>
                                        <p:tgtEl>
                                          <p:spTgt spid="10245">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a:noFill/>
          <a:ln/>
        </p:spPr>
        <p:txBody>
          <a:bodyPr>
            <a:normAutofit/>
          </a:bodyPr>
          <a:lstStyle/>
          <a:p>
            <a:pPr algn="ctr"/>
            <a:r>
              <a:rPr lang="en-US" altLang="en-US" sz="4000" b="1" dirty="0">
                <a:solidFill>
                  <a:srgbClr val="7A0014"/>
                </a:solidFill>
              </a:rPr>
              <a:t>Computing the Price Elasticity of Demand</a:t>
            </a:r>
            <a:endParaRPr lang="en-US" altLang="en-US" sz="4000" b="1" dirty="0">
              <a:effectLst>
                <a:outerShdw blurRad="38100" dist="38100" dir="2700000" algn="tl">
                  <a:srgbClr val="000000"/>
                </a:outerShdw>
              </a:effectLst>
              <a:latin typeface="Tahoma" panose="020B0604030504040204" pitchFamily="34" charset="0"/>
            </a:endParaRPr>
          </a:p>
        </p:txBody>
      </p:sp>
      <p:sp>
        <p:nvSpPr>
          <p:cNvPr id="34823" name="Rectangle 7"/>
          <p:cNvSpPr>
            <a:spLocks noGrp="1" noChangeArrowheads="1"/>
          </p:cNvSpPr>
          <p:nvPr>
            <p:ph idx="1"/>
          </p:nvPr>
        </p:nvSpPr>
        <p:spPr>
          <a:noFill/>
          <a:ln/>
        </p:spPr>
        <p:txBody>
          <a:bodyPr/>
          <a:lstStyle/>
          <a:p>
            <a:pPr marL="0" indent="0">
              <a:buFont typeface="Monotype Sorts" pitchFamily="-2" charset="2"/>
              <a:buNone/>
              <a:tabLst>
                <a:tab pos="857250" algn="l"/>
              </a:tabLst>
            </a:pPr>
            <a:r>
              <a:rPr lang="en-US" altLang="en-US">
                <a:solidFill>
                  <a:srgbClr val="474A81"/>
                </a:solidFill>
              </a:rPr>
              <a:t>The price elasticity of demand is computed as the percentage change in the quantity demanded divided by the percentage change in price.</a:t>
            </a:r>
          </a:p>
          <a:p>
            <a:pPr marL="0" indent="0">
              <a:buFont typeface="Monotype Sorts" pitchFamily="-2" charset="2"/>
              <a:buNone/>
              <a:tabLst>
                <a:tab pos="857250" algn="l"/>
              </a:tabLst>
            </a:pPr>
            <a:endParaRPr lang="en-US" altLang="en-US">
              <a:solidFill>
                <a:srgbClr val="474A81"/>
              </a:solidFill>
            </a:endParaRPr>
          </a:p>
          <a:p>
            <a:pPr marL="0" indent="0">
              <a:buFont typeface="Monotype Sorts" pitchFamily="-2" charset="2"/>
              <a:buNone/>
              <a:tabLst>
                <a:tab pos="857250" algn="l"/>
              </a:tabLst>
            </a:pPr>
            <a:r>
              <a:rPr lang="en-US" altLang="en-US">
                <a:solidFill>
                  <a:srgbClr val="474A81"/>
                </a:solidFill>
              </a:rPr>
              <a:t>Price Elasticity =	</a:t>
            </a:r>
            <a:r>
              <a:rPr lang="en-US" altLang="en-US" sz="2000" u="sng">
                <a:solidFill>
                  <a:srgbClr val="474A81"/>
                </a:solidFill>
              </a:rPr>
              <a:t>Percentage Change in Qd</a:t>
            </a:r>
          </a:p>
          <a:p>
            <a:pPr marL="0" indent="0">
              <a:buFont typeface="Monotype Sorts" pitchFamily="-2" charset="2"/>
              <a:buNone/>
              <a:tabLst>
                <a:tab pos="857250" algn="l"/>
              </a:tabLst>
            </a:pPr>
            <a:r>
              <a:rPr lang="en-US" altLang="en-US">
                <a:solidFill>
                  <a:srgbClr val="474A81"/>
                </a:solidFill>
              </a:rPr>
              <a:t>Of Demand		</a:t>
            </a:r>
            <a:r>
              <a:rPr lang="en-US" altLang="en-US" sz="2000">
                <a:solidFill>
                  <a:srgbClr val="474A81"/>
                </a:solidFill>
              </a:rPr>
              <a:t>Percentage Change in Price</a:t>
            </a:r>
            <a:endParaRPr lang="en-US" altLang="en-US"/>
          </a:p>
        </p:txBody>
      </p:sp>
    </p:spTree>
    <p:extLst>
      <p:ext uri="{BB962C8B-B14F-4D97-AF65-F5344CB8AC3E}">
        <p14:creationId xmlns:p14="http://schemas.microsoft.com/office/powerpoint/2010/main" xmlns="" val="1403437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animEffect transition="in" filter="blinds(vertical)">
                                      <p:cBhvr>
                                        <p:cTn id="7" dur="500"/>
                                        <p:tgtEl>
                                          <p:spTgt spid="348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4823">
                                            <p:txEl>
                                              <p:pRg st="2" end="2"/>
                                            </p:txEl>
                                          </p:spTgt>
                                        </p:tgtEl>
                                        <p:attrNameLst>
                                          <p:attrName>style.visibility</p:attrName>
                                        </p:attrNameLst>
                                      </p:cBhvr>
                                      <p:to>
                                        <p:strVal val="visible"/>
                                      </p:to>
                                    </p:set>
                                    <p:animEffect transition="in" filter="blinds(vertical)">
                                      <p:cBhvr>
                                        <p:cTn id="12" dur="500"/>
                                        <p:tgtEl>
                                          <p:spTgt spid="348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4823">
                                            <p:txEl>
                                              <p:pRg st="3" end="3"/>
                                            </p:txEl>
                                          </p:spTgt>
                                        </p:tgtEl>
                                        <p:attrNameLst>
                                          <p:attrName>style.visibility</p:attrName>
                                        </p:attrNameLst>
                                      </p:cBhvr>
                                      <p:to>
                                        <p:strVal val="visible"/>
                                      </p:to>
                                    </p:set>
                                    <p:animEffect transition="in" filter="blinds(vertical)">
                                      <p:cBhvr>
                                        <p:cTn id="17" dur="500"/>
                                        <p:tgtEl>
                                          <p:spTgt spid="348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723900" y="404813"/>
            <a:ext cx="7772400" cy="1143000"/>
          </a:xfrm>
          <a:noFill/>
          <a:ln/>
        </p:spPr>
        <p:txBody>
          <a:bodyPr>
            <a:normAutofit fontScale="90000"/>
          </a:bodyPr>
          <a:lstStyle/>
          <a:p>
            <a:pPr algn="ctr"/>
            <a:r>
              <a:rPr lang="en-US" altLang="en-US" sz="4000" b="1" dirty="0">
                <a:solidFill>
                  <a:srgbClr val="7A0014"/>
                </a:solidFill>
              </a:rPr>
              <a:t>Elasticity, Percentage Change and Slope</a:t>
            </a:r>
            <a:endParaRPr lang="en-US" altLang="en-US" sz="4000" b="1" dirty="0">
              <a:effectLst>
                <a:outerShdw blurRad="38100" dist="38100" dir="2700000" algn="tl">
                  <a:srgbClr val="000000"/>
                </a:outerShdw>
              </a:effectLst>
              <a:latin typeface="Tahoma" panose="020B0604030504040204" pitchFamily="34" charset="0"/>
            </a:endParaRPr>
          </a:p>
        </p:txBody>
      </p:sp>
      <p:sp>
        <p:nvSpPr>
          <p:cNvPr id="16389" name="Text Box 5"/>
          <p:cNvSpPr txBox="1">
            <a:spLocks noChangeArrowheads="1"/>
          </p:cNvSpPr>
          <p:nvPr/>
        </p:nvSpPr>
        <p:spPr bwMode="auto">
          <a:xfrm>
            <a:off x="609600" y="1547813"/>
            <a:ext cx="82296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3200" dirty="0">
                <a:solidFill>
                  <a:srgbClr val="474A81"/>
                </a:solidFill>
              </a:rPr>
              <a:t>Because the price elasticity of demand measures how much quantity demanded responds to the price, it is closely related to the slope of the demand curve.</a:t>
            </a:r>
          </a:p>
          <a:p>
            <a:pPr algn="just">
              <a:spcBef>
                <a:spcPct val="50000"/>
              </a:spcBef>
            </a:pPr>
            <a:r>
              <a:rPr lang="en-US" altLang="en-US" sz="3200" dirty="0">
                <a:solidFill>
                  <a:srgbClr val="474A81"/>
                </a:solidFill>
              </a:rPr>
              <a:t>But instead of looking at unit change, elasticity looks at percentage change. What do we mean by percentage change?</a:t>
            </a:r>
            <a:endParaRPr lang="en-US" altLang="en-US" sz="3200" dirty="0">
              <a:solidFill>
                <a:srgbClr val="CC3300"/>
              </a:solidFill>
              <a:effectLst>
                <a:outerShdw blurRad="38100" dist="38100" dir="2700000" algn="tl">
                  <a:srgbClr val="000000"/>
                </a:outerShdw>
              </a:effectLst>
            </a:endParaRPr>
          </a:p>
        </p:txBody>
      </p:sp>
    </p:spTree>
    <p:extLst>
      <p:ext uri="{BB962C8B-B14F-4D97-AF65-F5344CB8AC3E}">
        <p14:creationId xmlns:p14="http://schemas.microsoft.com/office/powerpoint/2010/main" xmlns="" val="41498229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ppt_w</p:attrName>
                                        </p:attrNameLst>
                                      </p:cBhvr>
                                      <p:tavLst>
                                        <p:tav tm="0">
                                          <p:val>
                                            <p:fltVal val="0"/>
                                          </p:val>
                                        </p:tav>
                                        <p:tav tm="100000">
                                          <p:val>
                                            <p:strVal val="#ppt_w"/>
                                          </p:val>
                                        </p:tav>
                                      </p:tavLst>
                                    </p:anim>
                                    <p:anim calcmode="lin" valueType="num">
                                      <p:cBhvr>
                                        <p:cTn id="8" dur="500" fill="hold"/>
                                        <p:tgtEl>
                                          <p:spTgt spid="163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ltLang="en-US" b="1"/>
              <a:t>Brief Assessment on Percentages</a:t>
            </a:r>
          </a:p>
        </p:txBody>
      </p:sp>
      <p:sp>
        <p:nvSpPr>
          <p:cNvPr id="331779" name="Rectangle 3"/>
          <p:cNvSpPr>
            <a:spLocks noGrp="1" noChangeArrowheads="1"/>
          </p:cNvSpPr>
          <p:nvPr>
            <p:ph idx="1"/>
          </p:nvPr>
        </p:nvSpPr>
        <p:spPr/>
        <p:txBody>
          <a:bodyPr/>
          <a:lstStyle/>
          <a:p>
            <a:r>
              <a:rPr lang="en-US" altLang="en-US" sz="2800" dirty="0"/>
              <a:t>If there are 50 tomatoes in a store and you picked 16 of them, what percentage of the total did you pick?</a:t>
            </a:r>
          </a:p>
          <a:p>
            <a:r>
              <a:rPr lang="en-US" altLang="en-US" sz="2800" dirty="0"/>
              <a:t>Paul used to weigh 200 </a:t>
            </a:r>
            <a:r>
              <a:rPr lang="en-US" altLang="en-US" sz="2800" dirty="0" err="1"/>
              <a:t>lbs</a:t>
            </a:r>
            <a:r>
              <a:rPr lang="en-US" altLang="en-US" sz="2800" dirty="0"/>
              <a:t> last year, but now he only weighs 175 lbs.  How many </a:t>
            </a:r>
            <a:r>
              <a:rPr lang="en-US" altLang="en-US" sz="2800" dirty="0" err="1"/>
              <a:t>lbs</a:t>
            </a:r>
            <a:r>
              <a:rPr lang="en-US" altLang="en-US" sz="2800" dirty="0"/>
              <a:t> did he lose?  What is the percent change of the loss?</a:t>
            </a:r>
          </a:p>
          <a:p>
            <a:r>
              <a:rPr lang="en-US" altLang="en-US" sz="2800" dirty="0"/>
              <a:t>What is the average of 300 and 330? What is the midpoint?</a:t>
            </a:r>
          </a:p>
        </p:txBody>
      </p:sp>
    </p:spTree>
    <p:extLst>
      <p:ext uri="{BB962C8B-B14F-4D97-AF65-F5344CB8AC3E}">
        <p14:creationId xmlns:p14="http://schemas.microsoft.com/office/powerpoint/2010/main" xmlns="" val="28036075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a:bodyPr>
          <a:lstStyle/>
          <a:p>
            <a:pPr algn="ctr"/>
            <a:r>
              <a:rPr lang="en-US" altLang="en-US" sz="4000" b="1" dirty="0">
                <a:solidFill>
                  <a:srgbClr val="7A0014"/>
                </a:solidFill>
              </a:rPr>
              <a:t>Computing the Price Elasticity of Demand</a:t>
            </a:r>
            <a:endParaRPr lang="en-US" altLang="en-US" sz="4000" b="1" dirty="0">
              <a:solidFill>
                <a:schemeClr val="tx1"/>
              </a:solidFill>
              <a:effectLst>
                <a:outerShdw blurRad="38100" dist="38100" dir="2700000" algn="tl">
                  <a:srgbClr val="000000"/>
                </a:outerShdw>
              </a:effectLst>
              <a:latin typeface="Tahoma" panose="020B0604030504040204" pitchFamily="34" charset="0"/>
            </a:endParaRPr>
          </a:p>
        </p:txBody>
      </p:sp>
      <p:graphicFrame>
        <p:nvGraphicFramePr>
          <p:cNvPr id="163843" name="Object 3"/>
          <p:cNvGraphicFramePr>
            <a:graphicFrameLocks noChangeAspect="1"/>
          </p:cNvGraphicFramePr>
          <p:nvPr/>
        </p:nvGraphicFramePr>
        <p:xfrm>
          <a:off x="228600" y="2057400"/>
          <a:ext cx="8915400" cy="817563"/>
        </p:xfrm>
        <a:graphic>
          <a:graphicData uri="http://schemas.openxmlformats.org/presentationml/2006/ole">
            <p:oleObj spid="_x0000_s9218" name="Equation" r:id="rId4" imgW="4419600" imgH="419100" progId="Equation.3">
              <p:embed/>
            </p:oleObj>
          </a:graphicData>
        </a:graphic>
      </p:graphicFrame>
      <p:sp>
        <p:nvSpPr>
          <p:cNvPr id="163844" name="Text Box 4"/>
          <p:cNvSpPr txBox="1">
            <a:spLocks noChangeArrowheads="1"/>
          </p:cNvSpPr>
          <p:nvPr/>
        </p:nvSpPr>
        <p:spPr bwMode="auto">
          <a:xfrm>
            <a:off x="762000" y="2971800"/>
            <a:ext cx="74676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474A81"/>
                </a:solidFill>
              </a:rPr>
              <a:t>Example:  If the price of an ice cream cone increases from $2.00 to $2.20 and the amount you buy falls from 10 to 8 cones then your elasticity of demand would be calculated as:</a:t>
            </a:r>
          </a:p>
        </p:txBody>
      </p:sp>
      <p:graphicFrame>
        <p:nvGraphicFramePr>
          <p:cNvPr id="163845" name="Object 5"/>
          <p:cNvGraphicFramePr>
            <a:graphicFrameLocks noChangeAspect="1"/>
          </p:cNvGraphicFramePr>
          <p:nvPr/>
        </p:nvGraphicFramePr>
        <p:xfrm>
          <a:off x="1905000" y="4648200"/>
          <a:ext cx="5562600" cy="1833563"/>
        </p:xfrm>
        <a:graphic>
          <a:graphicData uri="http://schemas.openxmlformats.org/presentationml/2006/ole">
            <p:oleObj spid="_x0000_s9219" name="Equation" r:id="rId5" imgW="2311400" imgH="762000" progId="Equation.3">
              <p:embed/>
            </p:oleObj>
          </a:graphicData>
        </a:graphic>
      </p:graphicFrame>
    </p:spTree>
    <p:extLst>
      <p:ext uri="{BB962C8B-B14F-4D97-AF65-F5344CB8AC3E}">
        <p14:creationId xmlns:p14="http://schemas.microsoft.com/office/powerpoint/2010/main" xmlns="" val="13460139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anim calcmode="lin" valueType="num">
                                      <p:cBhvr>
                                        <p:cTn id="7" dur="500" fill="hold"/>
                                        <p:tgtEl>
                                          <p:spTgt spid="163844"/>
                                        </p:tgtEl>
                                        <p:attrNameLst>
                                          <p:attrName>ppt_w</p:attrName>
                                        </p:attrNameLst>
                                      </p:cBhvr>
                                      <p:tavLst>
                                        <p:tav tm="0">
                                          <p:val>
                                            <p:fltVal val="0"/>
                                          </p:val>
                                        </p:tav>
                                        <p:tav tm="100000">
                                          <p:val>
                                            <p:strVal val="#ppt_w"/>
                                          </p:val>
                                        </p:tav>
                                      </p:tavLst>
                                    </p:anim>
                                    <p:anim calcmode="lin" valueType="num">
                                      <p:cBhvr>
                                        <p:cTn id="8" dur="500" fill="hold"/>
                                        <p:tgtEl>
                                          <p:spTgt spid="16384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163843"/>
                                        </p:tgtEl>
                                        <p:attrNameLst>
                                          <p:attrName>style.visibility</p:attrName>
                                        </p:attrNameLst>
                                      </p:cBhvr>
                                      <p:to>
                                        <p:strVal val="visible"/>
                                      </p:to>
                                    </p:set>
                                    <p:animEffect transition="in" filter="barn(inVertical)">
                                      <p:cBhvr>
                                        <p:cTn id="13" dur="500"/>
                                        <p:tgtEl>
                                          <p:spTgt spid="1638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4" fill="hold" nodeType="clickEffect">
                                  <p:stCondLst>
                                    <p:cond delay="0"/>
                                  </p:stCondLst>
                                  <p:childTnLst>
                                    <p:set>
                                      <p:cBhvr>
                                        <p:cTn id="17" dur="1" fill="hold">
                                          <p:stCondLst>
                                            <p:cond delay="0"/>
                                          </p:stCondLst>
                                        </p:cTn>
                                        <p:tgtEl>
                                          <p:spTgt spid="163845"/>
                                        </p:tgtEl>
                                        <p:attrNameLst>
                                          <p:attrName>style.visibility</p:attrName>
                                        </p:attrNameLst>
                                      </p:cBhvr>
                                      <p:to>
                                        <p:strVal val="visible"/>
                                      </p:to>
                                    </p:set>
                                    <p:anim calcmode="lin" valueType="num">
                                      <p:cBhvr>
                                        <p:cTn id="18" dur="500" fill="hold"/>
                                        <p:tgtEl>
                                          <p:spTgt spid="163845"/>
                                        </p:tgtEl>
                                        <p:attrNameLst>
                                          <p:attrName>ppt_x</p:attrName>
                                        </p:attrNameLst>
                                      </p:cBhvr>
                                      <p:tavLst>
                                        <p:tav tm="0">
                                          <p:val>
                                            <p:strVal val="#ppt_x"/>
                                          </p:val>
                                        </p:tav>
                                        <p:tav tm="100000">
                                          <p:val>
                                            <p:strVal val="#ppt_x"/>
                                          </p:val>
                                        </p:tav>
                                      </p:tavLst>
                                    </p:anim>
                                    <p:anim calcmode="lin" valueType="num">
                                      <p:cBhvr>
                                        <p:cTn id="19" dur="500" fill="hold"/>
                                        <p:tgtEl>
                                          <p:spTgt spid="163845"/>
                                        </p:tgtEl>
                                        <p:attrNameLst>
                                          <p:attrName>ppt_y</p:attrName>
                                        </p:attrNameLst>
                                      </p:cBhvr>
                                      <p:tavLst>
                                        <p:tav tm="0">
                                          <p:val>
                                            <p:strVal val="#ppt_y+#ppt_h/2"/>
                                          </p:val>
                                        </p:tav>
                                        <p:tav tm="100000">
                                          <p:val>
                                            <p:strVal val="#ppt_y"/>
                                          </p:val>
                                        </p:tav>
                                      </p:tavLst>
                                    </p:anim>
                                    <p:anim calcmode="lin" valueType="num">
                                      <p:cBhvr>
                                        <p:cTn id="20" dur="500" fill="hold"/>
                                        <p:tgtEl>
                                          <p:spTgt spid="163845"/>
                                        </p:tgtEl>
                                        <p:attrNameLst>
                                          <p:attrName>ppt_w</p:attrName>
                                        </p:attrNameLst>
                                      </p:cBhvr>
                                      <p:tavLst>
                                        <p:tav tm="0">
                                          <p:val>
                                            <p:strVal val="#ppt_w"/>
                                          </p:val>
                                        </p:tav>
                                        <p:tav tm="100000">
                                          <p:val>
                                            <p:strVal val="#ppt_w"/>
                                          </p:val>
                                        </p:tav>
                                      </p:tavLst>
                                    </p:anim>
                                    <p:anim calcmode="lin" valueType="num">
                                      <p:cBhvr>
                                        <p:cTn id="21" dur="500" fill="hold"/>
                                        <p:tgtEl>
                                          <p:spTgt spid="1638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8" name="Rectangle 6"/>
          <p:cNvSpPr>
            <a:spLocks noGrp="1" noChangeArrowheads="1"/>
          </p:cNvSpPr>
          <p:nvPr>
            <p:ph type="ctrTitle"/>
          </p:nvPr>
        </p:nvSpPr>
        <p:spPr>
          <a:xfrm>
            <a:off x="658091" y="304800"/>
            <a:ext cx="7772400" cy="1143000"/>
          </a:xfrm>
          <a:noFill/>
          <a:ln/>
        </p:spPr>
        <p:txBody>
          <a:bodyPr anchor="ctr">
            <a:normAutofit fontScale="90000"/>
          </a:bodyPr>
          <a:lstStyle/>
          <a:p>
            <a:r>
              <a:rPr lang="en-US" altLang="en-US" sz="3600" b="1" dirty="0">
                <a:solidFill>
                  <a:srgbClr val="7A0014"/>
                </a:solidFill>
              </a:rPr>
              <a:t>Computing the Price Elasticity of Demand Using the  Midpoint Formula</a:t>
            </a:r>
            <a:endParaRPr lang="en-US" altLang="en-US" sz="3600" b="1" dirty="0">
              <a:effectLst>
                <a:outerShdw blurRad="38100" dist="38100" dir="2700000" algn="tl">
                  <a:srgbClr val="000000"/>
                </a:outerShdw>
              </a:effectLst>
              <a:latin typeface="Tahoma" panose="020B0604030504040204" pitchFamily="34" charset="0"/>
            </a:endParaRPr>
          </a:p>
        </p:txBody>
      </p:sp>
      <p:sp>
        <p:nvSpPr>
          <p:cNvPr id="192519" name="Rectangle 7"/>
          <p:cNvSpPr>
            <a:spLocks noGrp="1" noChangeArrowheads="1"/>
          </p:cNvSpPr>
          <p:nvPr>
            <p:ph type="subTitle" idx="1"/>
          </p:nvPr>
        </p:nvSpPr>
        <p:spPr>
          <a:xfrm>
            <a:off x="426027" y="1600200"/>
            <a:ext cx="8250382" cy="1752600"/>
          </a:xfrm>
          <a:noFill/>
          <a:ln/>
        </p:spPr>
        <p:txBody>
          <a:bodyPr>
            <a:normAutofit/>
          </a:bodyPr>
          <a:lstStyle/>
          <a:p>
            <a:pPr algn="just"/>
            <a:r>
              <a:rPr lang="en-US" altLang="en-US" sz="2800" dirty="0">
                <a:solidFill>
                  <a:srgbClr val="474A81"/>
                </a:solidFill>
              </a:rPr>
              <a:t>The </a:t>
            </a:r>
            <a:r>
              <a:rPr lang="en-US" altLang="en-US" sz="2800" dirty="0">
                <a:solidFill>
                  <a:srgbClr val="B0001D"/>
                </a:solidFill>
              </a:rPr>
              <a:t>midpoint formula</a:t>
            </a:r>
            <a:r>
              <a:rPr lang="en-US" altLang="en-US" sz="2800" dirty="0">
                <a:solidFill>
                  <a:srgbClr val="474A81"/>
                </a:solidFill>
              </a:rPr>
              <a:t> is preferable when calculating the price elasticity of demand because it gives the same answer regardless of the direction of the change.</a:t>
            </a:r>
          </a:p>
        </p:txBody>
      </p:sp>
      <p:graphicFrame>
        <p:nvGraphicFramePr>
          <p:cNvPr id="192520" name="Object 8"/>
          <p:cNvGraphicFramePr>
            <a:graphicFrameLocks/>
          </p:cNvGraphicFramePr>
          <p:nvPr>
            <p:extLst>
              <p:ext uri="{D42A27DB-BD31-4B8C-83A1-F6EECF244321}">
                <p14:modId xmlns:p14="http://schemas.microsoft.com/office/powerpoint/2010/main" xmlns="" val="3109707150"/>
              </p:ext>
            </p:extLst>
          </p:nvPr>
        </p:nvGraphicFramePr>
        <p:xfrm>
          <a:off x="419100" y="3200400"/>
          <a:ext cx="8153400" cy="1149927"/>
        </p:xfrm>
        <a:graphic>
          <a:graphicData uri="http://schemas.openxmlformats.org/presentationml/2006/ole">
            <p:oleObj spid="_x0000_s10242" name="Equation" r:id="rId4" imgW="4430160" imgH="474480" progId="Equation.3">
              <p:embed/>
            </p:oleObj>
          </a:graphicData>
        </a:graphic>
      </p:graphicFrame>
    </p:spTree>
    <p:extLst>
      <p:ext uri="{BB962C8B-B14F-4D97-AF65-F5344CB8AC3E}">
        <p14:creationId xmlns:p14="http://schemas.microsoft.com/office/powerpoint/2010/main" xmlns="" val="9900824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2519">
                                            <p:txEl>
                                              <p:pRg st="0" end="0"/>
                                            </p:txEl>
                                          </p:spTgt>
                                        </p:tgtEl>
                                        <p:attrNameLst>
                                          <p:attrName>style.visibility</p:attrName>
                                        </p:attrNameLst>
                                      </p:cBhvr>
                                      <p:to>
                                        <p:strVal val="visible"/>
                                      </p:to>
                                    </p:set>
                                    <p:anim calcmode="lin" valueType="num">
                                      <p:cBhvr>
                                        <p:cTn id="7" dur="500" fill="hold"/>
                                        <p:tgtEl>
                                          <p:spTgt spid="1925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25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4" fill="hold" nodeType="clickEffect">
                                  <p:stCondLst>
                                    <p:cond delay="0"/>
                                  </p:stCondLst>
                                  <p:childTnLst>
                                    <p:set>
                                      <p:cBhvr>
                                        <p:cTn id="12" dur="1" fill="hold">
                                          <p:stCondLst>
                                            <p:cond delay="0"/>
                                          </p:stCondLst>
                                        </p:cTn>
                                        <p:tgtEl>
                                          <p:spTgt spid="192520"/>
                                        </p:tgtEl>
                                        <p:attrNameLst>
                                          <p:attrName>style.visibility</p:attrName>
                                        </p:attrNameLst>
                                      </p:cBhvr>
                                      <p:to>
                                        <p:strVal val="visible"/>
                                      </p:to>
                                    </p:set>
                                    <p:anim calcmode="lin" valueType="num">
                                      <p:cBhvr>
                                        <p:cTn id="13" dur="500" fill="hold"/>
                                        <p:tgtEl>
                                          <p:spTgt spid="192520"/>
                                        </p:tgtEl>
                                        <p:attrNameLst>
                                          <p:attrName>ppt_x</p:attrName>
                                        </p:attrNameLst>
                                      </p:cBhvr>
                                      <p:tavLst>
                                        <p:tav tm="0">
                                          <p:val>
                                            <p:strVal val="#ppt_x"/>
                                          </p:val>
                                        </p:tav>
                                        <p:tav tm="100000">
                                          <p:val>
                                            <p:strVal val="#ppt_x"/>
                                          </p:val>
                                        </p:tav>
                                      </p:tavLst>
                                    </p:anim>
                                    <p:anim calcmode="lin" valueType="num">
                                      <p:cBhvr>
                                        <p:cTn id="14" dur="500" fill="hold"/>
                                        <p:tgtEl>
                                          <p:spTgt spid="192520"/>
                                        </p:tgtEl>
                                        <p:attrNameLst>
                                          <p:attrName>ppt_y</p:attrName>
                                        </p:attrNameLst>
                                      </p:cBhvr>
                                      <p:tavLst>
                                        <p:tav tm="0">
                                          <p:val>
                                            <p:strVal val="#ppt_y+#ppt_h/2"/>
                                          </p:val>
                                        </p:tav>
                                        <p:tav tm="100000">
                                          <p:val>
                                            <p:strVal val="#ppt_y"/>
                                          </p:val>
                                        </p:tav>
                                      </p:tavLst>
                                    </p:anim>
                                    <p:anim calcmode="lin" valueType="num">
                                      <p:cBhvr>
                                        <p:cTn id="15" dur="500" fill="hold"/>
                                        <p:tgtEl>
                                          <p:spTgt spid="192520"/>
                                        </p:tgtEl>
                                        <p:attrNameLst>
                                          <p:attrName>ppt_w</p:attrName>
                                        </p:attrNameLst>
                                      </p:cBhvr>
                                      <p:tavLst>
                                        <p:tav tm="0">
                                          <p:val>
                                            <p:strVal val="#ppt_w"/>
                                          </p:val>
                                        </p:tav>
                                        <p:tav tm="100000">
                                          <p:val>
                                            <p:strVal val="#ppt_w"/>
                                          </p:val>
                                        </p:tav>
                                      </p:tavLst>
                                    </p:anim>
                                    <p:anim calcmode="lin" valueType="num">
                                      <p:cBhvr>
                                        <p:cTn id="16" dur="500" fill="hold"/>
                                        <p:tgtEl>
                                          <p:spTgt spid="1925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925" y="533400"/>
            <a:ext cx="6043321" cy="830997"/>
          </a:xfrm>
          <a:prstGeom prst="rect">
            <a:avLst/>
          </a:prstGeom>
          <a:noFill/>
        </p:spPr>
        <p:txBody>
          <a:bodyPr wrap="none" rtlCol="0">
            <a:spAutoFit/>
          </a:bodyPr>
          <a:lstStyle/>
          <a:p>
            <a:r>
              <a:rPr lang="en-US" sz="4800" b="1" dirty="0" smtClean="0"/>
              <a:t>Introduction of Supply </a:t>
            </a:r>
            <a:endParaRPr lang="en-US" sz="4800" b="1" dirty="0"/>
          </a:p>
        </p:txBody>
      </p:sp>
      <p:sp>
        <p:nvSpPr>
          <p:cNvPr id="5" name="Rectangle 4"/>
          <p:cNvSpPr/>
          <p:nvPr/>
        </p:nvSpPr>
        <p:spPr>
          <a:xfrm>
            <a:off x="533400" y="1447800"/>
            <a:ext cx="8077200" cy="2308324"/>
          </a:xfrm>
          <a:prstGeom prst="rect">
            <a:avLst/>
          </a:prstGeom>
        </p:spPr>
        <p:txBody>
          <a:bodyPr wrap="square">
            <a:spAutoFit/>
          </a:bodyPr>
          <a:lstStyle/>
          <a:p>
            <a:pPr algn="just">
              <a:lnSpc>
                <a:spcPct val="150000"/>
              </a:lnSpc>
            </a:pPr>
            <a:r>
              <a:rPr lang="en-US" sz="3600" b="1" dirty="0" smtClean="0"/>
              <a:t>Supply </a:t>
            </a:r>
            <a:r>
              <a:rPr lang="en-US" sz="3200" dirty="0" smtClean="0"/>
              <a:t>is a fundamental economic concept that describes the total amount of a specific good or service that is available to consumers.</a:t>
            </a:r>
            <a:endParaRPr lang="en-US" sz="3200" dirty="0"/>
          </a:p>
        </p:txBody>
      </p:sp>
      <p:sp>
        <p:nvSpPr>
          <p:cNvPr id="6" name="Rectangle 5"/>
          <p:cNvSpPr/>
          <p:nvPr/>
        </p:nvSpPr>
        <p:spPr>
          <a:xfrm>
            <a:off x="533400" y="3962400"/>
            <a:ext cx="8001000" cy="2400657"/>
          </a:xfrm>
          <a:prstGeom prst="rect">
            <a:avLst/>
          </a:prstGeom>
        </p:spPr>
        <p:txBody>
          <a:bodyPr wrap="square">
            <a:spAutoFit/>
          </a:bodyPr>
          <a:lstStyle/>
          <a:p>
            <a:pPr algn="just">
              <a:lnSpc>
                <a:spcPct val="150000"/>
              </a:lnSpc>
            </a:pPr>
            <a:r>
              <a:rPr lang="en-US" sz="3600" b="1" dirty="0" smtClean="0"/>
              <a:t>Supply</a:t>
            </a:r>
            <a:r>
              <a:rPr lang="en-US" sz="3200" dirty="0" smtClean="0"/>
              <a:t> can relate to the amount available at a specific price or the amount available across a range of prices if displayed on a graph.</a:t>
            </a:r>
            <a:endParaRPr lang="en-US" sz="3200" dirty="0"/>
          </a:p>
        </p:txBody>
      </p:sp>
      <p:pic>
        <p:nvPicPr>
          <p:cNvPr id="7"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normAutofit/>
          </a:bodyPr>
          <a:lstStyle/>
          <a:p>
            <a:pPr algn="ctr"/>
            <a:r>
              <a:rPr lang="en-US" altLang="en-US" sz="4000">
                <a:solidFill>
                  <a:srgbClr val="7A0014"/>
                </a:solidFill>
              </a:rPr>
              <a:t>Computing the Price Elasticity of Demand</a:t>
            </a:r>
            <a:endParaRPr lang="en-US" altLang="en-US" sz="4000">
              <a:solidFill>
                <a:schemeClr val="tx1"/>
              </a:solidFill>
              <a:effectLst>
                <a:outerShdw blurRad="38100" dist="38100" dir="2700000" algn="tl">
                  <a:srgbClr val="000000"/>
                </a:outerShdw>
              </a:effectLst>
              <a:latin typeface="Tahoma" panose="020B0604030504040204" pitchFamily="34" charset="0"/>
            </a:endParaRPr>
          </a:p>
        </p:txBody>
      </p:sp>
      <p:sp>
        <p:nvSpPr>
          <p:cNvPr id="216067" name="Text Box 3"/>
          <p:cNvSpPr txBox="1">
            <a:spLocks noChangeArrowheads="1"/>
          </p:cNvSpPr>
          <p:nvPr/>
        </p:nvSpPr>
        <p:spPr bwMode="auto">
          <a:xfrm>
            <a:off x="495300" y="2895600"/>
            <a:ext cx="8153400" cy="1295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n-US" altLang="en-US" b="1" dirty="0">
                <a:solidFill>
                  <a:srgbClr val="474A81"/>
                </a:solidFill>
              </a:rPr>
              <a:t>Example:  If the price of an ice cream cone increases from $2.00 to $2.20 and the amount you buy falls from 10 to 8 cones the your elasticity of demand, using the </a:t>
            </a:r>
            <a:r>
              <a:rPr lang="en-US" altLang="en-US" b="1" dirty="0">
                <a:solidFill>
                  <a:srgbClr val="B0001D"/>
                </a:solidFill>
              </a:rPr>
              <a:t>midpoint formula,</a:t>
            </a:r>
            <a:r>
              <a:rPr lang="en-US" altLang="en-US" b="1" dirty="0">
                <a:solidFill>
                  <a:srgbClr val="474A81"/>
                </a:solidFill>
              </a:rPr>
              <a:t> would be calculated as:</a:t>
            </a:r>
            <a:endParaRPr lang="en-US" altLang="en-US" b="1" dirty="0">
              <a:solidFill>
                <a:srgbClr val="A50021"/>
              </a:solidFill>
            </a:endParaRPr>
          </a:p>
        </p:txBody>
      </p:sp>
      <p:graphicFrame>
        <p:nvGraphicFramePr>
          <p:cNvPr id="216068" name="Object 4"/>
          <p:cNvGraphicFramePr>
            <a:graphicFrameLocks noChangeAspect="1"/>
          </p:cNvGraphicFramePr>
          <p:nvPr/>
        </p:nvGraphicFramePr>
        <p:xfrm>
          <a:off x="1874838" y="4589463"/>
          <a:ext cx="5622925" cy="1952625"/>
        </p:xfrm>
        <a:graphic>
          <a:graphicData uri="http://schemas.openxmlformats.org/presentationml/2006/ole">
            <p:oleObj spid="_x0000_s11266" name="Equation" r:id="rId4" imgW="2336800" imgH="812800" progId="Equation.3">
              <p:embed/>
            </p:oleObj>
          </a:graphicData>
        </a:graphic>
      </p:graphicFrame>
      <p:graphicFrame>
        <p:nvGraphicFramePr>
          <p:cNvPr id="216069" name="Object 5"/>
          <p:cNvGraphicFramePr>
            <a:graphicFrameLocks/>
          </p:cNvGraphicFramePr>
          <p:nvPr>
            <p:extLst>
              <p:ext uri="{D42A27DB-BD31-4B8C-83A1-F6EECF244321}">
                <p14:modId xmlns:p14="http://schemas.microsoft.com/office/powerpoint/2010/main" xmlns="" val="1276017878"/>
              </p:ext>
            </p:extLst>
          </p:nvPr>
        </p:nvGraphicFramePr>
        <p:xfrm>
          <a:off x="495300" y="1831977"/>
          <a:ext cx="8153400" cy="900111"/>
        </p:xfrm>
        <a:graphic>
          <a:graphicData uri="http://schemas.openxmlformats.org/presentationml/2006/ole">
            <p:oleObj spid="_x0000_s11267" name="Equation" r:id="rId5" imgW="4430160" imgH="474480" progId="Equation.3">
              <p:embed/>
            </p:oleObj>
          </a:graphicData>
        </a:graphic>
      </p:graphicFrame>
    </p:spTree>
    <p:extLst>
      <p:ext uri="{BB962C8B-B14F-4D97-AF65-F5344CB8AC3E}">
        <p14:creationId xmlns:p14="http://schemas.microsoft.com/office/powerpoint/2010/main" xmlns="" val="42475190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6067"/>
                                        </p:tgtEl>
                                        <p:attrNameLst>
                                          <p:attrName>style.visibility</p:attrName>
                                        </p:attrNameLst>
                                      </p:cBhvr>
                                      <p:to>
                                        <p:strVal val="visible"/>
                                      </p:to>
                                    </p:set>
                                    <p:anim calcmode="lin" valueType="num">
                                      <p:cBhvr>
                                        <p:cTn id="7" dur="500" fill="hold"/>
                                        <p:tgtEl>
                                          <p:spTgt spid="216067"/>
                                        </p:tgtEl>
                                        <p:attrNameLst>
                                          <p:attrName>ppt_w</p:attrName>
                                        </p:attrNameLst>
                                      </p:cBhvr>
                                      <p:tavLst>
                                        <p:tav tm="0">
                                          <p:val>
                                            <p:fltVal val="0"/>
                                          </p:val>
                                        </p:tav>
                                        <p:tav tm="100000">
                                          <p:val>
                                            <p:strVal val="#ppt_w"/>
                                          </p:val>
                                        </p:tav>
                                      </p:tavLst>
                                    </p:anim>
                                    <p:anim calcmode="lin" valueType="num">
                                      <p:cBhvr>
                                        <p:cTn id="8" dur="500" fill="hold"/>
                                        <p:tgtEl>
                                          <p:spTgt spid="21606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37" fill="hold" nodeType="clickEffect">
                                  <p:stCondLst>
                                    <p:cond delay="0"/>
                                  </p:stCondLst>
                                  <p:childTnLst>
                                    <p:set>
                                      <p:cBhvr>
                                        <p:cTn id="12" dur="1" fill="hold">
                                          <p:stCondLst>
                                            <p:cond delay="0"/>
                                          </p:stCondLst>
                                        </p:cTn>
                                        <p:tgtEl>
                                          <p:spTgt spid="216069"/>
                                        </p:tgtEl>
                                        <p:attrNameLst>
                                          <p:attrName>style.visibility</p:attrName>
                                        </p:attrNameLst>
                                      </p:cBhvr>
                                      <p:to>
                                        <p:strVal val="visible"/>
                                      </p:to>
                                    </p:set>
                                    <p:animEffect transition="in" filter="barn(outVertical)">
                                      <p:cBhvr>
                                        <p:cTn id="13" dur="500"/>
                                        <p:tgtEl>
                                          <p:spTgt spid="21606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4" fill="hold" nodeType="clickEffect">
                                  <p:stCondLst>
                                    <p:cond delay="0"/>
                                  </p:stCondLst>
                                  <p:childTnLst>
                                    <p:set>
                                      <p:cBhvr>
                                        <p:cTn id="17" dur="1" fill="hold">
                                          <p:stCondLst>
                                            <p:cond delay="0"/>
                                          </p:stCondLst>
                                        </p:cTn>
                                        <p:tgtEl>
                                          <p:spTgt spid="216068"/>
                                        </p:tgtEl>
                                        <p:attrNameLst>
                                          <p:attrName>style.visibility</p:attrName>
                                        </p:attrNameLst>
                                      </p:cBhvr>
                                      <p:to>
                                        <p:strVal val="visible"/>
                                      </p:to>
                                    </p:set>
                                    <p:anim calcmode="lin" valueType="num">
                                      <p:cBhvr>
                                        <p:cTn id="18" dur="500" fill="hold"/>
                                        <p:tgtEl>
                                          <p:spTgt spid="216068"/>
                                        </p:tgtEl>
                                        <p:attrNameLst>
                                          <p:attrName>ppt_x</p:attrName>
                                        </p:attrNameLst>
                                      </p:cBhvr>
                                      <p:tavLst>
                                        <p:tav tm="0">
                                          <p:val>
                                            <p:strVal val="#ppt_x"/>
                                          </p:val>
                                        </p:tav>
                                        <p:tav tm="100000">
                                          <p:val>
                                            <p:strVal val="#ppt_x"/>
                                          </p:val>
                                        </p:tav>
                                      </p:tavLst>
                                    </p:anim>
                                    <p:anim calcmode="lin" valueType="num">
                                      <p:cBhvr>
                                        <p:cTn id="19" dur="500" fill="hold"/>
                                        <p:tgtEl>
                                          <p:spTgt spid="216068"/>
                                        </p:tgtEl>
                                        <p:attrNameLst>
                                          <p:attrName>ppt_y</p:attrName>
                                        </p:attrNameLst>
                                      </p:cBhvr>
                                      <p:tavLst>
                                        <p:tav tm="0">
                                          <p:val>
                                            <p:strVal val="#ppt_y+#ppt_h/2"/>
                                          </p:val>
                                        </p:tav>
                                        <p:tav tm="100000">
                                          <p:val>
                                            <p:strVal val="#ppt_y"/>
                                          </p:val>
                                        </p:tav>
                                      </p:tavLst>
                                    </p:anim>
                                    <p:anim calcmode="lin" valueType="num">
                                      <p:cBhvr>
                                        <p:cTn id="20" dur="500" fill="hold"/>
                                        <p:tgtEl>
                                          <p:spTgt spid="216068"/>
                                        </p:tgtEl>
                                        <p:attrNameLst>
                                          <p:attrName>ppt_w</p:attrName>
                                        </p:attrNameLst>
                                      </p:cBhvr>
                                      <p:tavLst>
                                        <p:tav tm="0">
                                          <p:val>
                                            <p:strVal val="#ppt_w"/>
                                          </p:val>
                                        </p:tav>
                                        <p:tav tm="100000">
                                          <p:val>
                                            <p:strVal val="#ppt_w"/>
                                          </p:val>
                                        </p:tav>
                                      </p:tavLst>
                                    </p:anim>
                                    <p:anim calcmode="lin" valueType="num">
                                      <p:cBhvr>
                                        <p:cTn id="21" dur="500" fill="hold"/>
                                        <p:tgtEl>
                                          <p:spTgt spid="216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685800" y="533400"/>
            <a:ext cx="7772400" cy="1143000"/>
          </a:xfrm>
          <a:noFill/>
          <a:ln/>
        </p:spPr>
        <p:txBody>
          <a:bodyPr/>
          <a:lstStyle/>
          <a:p>
            <a:pPr algn="ctr"/>
            <a:r>
              <a:rPr lang="en-US" altLang="en-US" sz="4000">
                <a:solidFill>
                  <a:srgbClr val="7A0014"/>
                </a:solidFill>
              </a:rPr>
              <a:t>Ranges of Elasticity</a:t>
            </a:r>
            <a:endParaRPr lang="en-US" altLang="en-US" sz="4000">
              <a:solidFill>
                <a:schemeClr val="tx1"/>
              </a:solidFill>
              <a:effectLst>
                <a:outerShdw blurRad="38100" dist="38100" dir="2700000" algn="tl">
                  <a:srgbClr val="000000"/>
                </a:outerShdw>
              </a:effectLst>
              <a:latin typeface="Tahoma" panose="020B0604030504040204" pitchFamily="34" charset="0"/>
            </a:endParaRPr>
          </a:p>
        </p:txBody>
      </p:sp>
      <p:sp>
        <p:nvSpPr>
          <p:cNvPr id="12295" name="Rectangle 7"/>
          <p:cNvSpPr>
            <a:spLocks noGrp="1" noChangeArrowheads="1"/>
          </p:cNvSpPr>
          <p:nvPr>
            <p:ph idx="1"/>
          </p:nvPr>
        </p:nvSpPr>
        <p:spPr>
          <a:xfrm>
            <a:off x="685800" y="1752600"/>
            <a:ext cx="7924800" cy="4495800"/>
          </a:xfrm>
          <a:noFill/>
          <a:ln/>
        </p:spPr>
        <p:txBody>
          <a:bodyPr/>
          <a:lstStyle/>
          <a:p>
            <a:pPr>
              <a:lnSpc>
                <a:spcPct val="90000"/>
              </a:lnSpc>
              <a:buClr>
                <a:srgbClr val="F09A0E"/>
              </a:buClr>
              <a:buSzTx/>
              <a:buFont typeface="Monotype Sorts" pitchFamily="-2" charset="2"/>
              <a:buNone/>
              <a:tabLst>
                <a:tab pos="412750" algn="l"/>
              </a:tabLst>
            </a:pPr>
            <a:r>
              <a:rPr lang="en-US" altLang="en-US" sz="3600" i="1">
                <a:solidFill>
                  <a:srgbClr val="B0001D"/>
                </a:solidFill>
              </a:rPr>
              <a:t>Inelastic Demand</a:t>
            </a:r>
            <a:endParaRPr lang="en-US" altLang="en-US" sz="3600">
              <a:solidFill>
                <a:srgbClr val="B0001D"/>
              </a:solidFill>
            </a:endParaRPr>
          </a:p>
          <a:p>
            <a:pPr>
              <a:lnSpc>
                <a:spcPct val="90000"/>
              </a:lnSpc>
              <a:buClr>
                <a:srgbClr val="F09A0E"/>
              </a:buClr>
              <a:buSzTx/>
              <a:buFont typeface="Monotype Sorts" pitchFamily="-2" charset="2"/>
              <a:buChar char="u"/>
              <a:tabLst>
                <a:tab pos="412750" algn="l"/>
              </a:tabLst>
            </a:pPr>
            <a:r>
              <a:rPr lang="en-US" altLang="en-US" sz="2800">
                <a:solidFill>
                  <a:srgbClr val="474A81"/>
                </a:solidFill>
              </a:rPr>
              <a:t>Percentage change in price is greater than percentage change in quantity demand.</a:t>
            </a:r>
          </a:p>
          <a:p>
            <a:pPr>
              <a:lnSpc>
                <a:spcPct val="90000"/>
              </a:lnSpc>
              <a:buClr>
                <a:srgbClr val="F09A0E"/>
              </a:buClr>
              <a:buSzTx/>
              <a:buFont typeface="Monotype Sorts" pitchFamily="-2" charset="2"/>
              <a:buChar char="u"/>
              <a:tabLst>
                <a:tab pos="412750" algn="l"/>
              </a:tabLst>
            </a:pPr>
            <a:r>
              <a:rPr lang="en-US" altLang="en-US" sz="2800">
                <a:solidFill>
                  <a:srgbClr val="474A81"/>
                </a:solidFill>
              </a:rPr>
              <a:t>Price elasticity of demand is </a:t>
            </a:r>
            <a:r>
              <a:rPr lang="en-US" altLang="en-US" sz="2800" i="1">
                <a:solidFill>
                  <a:srgbClr val="474A81"/>
                </a:solidFill>
              </a:rPr>
              <a:t>less than</a:t>
            </a:r>
            <a:r>
              <a:rPr lang="en-US" altLang="en-US" sz="2800">
                <a:solidFill>
                  <a:srgbClr val="474A81"/>
                </a:solidFill>
              </a:rPr>
              <a:t> one.</a:t>
            </a:r>
          </a:p>
          <a:p>
            <a:pPr>
              <a:lnSpc>
                <a:spcPct val="90000"/>
              </a:lnSpc>
              <a:buClr>
                <a:srgbClr val="F09A0E"/>
              </a:buClr>
              <a:buSzTx/>
              <a:buFont typeface="Monotype Sorts" pitchFamily="-2" charset="2"/>
              <a:buNone/>
              <a:tabLst>
                <a:tab pos="412750" algn="l"/>
              </a:tabLst>
            </a:pPr>
            <a:r>
              <a:rPr lang="en-US" altLang="en-US" sz="3600" i="1">
                <a:solidFill>
                  <a:srgbClr val="B0001D"/>
                </a:solidFill>
              </a:rPr>
              <a:t>Elastic Demand</a:t>
            </a:r>
            <a:endParaRPr lang="en-US" altLang="en-US">
              <a:solidFill>
                <a:srgbClr val="B0001D"/>
              </a:solidFill>
            </a:endParaRPr>
          </a:p>
          <a:p>
            <a:pPr>
              <a:lnSpc>
                <a:spcPct val="90000"/>
              </a:lnSpc>
              <a:buClr>
                <a:srgbClr val="F09A0E"/>
              </a:buClr>
              <a:buSzTx/>
              <a:buFont typeface="Monotype Sorts" pitchFamily="-2" charset="2"/>
              <a:buChar char="u"/>
              <a:tabLst>
                <a:tab pos="412750" algn="l"/>
              </a:tabLst>
            </a:pPr>
            <a:r>
              <a:rPr lang="en-US" altLang="en-US" sz="2800">
                <a:solidFill>
                  <a:srgbClr val="474A81"/>
                </a:solidFill>
              </a:rPr>
              <a:t>Percentage change in quantity demand is greater than percentage change in price.</a:t>
            </a:r>
          </a:p>
          <a:p>
            <a:pPr>
              <a:lnSpc>
                <a:spcPct val="90000"/>
              </a:lnSpc>
              <a:buClr>
                <a:srgbClr val="F09A0E"/>
              </a:buClr>
              <a:buSzTx/>
              <a:buFont typeface="Monotype Sorts" pitchFamily="-2" charset="2"/>
              <a:buChar char="u"/>
              <a:tabLst>
                <a:tab pos="412750" algn="l"/>
              </a:tabLst>
            </a:pPr>
            <a:r>
              <a:rPr lang="en-US" altLang="en-US" sz="2800">
                <a:solidFill>
                  <a:srgbClr val="474A81"/>
                </a:solidFill>
              </a:rPr>
              <a:t>Price elasticity of demand is </a:t>
            </a:r>
            <a:r>
              <a:rPr lang="en-US" altLang="en-US" sz="2800" i="1">
                <a:solidFill>
                  <a:srgbClr val="474A81"/>
                </a:solidFill>
              </a:rPr>
              <a:t>greater than</a:t>
            </a:r>
            <a:r>
              <a:rPr lang="en-US" altLang="en-US" sz="2800">
                <a:solidFill>
                  <a:srgbClr val="474A81"/>
                </a:solidFill>
              </a:rPr>
              <a:t> one.</a:t>
            </a:r>
          </a:p>
          <a:p>
            <a:pPr>
              <a:lnSpc>
                <a:spcPct val="90000"/>
              </a:lnSpc>
              <a:buClr>
                <a:srgbClr val="F09A0E"/>
              </a:buClr>
              <a:buSzTx/>
              <a:buFont typeface="Monotype Sorts" pitchFamily="-2" charset="2"/>
              <a:buNone/>
              <a:tabLst>
                <a:tab pos="412750" algn="l"/>
              </a:tabLst>
            </a:pPr>
            <a:endParaRPr lang="en-US" altLang="en-US" sz="2800">
              <a:solidFill>
                <a:srgbClr val="474A81"/>
              </a:solidFill>
            </a:endParaRPr>
          </a:p>
        </p:txBody>
      </p:sp>
    </p:spTree>
    <p:extLst>
      <p:ext uri="{BB962C8B-B14F-4D97-AF65-F5344CB8AC3E}">
        <p14:creationId xmlns:p14="http://schemas.microsoft.com/office/powerpoint/2010/main" xmlns="" val="495751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wipe(left)">
                                      <p:cBhvr>
                                        <p:cTn id="7" dur="500"/>
                                        <p:tgtEl>
                                          <p:spTgt spid="12295">
                                            <p:txEl>
                                              <p:pRg st="0" end="0"/>
                                            </p:txEl>
                                          </p:spTgt>
                                        </p:tgtEl>
                                      </p:cBhvr>
                                    </p:animEffect>
                                  </p:childTnLst>
                                  <p:subTnLst>
                                    <p:animClr clrSpc="rgb" dir="cw">
                                      <p:cBhvr override="childStyle">
                                        <p:cTn dur="1" fill="hold" display="0" masterRel="nextClick" afterEffect="1"/>
                                        <p:tgtEl>
                                          <p:spTgt spid="12295">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5">
                                            <p:txEl>
                                              <p:pRg st="1" end="1"/>
                                            </p:txEl>
                                          </p:spTgt>
                                        </p:tgtEl>
                                        <p:attrNameLst>
                                          <p:attrName>style.visibility</p:attrName>
                                        </p:attrNameLst>
                                      </p:cBhvr>
                                      <p:to>
                                        <p:strVal val="visible"/>
                                      </p:to>
                                    </p:set>
                                    <p:animEffect transition="in" filter="wipe(left)">
                                      <p:cBhvr>
                                        <p:cTn id="12" dur="500"/>
                                        <p:tgtEl>
                                          <p:spTgt spid="12295">
                                            <p:txEl>
                                              <p:pRg st="1" end="1"/>
                                            </p:txEl>
                                          </p:spTgt>
                                        </p:tgtEl>
                                      </p:cBhvr>
                                    </p:animEffect>
                                  </p:childTnLst>
                                  <p:subTnLst>
                                    <p:animClr clrSpc="rgb" dir="cw">
                                      <p:cBhvr override="childStyle">
                                        <p:cTn dur="1" fill="hold" display="0" masterRel="nextClick" afterEffect="1"/>
                                        <p:tgtEl>
                                          <p:spTgt spid="12295">
                                            <p:txEl>
                                              <p:pRg st="1" end="1"/>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5">
                                            <p:txEl>
                                              <p:pRg st="2" end="2"/>
                                            </p:txEl>
                                          </p:spTgt>
                                        </p:tgtEl>
                                        <p:attrNameLst>
                                          <p:attrName>style.visibility</p:attrName>
                                        </p:attrNameLst>
                                      </p:cBhvr>
                                      <p:to>
                                        <p:strVal val="visible"/>
                                      </p:to>
                                    </p:set>
                                    <p:animEffect transition="in" filter="wipe(left)">
                                      <p:cBhvr>
                                        <p:cTn id="17" dur="500"/>
                                        <p:tgtEl>
                                          <p:spTgt spid="12295">
                                            <p:txEl>
                                              <p:pRg st="2" end="2"/>
                                            </p:txEl>
                                          </p:spTgt>
                                        </p:tgtEl>
                                      </p:cBhvr>
                                    </p:animEffect>
                                  </p:childTnLst>
                                  <p:subTnLst>
                                    <p:animClr clrSpc="rgb" dir="cw">
                                      <p:cBhvr override="childStyle">
                                        <p:cTn dur="1" fill="hold" display="0" masterRel="nextClick" afterEffect="1"/>
                                        <p:tgtEl>
                                          <p:spTgt spid="12295">
                                            <p:txEl>
                                              <p:pRg st="2" end="2"/>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5">
                                            <p:txEl>
                                              <p:pRg st="3" end="3"/>
                                            </p:txEl>
                                          </p:spTgt>
                                        </p:tgtEl>
                                        <p:attrNameLst>
                                          <p:attrName>style.visibility</p:attrName>
                                        </p:attrNameLst>
                                      </p:cBhvr>
                                      <p:to>
                                        <p:strVal val="visible"/>
                                      </p:to>
                                    </p:set>
                                    <p:animEffect transition="in" filter="wipe(left)">
                                      <p:cBhvr>
                                        <p:cTn id="22" dur="500"/>
                                        <p:tgtEl>
                                          <p:spTgt spid="12295">
                                            <p:txEl>
                                              <p:pRg st="3" end="3"/>
                                            </p:txEl>
                                          </p:spTgt>
                                        </p:tgtEl>
                                      </p:cBhvr>
                                    </p:animEffect>
                                  </p:childTnLst>
                                  <p:subTnLst>
                                    <p:animClr clrSpc="rgb" dir="cw">
                                      <p:cBhvr override="childStyle">
                                        <p:cTn dur="1" fill="hold" display="0" masterRel="nextClick" afterEffect="1"/>
                                        <p:tgtEl>
                                          <p:spTgt spid="12295">
                                            <p:txEl>
                                              <p:pRg st="3" end="3"/>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95">
                                            <p:txEl>
                                              <p:pRg st="4" end="4"/>
                                            </p:txEl>
                                          </p:spTgt>
                                        </p:tgtEl>
                                        <p:attrNameLst>
                                          <p:attrName>style.visibility</p:attrName>
                                        </p:attrNameLst>
                                      </p:cBhvr>
                                      <p:to>
                                        <p:strVal val="visible"/>
                                      </p:to>
                                    </p:set>
                                    <p:animEffect transition="in" filter="wipe(left)">
                                      <p:cBhvr>
                                        <p:cTn id="27" dur="500"/>
                                        <p:tgtEl>
                                          <p:spTgt spid="12295">
                                            <p:txEl>
                                              <p:pRg st="4" end="4"/>
                                            </p:txEl>
                                          </p:spTgt>
                                        </p:tgtEl>
                                      </p:cBhvr>
                                    </p:animEffect>
                                  </p:childTnLst>
                                  <p:subTnLst>
                                    <p:animClr clrSpc="rgb" dir="cw">
                                      <p:cBhvr override="childStyle">
                                        <p:cTn dur="1" fill="hold" display="0" masterRel="nextClick" afterEffect="1"/>
                                        <p:tgtEl>
                                          <p:spTgt spid="12295">
                                            <p:txEl>
                                              <p:pRg st="4" end="4"/>
                                            </p:txEl>
                                          </p:spTgt>
                                        </p:tgtEl>
                                        <p:attrNameLst>
                                          <p:attrName>ppt_c</p:attrName>
                                        </p:attrNameLst>
                                      </p:cBhvr>
                                      <p:to>
                                        <a:schemeClr val="bg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95">
                                            <p:txEl>
                                              <p:pRg st="5" end="5"/>
                                            </p:txEl>
                                          </p:spTgt>
                                        </p:tgtEl>
                                        <p:attrNameLst>
                                          <p:attrName>style.visibility</p:attrName>
                                        </p:attrNameLst>
                                      </p:cBhvr>
                                      <p:to>
                                        <p:strVal val="visible"/>
                                      </p:to>
                                    </p:set>
                                    <p:animEffect transition="in" filter="wipe(left)">
                                      <p:cBhvr>
                                        <p:cTn id="32" dur="500"/>
                                        <p:tgtEl>
                                          <p:spTgt spid="12295">
                                            <p:txEl>
                                              <p:pRg st="5" end="5"/>
                                            </p:txEl>
                                          </p:spTgt>
                                        </p:tgtEl>
                                      </p:cBhvr>
                                    </p:animEffect>
                                  </p:childTnLst>
                                  <p:subTnLst>
                                    <p:animClr clrSpc="rgb" dir="cw">
                                      <p:cBhvr override="childStyle">
                                        <p:cTn dur="1" fill="hold" display="0" masterRel="nextClick" afterEffect="1"/>
                                        <p:tgtEl>
                                          <p:spTgt spid="1229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895600"/>
            <a:ext cx="7838044" cy="1015663"/>
          </a:xfrm>
          <a:prstGeom prst="rect">
            <a:avLst/>
          </a:prstGeom>
          <a:noFill/>
        </p:spPr>
        <p:txBody>
          <a:bodyPr wrap="none" rtlCol="0">
            <a:spAutoFit/>
          </a:bodyPr>
          <a:lstStyle/>
          <a:p>
            <a:pPr algn="ctr"/>
            <a:r>
              <a:rPr lang="en-US" sz="6000" b="1" dirty="0" smtClean="0"/>
              <a:t>Questions and Answers</a:t>
            </a:r>
            <a:endParaRPr lang="en-US" sz="6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910" y="48736"/>
            <a:ext cx="8382000" cy="1703864"/>
          </a:xfrm>
          <a:prstGeom prst="rect">
            <a:avLst/>
          </a:prstGeom>
        </p:spPr>
        <p:txBody>
          <a:bodyPr wrap="square">
            <a:spAutoFit/>
          </a:bodyPr>
          <a:lstStyle/>
          <a:p>
            <a:pPr>
              <a:lnSpc>
                <a:spcPct val="150000"/>
              </a:lnSpc>
            </a:pPr>
            <a:r>
              <a:rPr lang="en-US" b="1" dirty="0">
                <a:solidFill>
                  <a:srgbClr val="282828"/>
                </a:solidFill>
                <a:latin typeface="Georgia" panose="02040502050405020303" pitchFamily="18" charset="0"/>
              </a:rPr>
              <a:t>If the demand and supply curve for computers are:</a:t>
            </a:r>
          </a:p>
          <a:p>
            <a:pPr>
              <a:lnSpc>
                <a:spcPct val="150000"/>
              </a:lnSpc>
            </a:pPr>
            <a:r>
              <a:rPr lang="en-US" b="1" dirty="0">
                <a:solidFill>
                  <a:srgbClr val="282828"/>
                </a:solidFill>
                <a:latin typeface="Georgia" panose="02040502050405020303" pitchFamily="18" charset="0"/>
              </a:rPr>
              <a:t>D = 100 - 6P, S = 28 + 3P</a:t>
            </a:r>
          </a:p>
          <a:p>
            <a:pPr>
              <a:lnSpc>
                <a:spcPct val="150000"/>
              </a:lnSpc>
            </a:pPr>
            <a:r>
              <a:rPr lang="en-US" b="1" dirty="0">
                <a:solidFill>
                  <a:srgbClr val="282828"/>
                </a:solidFill>
                <a:latin typeface="Georgia" panose="02040502050405020303" pitchFamily="18" charset="0"/>
              </a:rPr>
              <a:t>Where P is the price of computers, what is the quantity of computers bought and sold at equilibrium.</a:t>
            </a:r>
            <a:endParaRPr lang="en-US" b="1" i="0" dirty="0">
              <a:solidFill>
                <a:srgbClr val="282828"/>
              </a:solidFill>
              <a:effectLst/>
              <a:latin typeface="Georgia" panose="02040502050405020303" pitchFamily="18" charset="0"/>
            </a:endParaRPr>
          </a:p>
        </p:txBody>
      </p:sp>
      <p:sp>
        <p:nvSpPr>
          <p:cNvPr id="3" name="Rectangle 2"/>
          <p:cNvSpPr/>
          <p:nvPr/>
        </p:nvSpPr>
        <p:spPr>
          <a:xfrm>
            <a:off x="609600" y="2017047"/>
            <a:ext cx="8382000" cy="4755148"/>
          </a:xfrm>
          <a:prstGeom prst="rect">
            <a:avLst/>
          </a:prstGeom>
        </p:spPr>
        <p:txBody>
          <a:bodyPr wrap="square">
            <a:spAutoFit/>
          </a:bodyPr>
          <a:lstStyle/>
          <a:p>
            <a:pPr>
              <a:lnSpc>
                <a:spcPct val="150000"/>
              </a:lnSpc>
            </a:pPr>
            <a:r>
              <a:rPr lang="en-US" b="1" dirty="0">
                <a:solidFill>
                  <a:srgbClr val="282828"/>
                </a:solidFill>
                <a:latin typeface="Georgia" panose="02040502050405020303" pitchFamily="18" charset="0"/>
              </a:rPr>
              <a:t>Answer</a:t>
            </a:r>
            <a:r>
              <a:rPr lang="en-US" dirty="0">
                <a:solidFill>
                  <a:srgbClr val="282828"/>
                </a:solidFill>
                <a:latin typeface="Georgia" panose="02040502050405020303" pitchFamily="18" charset="0"/>
              </a:rPr>
              <a:t>: We know that the </a:t>
            </a:r>
            <a:r>
              <a:rPr lang="en-US" dirty="0">
                <a:solidFill>
                  <a:srgbClr val="0086A6"/>
                </a:solidFill>
                <a:latin typeface="Georgia" panose="02040502050405020303" pitchFamily="18" charset="0"/>
                <a:hlinkClick r:id="rId2"/>
              </a:rPr>
              <a:t>equilibrium</a:t>
            </a:r>
            <a:r>
              <a:rPr lang="en-US" dirty="0">
                <a:solidFill>
                  <a:srgbClr val="282828"/>
                </a:solidFill>
                <a:latin typeface="Georgia" panose="02040502050405020303" pitchFamily="18" charset="0"/>
              </a:rPr>
              <a:t> quantity will be where supply meets or equals, demand. So first we'll set supply equal to demand:</a:t>
            </a:r>
          </a:p>
          <a:p>
            <a:pPr>
              <a:lnSpc>
                <a:spcPct val="150000"/>
              </a:lnSpc>
            </a:pPr>
            <a:r>
              <a:rPr lang="en-US" sz="2000" b="1" dirty="0">
                <a:solidFill>
                  <a:srgbClr val="282828"/>
                </a:solidFill>
                <a:latin typeface="Georgia" panose="02040502050405020303" pitchFamily="18" charset="0"/>
              </a:rPr>
              <a:t>100 - 6P = 28 + 3P</a:t>
            </a:r>
          </a:p>
          <a:p>
            <a:pPr>
              <a:lnSpc>
                <a:spcPct val="150000"/>
              </a:lnSpc>
            </a:pPr>
            <a:r>
              <a:rPr lang="en-US" dirty="0">
                <a:solidFill>
                  <a:srgbClr val="282828"/>
                </a:solidFill>
                <a:latin typeface="Georgia" panose="02040502050405020303" pitchFamily="18" charset="0"/>
              </a:rPr>
              <a:t>If we re-arrange this we get:</a:t>
            </a:r>
          </a:p>
          <a:p>
            <a:pPr>
              <a:lnSpc>
                <a:spcPct val="150000"/>
              </a:lnSpc>
            </a:pPr>
            <a:r>
              <a:rPr lang="en-US" sz="2000" b="1" dirty="0">
                <a:solidFill>
                  <a:srgbClr val="282828"/>
                </a:solidFill>
                <a:latin typeface="Georgia" panose="02040502050405020303" pitchFamily="18" charset="0"/>
              </a:rPr>
              <a:t>72 = 9P</a:t>
            </a:r>
          </a:p>
          <a:p>
            <a:pPr>
              <a:lnSpc>
                <a:spcPct val="150000"/>
              </a:lnSpc>
            </a:pPr>
            <a:r>
              <a:rPr lang="en-US" dirty="0">
                <a:solidFill>
                  <a:srgbClr val="282828"/>
                </a:solidFill>
                <a:latin typeface="Georgia" panose="02040502050405020303" pitchFamily="18" charset="0"/>
              </a:rPr>
              <a:t>Which simplifies to P = 8.</a:t>
            </a:r>
          </a:p>
          <a:p>
            <a:pPr>
              <a:lnSpc>
                <a:spcPct val="150000"/>
              </a:lnSpc>
            </a:pPr>
            <a:r>
              <a:rPr lang="en-US" dirty="0">
                <a:solidFill>
                  <a:srgbClr val="282828"/>
                </a:solidFill>
                <a:latin typeface="Georgia" panose="02040502050405020303" pitchFamily="18" charset="0"/>
              </a:rPr>
              <a:t>Now we know the equilibrium price, we can solve for the equilibrium quantity by simply substituting P = 8 into the supply or the demand equation. For instance, substitute it into the supply equation to get:</a:t>
            </a:r>
          </a:p>
          <a:p>
            <a:pPr>
              <a:lnSpc>
                <a:spcPct val="150000"/>
              </a:lnSpc>
            </a:pPr>
            <a:r>
              <a:rPr lang="en-US" dirty="0">
                <a:solidFill>
                  <a:srgbClr val="282828"/>
                </a:solidFill>
                <a:latin typeface="Georgia" panose="02040502050405020303" pitchFamily="18" charset="0"/>
              </a:rPr>
              <a:t>S = 28 + 3*8 = 28 + 24 = 52.</a:t>
            </a:r>
          </a:p>
          <a:p>
            <a:pPr>
              <a:lnSpc>
                <a:spcPct val="150000"/>
              </a:lnSpc>
            </a:pPr>
            <a:r>
              <a:rPr lang="en-US" dirty="0">
                <a:solidFill>
                  <a:srgbClr val="282828"/>
                </a:solidFill>
                <a:latin typeface="Georgia" panose="02040502050405020303" pitchFamily="18" charset="0"/>
              </a:rPr>
              <a:t>Thus, the equilibrium price is 8, and the equilibrium quantity is 52.</a:t>
            </a:r>
            <a:endParaRPr lang="en-US" b="0" i="0" dirty="0">
              <a:solidFill>
                <a:srgbClr val="282828"/>
              </a:solidFill>
              <a:effectLst/>
              <a:latin typeface="Georgia" panose="02040502050405020303" pitchFamily="18" charset="0"/>
            </a:endParaRPr>
          </a:p>
        </p:txBody>
      </p:sp>
    </p:spTree>
    <p:extLst>
      <p:ext uri="{BB962C8B-B14F-4D97-AF65-F5344CB8AC3E}">
        <p14:creationId xmlns:p14="http://schemas.microsoft.com/office/powerpoint/2010/main" xmlns="" val="302356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5170646"/>
          </a:xfrm>
          <a:prstGeom prst="rect">
            <a:avLst/>
          </a:prstGeom>
        </p:spPr>
        <p:txBody>
          <a:bodyPr wrap="square">
            <a:spAutoFit/>
          </a:bodyPr>
          <a:lstStyle/>
          <a:p>
            <a:pPr algn="just">
              <a:lnSpc>
                <a:spcPct val="150000"/>
              </a:lnSpc>
            </a:pPr>
            <a:r>
              <a:rPr lang="en-US" sz="2000" b="1" dirty="0">
                <a:solidFill>
                  <a:srgbClr val="282828"/>
                </a:solidFill>
                <a:latin typeface="Georgia" panose="02040502050405020303" pitchFamily="18" charset="0"/>
              </a:rPr>
              <a:t>Beef supplies are sharply reduced because of drought in the beef-raising states, and consumers turn to pork as a substitute for beef. How would you illustrate this change in the beef-market in supply-and-demand terms?</a:t>
            </a:r>
          </a:p>
          <a:p>
            <a:pPr algn="just">
              <a:lnSpc>
                <a:spcPct val="150000"/>
              </a:lnSpc>
            </a:pPr>
            <a:r>
              <a:rPr lang="en-US" sz="2000" b="1" dirty="0">
                <a:solidFill>
                  <a:srgbClr val="282828"/>
                </a:solidFill>
                <a:latin typeface="Georgia" panose="02040502050405020303" pitchFamily="18" charset="0"/>
              </a:rPr>
              <a:t>----</a:t>
            </a:r>
          </a:p>
          <a:p>
            <a:pPr algn="just">
              <a:lnSpc>
                <a:spcPct val="150000"/>
              </a:lnSpc>
            </a:pPr>
            <a:r>
              <a:rPr lang="en-US" sz="2000" dirty="0">
                <a:solidFill>
                  <a:srgbClr val="282828"/>
                </a:solidFill>
                <a:latin typeface="Georgia" panose="02040502050405020303" pitchFamily="18" charset="0"/>
              </a:rPr>
              <a:t>Answer: The supply curve for beef should shift leftward (or </a:t>
            </a:r>
            <a:r>
              <a:rPr lang="en-US" sz="2000" dirty="0">
                <a:solidFill>
                  <a:srgbClr val="0086A6"/>
                </a:solidFill>
                <a:latin typeface="Georgia" panose="02040502050405020303" pitchFamily="18" charset="0"/>
                <a:hlinkClick r:id="rId2"/>
              </a:rPr>
              <a:t>upward</a:t>
            </a:r>
            <a:r>
              <a:rPr lang="en-US" sz="2000" dirty="0">
                <a:solidFill>
                  <a:srgbClr val="282828"/>
                </a:solidFill>
                <a:latin typeface="Georgia" panose="02040502050405020303" pitchFamily="18" charset="0"/>
              </a:rPr>
              <a:t>), to reflect the drought. This causes the price of beef to rise, and the quantity consumed to decrease.</a:t>
            </a:r>
          </a:p>
          <a:p>
            <a:pPr algn="just">
              <a:lnSpc>
                <a:spcPct val="150000"/>
              </a:lnSpc>
            </a:pPr>
            <a:r>
              <a:rPr lang="en-US" sz="2000" dirty="0">
                <a:solidFill>
                  <a:srgbClr val="282828"/>
                </a:solidFill>
                <a:latin typeface="Georgia" panose="02040502050405020303" pitchFamily="18" charset="0"/>
              </a:rPr>
              <a:t>We would not move the demand curve here. The decrease in quantity demanded is due to the price of beef rising, due to the shift of the supply curve</a:t>
            </a:r>
            <a:endParaRPr lang="en-US" sz="2000" i="0" dirty="0">
              <a:solidFill>
                <a:srgbClr val="282828"/>
              </a:solidFill>
              <a:effectLst/>
              <a:latin typeface="Georgia" panose="02040502050405020303" pitchFamily="18" charset="0"/>
            </a:endParaRPr>
          </a:p>
        </p:txBody>
      </p:sp>
    </p:spTree>
    <p:extLst>
      <p:ext uri="{BB962C8B-B14F-4D97-AF65-F5344CB8AC3E}">
        <p14:creationId xmlns:p14="http://schemas.microsoft.com/office/powerpoint/2010/main" xmlns="" val="1303666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75315"/>
            <a:ext cx="7924800" cy="3739485"/>
          </a:xfrm>
          <a:prstGeom prst="rect">
            <a:avLst/>
          </a:prstGeom>
        </p:spPr>
        <p:txBody>
          <a:bodyPr wrap="square">
            <a:spAutoFit/>
          </a:bodyPr>
          <a:lstStyle/>
          <a:p>
            <a:pPr algn="just">
              <a:lnSpc>
                <a:spcPct val="150000"/>
              </a:lnSpc>
            </a:pPr>
            <a:r>
              <a:rPr lang="en-US" sz="2000" b="1" dirty="0">
                <a:solidFill>
                  <a:srgbClr val="282828"/>
                </a:solidFill>
                <a:latin typeface="Georgia" panose="02040502050405020303" pitchFamily="18" charset="0"/>
              </a:rPr>
              <a:t>In December, the price of Christmas trees rises and the quantity of trees sold also rises. Is this a violation of the </a:t>
            </a:r>
            <a:r>
              <a:rPr lang="en-US" sz="2000" b="1" dirty="0">
                <a:solidFill>
                  <a:srgbClr val="0086A6"/>
                </a:solidFill>
                <a:latin typeface="Georgia" panose="02040502050405020303" pitchFamily="18" charset="0"/>
                <a:hlinkClick r:id="rId2"/>
              </a:rPr>
              <a:t>law of demand</a:t>
            </a:r>
            <a:r>
              <a:rPr lang="en-US" sz="2000" b="1" dirty="0">
                <a:solidFill>
                  <a:srgbClr val="282828"/>
                </a:solidFill>
                <a:latin typeface="Georgia" panose="02040502050405020303" pitchFamily="18" charset="0"/>
              </a:rPr>
              <a:t>?</a:t>
            </a:r>
          </a:p>
          <a:p>
            <a:pPr algn="just">
              <a:lnSpc>
                <a:spcPct val="150000"/>
              </a:lnSpc>
            </a:pPr>
            <a:r>
              <a:rPr lang="en-US" dirty="0">
                <a:solidFill>
                  <a:srgbClr val="282828"/>
                </a:solidFill>
                <a:latin typeface="Georgia" panose="02040502050405020303" pitchFamily="18" charset="0"/>
              </a:rPr>
              <a:t>----</a:t>
            </a:r>
          </a:p>
          <a:p>
            <a:pPr algn="just">
              <a:lnSpc>
                <a:spcPct val="150000"/>
              </a:lnSpc>
            </a:pPr>
            <a:r>
              <a:rPr lang="en-US" sz="2000" b="1" dirty="0">
                <a:solidFill>
                  <a:srgbClr val="282828"/>
                </a:solidFill>
                <a:latin typeface="Georgia" panose="02040502050405020303" pitchFamily="18" charset="0"/>
              </a:rPr>
              <a:t>Answer</a:t>
            </a:r>
            <a:r>
              <a:rPr lang="en-US" sz="2000" dirty="0">
                <a:solidFill>
                  <a:srgbClr val="282828"/>
                </a:solidFill>
                <a:latin typeface="Georgia" panose="02040502050405020303" pitchFamily="18" charset="0"/>
              </a:rPr>
              <a:t>: No. This is </a:t>
            </a:r>
            <a:r>
              <a:rPr lang="en-US" sz="2000" dirty="0" smtClean="0">
                <a:solidFill>
                  <a:srgbClr val="282828"/>
                </a:solidFill>
                <a:latin typeface="Georgia" panose="02040502050405020303" pitchFamily="18" charset="0"/>
              </a:rPr>
              <a:t>not simply </a:t>
            </a:r>
            <a:r>
              <a:rPr lang="en-US" sz="2000" dirty="0">
                <a:solidFill>
                  <a:srgbClr val="282828"/>
                </a:solidFill>
                <a:latin typeface="Georgia" panose="02040502050405020303" pitchFamily="18" charset="0"/>
              </a:rPr>
              <a:t>a move along the demand curve here. In December, demand for Christmas trees rises, causing the curve to shift to the right. This allows both the price of Christmas trees and the quantity sold of Christmas trees to rise.</a:t>
            </a:r>
            <a:endParaRPr lang="en-US" sz="2000" b="0" i="0" dirty="0">
              <a:solidFill>
                <a:srgbClr val="282828"/>
              </a:solidFill>
              <a:effectLst/>
              <a:latin typeface="Georgia" panose="02040502050405020303" pitchFamily="18" charset="0"/>
            </a:endParaRPr>
          </a:p>
        </p:txBody>
      </p:sp>
    </p:spTree>
    <p:extLst>
      <p:ext uri="{BB962C8B-B14F-4D97-AF65-F5344CB8AC3E}">
        <p14:creationId xmlns:p14="http://schemas.microsoft.com/office/powerpoint/2010/main" xmlns="" val="1894251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534400" cy="4201150"/>
          </a:xfrm>
          <a:prstGeom prst="rect">
            <a:avLst/>
          </a:prstGeom>
        </p:spPr>
        <p:txBody>
          <a:bodyPr wrap="square">
            <a:spAutoFit/>
          </a:bodyPr>
          <a:lstStyle/>
          <a:p>
            <a:pPr algn="just">
              <a:lnSpc>
                <a:spcPct val="150000"/>
              </a:lnSpc>
            </a:pPr>
            <a:r>
              <a:rPr lang="en-US" sz="2000" b="1" dirty="0">
                <a:solidFill>
                  <a:srgbClr val="282828"/>
                </a:solidFill>
                <a:latin typeface="Georgia" panose="02040502050405020303" pitchFamily="18" charset="0"/>
              </a:rPr>
              <a:t>A firm charges $800 for its unique word processor. If total revenue is $56,000 in July, how many word processors were sold that month?</a:t>
            </a:r>
          </a:p>
          <a:p>
            <a:pPr>
              <a:lnSpc>
                <a:spcPct val="150000"/>
              </a:lnSpc>
            </a:pPr>
            <a:r>
              <a:rPr lang="en-US" dirty="0">
                <a:solidFill>
                  <a:srgbClr val="282828"/>
                </a:solidFill>
                <a:latin typeface="Georgia" panose="02040502050405020303" pitchFamily="18" charset="0"/>
              </a:rPr>
              <a:t>----</a:t>
            </a:r>
          </a:p>
          <a:p>
            <a:pPr algn="just">
              <a:lnSpc>
                <a:spcPct val="150000"/>
              </a:lnSpc>
            </a:pPr>
            <a:r>
              <a:rPr lang="en-US" sz="2000" b="1" dirty="0">
                <a:solidFill>
                  <a:srgbClr val="282828"/>
                </a:solidFill>
                <a:latin typeface="Georgia" panose="02040502050405020303" pitchFamily="18" charset="0"/>
              </a:rPr>
              <a:t>Answer</a:t>
            </a:r>
            <a:r>
              <a:rPr lang="en-US" sz="2000" dirty="0">
                <a:solidFill>
                  <a:srgbClr val="282828"/>
                </a:solidFill>
                <a:latin typeface="Georgia" panose="02040502050405020303" pitchFamily="18" charset="0"/>
              </a:rPr>
              <a:t>: This is a very simple algebra question. We know that </a:t>
            </a:r>
            <a:endParaRPr lang="en-US" sz="2000" dirty="0" smtClean="0">
              <a:solidFill>
                <a:srgbClr val="282828"/>
              </a:solidFill>
              <a:latin typeface="Georgia" panose="02040502050405020303" pitchFamily="18" charset="0"/>
            </a:endParaRPr>
          </a:p>
          <a:p>
            <a:pPr algn="just">
              <a:lnSpc>
                <a:spcPct val="150000"/>
              </a:lnSpc>
            </a:pPr>
            <a:r>
              <a:rPr lang="en-US" sz="2000" dirty="0" smtClean="0">
                <a:solidFill>
                  <a:srgbClr val="282828"/>
                </a:solidFill>
                <a:latin typeface="Georgia" panose="02040502050405020303" pitchFamily="18" charset="0"/>
              </a:rPr>
              <a:t>Total </a:t>
            </a:r>
            <a:r>
              <a:rPr lang="en-US" sz="2000" dirty="0">
                <a:solidFill>
                  <a:srgbClr val="282828"/>
                </a:solidFill>
                <a:latin typeface="Georgia" panose="02040502050405020303" pitchFamily="18" charset="0"/>
              </a:rPr>
              <a:t>Revenue = Price*Quantity.</a:t>
            </a:r>
          </a:p>
          <a:p>
            <a:pPr algn="just">
              <a:lnSpc>
                <a:spcPct val="150000"/>
              </a:lnSpc>
            </a:pPr>
            <a:r>
              <a:rPr lang="en-US" sz="2000" dirty="0">
                <a:solidFill>
                  <a:srgbClr val="282828"/>
                </a:solidFill>
                <a:latin typeface="Georgia" panose="02040502050405020303" pitchFamily="18" charset="0"/>
              </a:rPr>
              <a:t>By re-arranging, we have Quantity = Total Revenue / Price</a:t>
            </a:r>
          </a:p>
          <a:p>
            <a:pPr algn="just">
              <a:lnSpc>
                <a:spcPct val="150000"/>
              </a:lnSpc>
            </a:pPr>
            <a:r>
              <a:rPr lang="en-US" sz="2000" dirty="0">
                <a:solidFill>
                  <a:srgbClr val="282828"/>
                </a:solidFill>
                <a:latin typeface="Georgia" panose="02040502050405020303" pitchFamily="18" charset="0"/>
              </a:rPr>
              <a:t>Q = 56,000/800 = 70</a:t>
            </a:r>
          </a:p>
          <a:p>
            <a:pPr algn="just">
              <a:lnSpc>
                <a:spcPct val="150000"/>
              </a:lnSpc>
            </a:pPr>
            <a:r>
              <a:rPr lang="en-US" sz="2000" dirty="0">
                <a:solidFill>
                  <a:srgbClr val="282828"/>
                </a:solidFill>
                <a:latin typeface="Georgia" panose="02040502050405020303" pitchFamily="18" charset="0"/>
              </a:rPr>
              <a:t>Thus the company sold 70-word processors in July</a:t>
            </a:r>
            <a:r>
              <a:rPr lang="en-US" sz="2000" dirty="0" smtClean="0">
                <a:solidFill>
                  <a:srgbClr val="282828"/>
                </a:solidFill>
                <a:latin typeface="Georgia" panose="02040502050405020303" pitchFamily="18" charset="0"/>
              </a:rPr>
              <a:t>.</a:t>
            </a:r>
            <a:endParaRPr lang="en-US" sz="2000" dirty="0"/>
          </a:p>
        </p:txBody>
      </p:sp>
    </p:spTree>
    <p:extLst>
      <p:ext uri="{BB962C8B-B14F-4D97-AF65-F5344CB8AC3E}">
        <p14:creationId xmlns:p14="http://schemas.microsoft.com/office/powerpoint/2010/main" xmlns="" val="33098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763000" cy="6924973"/>
          </a:xfrm>
          <a:prstGeom prst="rect">
            <a:avLst/>
          </a:prstGeom>
        </p:spPr>
        <p:txBody>
          <a:bodyPr wrap="square">
            <a:spAutoFit/>
          </a:bodyPr>
          <a:lstStyle/>
          <a:p>
            <a:pPr>
              <a:lnSpc>
                <a:spcPct val="150000"/>
              </a:lnSpc>
            </a:pPr>
            <a:r>
              <a:rPr lang="en-US" sz="2000" b="1" dirty="0">
                <a:solidFill>
                  <a:srgbClr val="282828"/>
                </a:solidFill>
                <a:latin typeface="Georgia" panose="02040502050405020303" pitchFamily="18" charset="0"/>
              </a:rPr>
              <a:t>Which of the following factors will cause the </a:t>
            </a:r>
            <a:r>
              <a:rPr lang="en-US" sz="2000" b="1" dirty="0">
                <a:solidFill>
                  <a:srgbClr val="0086A6"/>
                </a:solidFill>
                <a:latin typeface="Georgia" panose="02040502050405020303" pitchFamily="18" charset="0"/>
                <a:hlinkClick r:id="rId2"/>
              </a:rPr>
              <a:t>demand curve</a:t>
            </a:r>
            <a:r>
              <a:rPr lang="en-US" sz="2000" b="1" dirty="0">
                <a:solidFill>
                  <a:srgbClr val="282828"/>
                </a:solidFill>
                <a:latin typeface="Georgia" panose="02040502050405020303" pitchFamily="18" charset="0"/>
              </a:rPr>
              <a:t> for labor to shift to the right?</a:t>
            </a:r>
          </a:p>
          <a:p>
            <a:pPr>
              <a:lnSpc>
                <a:spcPct val="150000"/>
              </a:lnSpc>
            </a:pPr>
            <a:r>
              <a:rPr lang="en-US" sz="2000" b="1" dirty="0">
                <a:solidFill>
                  <a:srgbClr val="282828"/>
                </a:solidFill>
                <a:latin typeface="Georgia" panose="02040502050405020303" pitchFamily="18" charset="0"/>
              </a:rPr>
              <a:t>(a) the demand for the product by labor declines.</a:t>
            </a:r>
          </a:p>
          <a:p>
            <a:pPr>
              <a:lnSpc>
                <a:spcPct val="150000"/>
              </a:lnSpc>
            </a:pPr>
            <a:r>
              <a:rPr lang="en-US" sz="2000" b="1" dirty="0">
                <a:solidFill>
                  <a:srgbClr val="282828"/>
                </a:solidFill>
                <a:latin typeface="Georgia" panose="02040502050405020303" pitchFamily="18" charset="0"/>
              </a:rPr>
              <a:t>(b) the prices of substitute inputs fall.</a:t>
            </a:r>
          </a:p>
          <a:p>
            <a:pPr>
              <a:lnSpc>
                <a:spcPct val="150000"/>
              </a:lnSpc>
            </a:pPr>
            <a:r>
              <a:rPr lang="en-US" sz="2000" b="1" dirty="0">
                <a:solidFill>
                  <a:srgbClr val="282828"/>
                </a:solidFill>
                <a:latin typeface="Georgia" panose="02040502050405020303" pitchFamily="18" charset="0"/>
              </a:rPr>
              <a:t>(c) the productivity of labor increases.</a:t>
            </a:r>
          </a:p>
          <a:p>
            <a:pPr>
              <a:lnSpc>
                <a:spcPct val="150000"/>
              </a:lnSpc>
            </a:pPr>
            <a:r>
              <a:rPr lang="en-US" sz="2000" b="1" dirty="0">
                <a:solidFill>
                  <a:srgbClr val="282828"/>
                </a:solidFill>
                <a:latin typeface="Georgia" panose="02040502050405020303" pitchFamily="18" charset="0"/>
              </a:rPr>
              <a:t>(d) the wage rate declines.</a:t>
            </a:r>
          </a:p>
          <a:p>
            <a:pPr>
              <a:lnSpc>
                <a:spcPct val="150000"/>
              </a:lnSpc>
            </a:pPr>
            <a:r>
              <a:rPr lang="en-US" sz="2000" b="1" dirty="0">
                <a:solidFill>
                  <a:srgbClr val="282828"/>
                </a:solidFill>
                <a:latin typeface="Georgia" panose="02040502050405020303" pitchFamily="18" charset="0"/>
              </a:rPr>
              <a:t>(e) None of the above.</a:t>
            </a:r>
          </a:p>
          <a:p>
            <a:pPr algn="just"/>
            <a:r>
              <a:rPr lang="en-US" b="1" dirty="0" smtClean="0">
                <a:solidFill>
                  <a:srgbClr val="282828"/>
                </a:solidFill>
                <a:latin typeface="Georgia" panose="02040502050405020303" pitchFamily="18" charset="0"/>
              </a:rPr>
              <a:t>Answer</a:t>
            </a:r>
            <a:r>
              <a:rPr lang="en-US" dirty="0">
                <a:solidFill>
                  <a:srgbClr val="282828"/>
                </a:solidFill>
                <a:latin typeface="Georgia" panose="02040502050405020303" pitchFamily="18" charset="0"/>
              </a:rPr>
              <a:t>: A shift to the right of the demand curve for labor means that the demand for labor as increased at every wage rate. We will examine (a) through (d) to see if any of these would cause the demand for labor to rise.</a:t>
            </a:r>
          </a:p>
          <a:p>
            <a:pPr algn="just"/>
            <a:r>
              <a:rPr lang="en-US" dirty="0">
                <a:solidFill>
                  <a:srgbClr val="282828"/>
                </a:solidFill>
                <a:latin typeface="Georgia" panose="02040502050405020303" pitchFamily="18" charset="0"/>
              </a:rPr>
              <a:t>(a) If the demand for the product produced by labor declines, then the demand for labor should decline. So this doesn't work.</a:t>
            </a:r>
          </a:p>
          <a:p>
            <a:pPr algn="just"/>
            <a:r>
              <a:rPr lang="en-US" dirty="0">
                <a:solidFill>
                  <a:srgbClr val="282828"/>
                </a:solidFill>
                <a:latin typeface="Georgia" panose="02040502050405020303" pitchFamily="18" charset="0"/>
              </a:rPr>
              <a:t>(b) If the prices of substitute inputs fall, then you would expect companies to switch from labor to substitute inputs. Thus the demand for labor should fall. So this doesn't work.</a:t>
            </a:r>
          </a:p>
          <a:p>
            <a:pPr algn="just"/>
            <a:r>
              <a:rPr lang="en-US" dirty="0">
                <a:solidFill>
                  <a:srgbClr val="282828"/>
                </a:solidFill>
                <a:latin typeface="Georgia" panose="02040502050405020303" pitchFamily="18" charset="0"/>
              </a:rPr>
              <a:t>(c) If the productivity of labor increases, then employers will demand more labor. So this one </a:t>
            </a:r>
            <a:r>
              <a:rPr lang="en-US" i="1" dirty="0">
                <a:solidFill>
                  <a:srgbClr val="282828"/>
                </a:solidFill>
                <a:latin typeface="Georgia" panose="02040502050405020303" pitchFamily="18" charset="0"/>
              </a:rPr>
              <a:t>does</a:t>
            </a:r>
            <a:r>
              <a:rPr lang="en-US" dirty="0">
                <a:solidFill>
                  <a:srgbClr val="282828"/>
                </a:solidFill>
                <a:latin typeface="Georgia" panose="02040502050405020303" pitchFamily="18" charset="0"/>
              </a:rPr>
              <a:t> work!​</a:t>
            </a:r>
          </a:p>
          <a:p>
            <a:pPr algn="just"/>
            <a:r>
              <a:rPr lang="en-US" dirty="0">
                <a:solidFill>
                  <a:srgbClr val="282828"/>
                </a:solidFill>
                <a:latin typeface="Georgia" panose="02040502050405020303" pitchFamily="18" charset="0"/>
              </a:rPr>
              <a:t>(d) The wage rate declining causes a change in </a:t>
            </a:r>
            <a:r>
              <a:rPr lang="en-US" i="1" dirty="0">
                <a:solidFill>
                  <a:srgbClr val="282828"/>
                </a:solidFill>
                <a:latin typeface="Georgia" panose="02040502050405020303" pitchFamily="18" charset="0"/>
              </a:rPr>
              <a:t>quantity demanded</a:t>
            </a:r>
            <a:r>
              <a:rPr lang="en-US" dirty="0">
                <a:solidFill>
                  <a:srgbClr val="282828"/>
                </a:solidFill>
                <a:latin typeface="Georgia" panose="02040502050405020303" pitchFamily="18" charset="0"/>
              </a:rPr>
              <a:t> not </a:t>
            </a:r>
            <a:r>
              <a:rPr lang="en-US" i="1" dirty="0">
                <a:solidFill>
                  <a:srgbClr val="282828"/>
                </a:solidFill>
                <a:latin typeface="Georgia" panose="02040502050405020303" pitchFamily="18" charset="0"/>
              </a:rPr>
              <a:t>demand</a:t>
            </a:r>
            <a:r>
              <a:rPr lang="en-US" dirty="0">
                <a:solidFill>
                  <a:srgbClr val="282828"/>
                </a:solidFill>
                <a:latin typeface="Georgia" panose="02040502050405020303" pitchFamily="18" charset="0"/>
              </a:rPr>
              <a:t>. So this doesn't work.</a:t>
            </a:r>
          </a:p>
          <a:p>
            <a:pPr algn="just"/>
            <a:r>
              <a:rPr lang="en-US" dirty="0">
                <a:solidFill>
                  <a:srgbClr val="282828"/>
                </a:solidFill>
                <a:latin typeface="Georgia" panose="02040502050405020303" pitchFamily="18" charset="0"/>
              </a:rPr>
              <a:t>Thus the correct answer is (c).</a:t>
            </a:r>
            <a:endParaRPr lang="en-US" b="0" i="0" dirty="0">
              <a:solidFill>
                <a:srgbClr val="282828"/>
              </a:solidFill>
              <a:effectLst/>
              <a:latin typeface="Georgia" panose="02040502050405020303" pitchFamily="18" charset="0"/>
            </a:endParaRPr>
          </a:p>
        </p:txBody>
      </p:sp>
    </p:spTree>
    <p:extLst>
      <p:ext uri="{BB962C8B-B14F-4D97-AF65-F5344CB8AC3E}">
        <p14:creationId xmlns:p14="http://schemas.microsoft.com/office/powerpoint/2010/main" xmlns="" val="92437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00200"/>
            <a:ext cx="8153400" cy="2608215"/>
          </a:xfrm>
          <a:prstGeom prst="rect">
            <a:avLst/>
          </a:prstGeom>
        </p:spPr>
        <p:txBody>
          <a:bodyPr wrap="square">
            <a:spAutoFit/>
          </a:bodyPr>
          <a:lstStyle/>
          <a:p>
            <a:pPr algn="just">
              <a:lnSpc>
                <a:spcPct val="150000"/>
              </a:lnSpc>
            </a:pPr>
            <a:r>
              <a:rPr lang="en-US" sz="2800" dirty="0" smtClean="0"/>
              <a:t>If a firm supplies a good or service, the firm</a:t>
            </a:r>
          </a:p>
          <a:p>
            <a:pPr algn="just">
              <a:lnSpc>
                <a:spcPct val="150000"/>
              </a:lnSpc>
            </a:pPr>
            <a:r>
              <a:rPr lang="en-US" sz="2800" dirty="0" smtClean="0"/>
              <a:t>1. Has the resources and technology to produce it.</a:t>
            </a:r>
          </a:p>
          <a:p>
            <a:pPr algn="just">
              <a:lnSpc>
                <a:spcPct val="150000"/>
              </a:lnSpc>
            </a:pPr>
            <a:r>
              <a:rPr lang="en-US" sz="2800" dirty="0" smtClean="0"/>
              <a:t>2. Can profit from producing it.</a:t>
            </a:r>
          </a:p>
          <a:p>
            <a:pPr algn="just">
              <a:lnSpc>
                <a:spcPct val="150000"/>
              </a:lnSpc>
            </a:pPr>
            <a:r>
              <a:rPr lang="en-US" sz="2800" dirty="0" smtClean="0"/>
              <a:t>3. Plans to produce it and sell it.</a:t>
            </a:r>
            <a:endParaRPr lang="en-US" sz="2800" dirty="0"/>
          </a:p>
        </p:txBody>
      </p:sp>
      <p:sp>
        <p:nvSpPr>
          <p:cNvPr id="5" name="Rectangle 4"/>
          <p:cNvSpPr/>
          <p:nvPr/>
        </p:nvSpPr>
        <p:spPr>
          <a:xfrm>
            <a:off x="609600" y="4267200"/>
            <a:ext cx="8001000" cy="1961884"/>
          </a:xfrm>
          <a:prstGeom prst="rect">
            <a:avLst/>
          </a:prstGeom>
        </p:spPr>
        <p:txBody>
          <a:bodyPr wrap="square">
            <a:spAutoFit/>
          </a:bodyPr>
          <a:lstStyle/>
          <a:p>
            <a:pPr algn="just">
              <a:lnSpc>
                <a:spcPct val="150000"/>
              </a:lnSpc>
            </a:pPr>
            <a:r>
              <a:rPr lang="en-US" sz="2800" dirty="0" smtClean="0"/>
              <a:t>A supply is more than just having the </a:t>
            </a:r>
            <a:r>
              <a:rPr lang="en-US" sz="2800" i="1" dirty="0" smtClean="0"/>
              <a:t>resources and </a:t>
            </a:r>
            <a:r>
              <a:rPr lang="en-US" sz="2800" dirty="0" smtClean="0"/>
              <a:t>the </a:t>
            </a:r>
            <a:r>
              <a:rPr lang="en-US" sz="2800" i="1" dirty="0" smtClean="0"/>
              <a:t>technology to produce something. Resources and technology are the constraints that limit what is </a:t>
            </a:r>
            <a:r>
              <a:rPr lang="en-US" sz="2800" dirty="0" smtClean="0"/>
              <a:t>possible.</a:t>
            </a:r>
            <a:endParaRPr lang="en-US" sz="2800" dirty="0"/>
          </a:p>
        </p:txBody>
      </p:sp>
      <p:sp>
        <p:nvSpPr>
          <p:cNvPr id="6" name="TextBox 5"/>
          <p:cNvSpPr txBox="1"/>
          <p:nvPr/>
        </p:nvSpPr>
        <p:spPr>
          <a:xfrm>
            <a:off x="493925" y="533400"/>
            <a:ext cx="6043321" cy="830997"/>
          </a:xfrm>
          <a:prstGeom prst="rect">
            <a:avLst/>
          </a:prstGeom>
          <a:noFill/>
        </p:spPr>
        <p:txBody>
          <a:bodyPr wrap="none" rtlCol="0">
            <a:spAutoFit/>
          </a:bodyPr>
          <a:lstStyle/>
          <a:p>
            <a:r>
              <a:rPr lang="en-US" sz="4800" b="1" dirty="0" smtClean="0"/>
              <a:t>Introduction of Supply </a:t>
            </a:r>
            <a:endParaRPr lang="en-US" sz="4800" b="1" dirty="0"/>
          </a:p>
        </p:txBody>
      </p:sp>
      <p:pic>
        <p:nvPicPr>
          <p:cNvPr id="7"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925" y="533400"/>
            <a:ext cx="3917354" cy="830997"/>
          </a:xfrm>
          <a:prstGeom prst="rect">
            <a:avLst/>
          </a:prstGeom>
          <a:noFill/>
        </p:spPr>
        <p:txBody>
          <a:bodyPr wrap="none" rtlCol="0">
            <a:spAutoFit/>
          </a:bodyPr>
          <a:lstStyle/>
          <a:p>
            <a:r>
              <a:rPr lang="en-US" sz="4800" b="1" dirty="0" smtClean="0"/>
              <a:t>Law of Supply</a:t>
            </a:r>
            <a:endParaRPr lang="en-US" sz="4800" b="1" dirty="0"/>
          </a:p>
        </p:txBody>
      </p:sp>
      <p:sp>
        <p:nvSpPr>
          <p:cNvPr id="5" name="Rectangle 4"/>
          <p:cNvSpPr/>
          <p:nvPr/>
        </p:nvSpPr>
        <p:spPr>
          <a:xfrm>
            <a:off x="533400" y="1458907"/>
            <a:ext cx="8305800" cy="2400657"/>
          </a:xfrm>
          <a:prstGeom prst="rect">
            <a:avLst/>
          </a:prstGeom>
        </p:spPr>
        <p:txBody>
          <a:bodyPr wrap="square">
            <a:spAutoFit/>
          </a:bodyPr>
          <a:lstStyle/>
          <a:p>
            <a:pPr algn="just">
              <a:lnSpc>
                <a:spcPct val="150000"/>
              </a:lnSpc>
            </a:pPr>
            <a:r>
              <a:rPr lang="en-US" sz="2000" dirty="0" smtClean="0"/>
              <a:t>Supply's counterpart is </a:t>
            </a:r>
            <a:r>
              <a:rPr lang="en-US" sz="2000" b="1" dirty="0" smtClean="0"/>
              <a:t>demand</a:t>
            </a:r>
            <a:r>
              <a:rPr lang="en-US" sz="2000" dirty="0" smtClean="0"/>
              <a:t>; it measures how many consumers will want to buy a product at various price points. </a:t>
            </a:r>
          </a:p>
          <a:p>
            <a:pPr algn="just">
              <a:lnSpc>
                <a:spcPct val="150000"/>
              </a:lnSpc>
            </a:pPr>
            <a:r>
              <a:rPr lang="en-US" sz="2000" dirty="0" smtClean="0"/>
              <a:t>The direct relationship between price and quantity supplied of a good is known as the </a:t>
            </a:r>
            <a:r>
              <a:rPr lang="en-US" sz="2000" b="1" dirty="0" smtClean="0"/>
              <a:t>Law of Supply</a:t>
            </a:r>
            <a:r>
              <a:rPr lang="en-US" sz="2000" dirty="0" smtClean="0"/>
              <a:t> and is typically represented by an upward sloping line known as the supply curve.</a:t>
            </a:r>
            <a:endParaRPr lang="en-US" sz="2000" dirty="0"/>
          </a:p>
        </p:txBody>
      </p:sp>
      <p:pic>
        <p:nvPicPr>
          <p:cNvPr id="1026" name="Picture 2"/>
          <p:cNvPicPr>
            <a:picLocks noChangeAspect="1" noChangeArrowheads="1"/>
          </p:cNvPicPr>
          <p:nvPr/>
        </p:nvPicPr>
        <p:blipFill>
          <a:blip r:embed="rId2"/>
          <a:srcRect l="41329" t="38664" r="44351" b="36458"/>
          <a:stretch>
            <a:fillRect/>
          </a:stretch>
        </p:blipFill>
        <p:spPr bwMode="auto">
          <a:xfrm>
            <a:off x="3276600" y="3953541"/>
            <a:ext cx="2895600" cy="2828260"/>
          </a:xfrm>
          <a:prstGeom prst="rect">
            <a:avLst/>
          </a:prstGeom>
          <a:noFill/>
          <a:ln w="9525">
            <a:noFill/>
            <a:miter lim="800000"/>
            <a:headEnd/>
            <a:tailEnd/>
          </a:ln>
          <a:effectLst/>
        </p:spPr>
      </p:pic>
      <p:pic>
        <p:nvPicPr>
          <p:cNvPr id="6"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41329" t="38664" r="44351" b="36458"/>
          <a:stretch>
            <a:fillRect/>
          </a:stretch>
        </p:blipFill>
        <p:spPr bwMode="auto">
          <a:xfrm>
            <a:off x="0" y="1752600"/>
            <a:ext cx="3962400" cy="4648200"/>
          </a:xfrm>
          <a:prstGeom prst="rect">
            <a:avLst/>
          </a:prstGeom>
          <a:noFill/>
          <a:ln w="9525">
            <a:noFill/>
            <a:miter lim="800000"/>
            <a:headEnd/>
            <a:tailEnd/>
          </a:ln>
          <a:effectLst/>
        </p:spPr>
      </p:pic>
      <p:sp>
        <p:nvSpPr>
          <p:cNvPr id="5" name="Rectangle 4"/>
          <p:cNvSpPr/>
          <p:nvPr/>
        </p:nvSpPr>
        <p:spPr>
          <a:xfrm>
            <a:off x="4038600" y="1359662"/>
            <a:ext cx="4876800" cy="5262979"/>
          </a:xfrm>
          <a:prstGeom prst="rect">
            <a:avLst/>
          </a:prstGeom>
        </p:spPr>
        <p:txBody>
          <a:bodyPr wrap="square">
            <a:spAutoFit/>
          </a:bodyPr>
          <a:lstStyle/>
          <a:p>
            <a:pPr algn="just">
              <a:lnSpc>
                <a:spcPct val="150000"/>
              </a:lnSpc>
            </a:pPr>
            <a:r>
              <a:rPr lang="en-US" sz="2800" b="1" dirty="0" smtClean="0"/>
              <a:t>The law of supply states:</a:t>
            </a:r>
          </a:p>
          <a:p>
            <a:pPr algn="just">
              <a:lnSpc>
                <a:spcPct val="150000"/>
              </a:lnSpc>
            </a:pPr>
            <a:r>
              <a:rPr lang="en-US" sz="2800" b="1" dirty="0" smtClean="0"/>
              <a:t>Other things remaining the same, the higher the price of a good, the greater is the quantity supplied; and the lower the price of a good, the smaller is the quantity supplied.</a:t>
            </a:r>
            <a:endParaRPr lang="en-US" sz="2800" b="1" dirty="0"/>
          </a:p>
        </p:txBody>
      </p:sp>
      <p:sp>
        <p:nvSpPr>
          <p:cNvPr id="6" name="TextBox 5"/>
          <p:cNvSpPr txBox="1"/>
          <p:nvPr/>
        </p:nvSpPr>
        <p:spPr>
          <a:xfrm>
            <a:off x="493925" y="533400"/>
            <a:ext cx="3917354" cy="830997"/>
          </a:xfrm>
          <a:prstGeom prst="rect">
            <a:avLst/>
          </a:prstGeom>
          <a:noFill/>
        </p:spPr>
        <p:txBody>
          <a:bodyPr wrap="none" rtlCol="0">
            <a:spAutoFit/>
          </a:bodyPr>
          <a:lstStyle/>
          <a:p>
            <a:r>
              <a:rPr lang="en-US" sz="4800" b="1" dirty="0" smtClean="0"/>
              <a:t>Law of Supply</a:t>
            </a:r>
            <a:endParaRPr lang="en-US" sz="4800" b="1" dirty="0"/>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09600"/>
            <a:ext cx="6888361" cy="646331"/>
          </a:xfrm>
          <a:prstGeom prst="rect">
            <a:avLst/>
          </a:prstGeom>
        </p:spPr>
        <p:txBody>
          <a:bodyPr wrap="none">
            <a:spAutoFit/>
          </a:bodyPr>
          <a:lstStyle/>
          <a:p>
            <a:r>
              <a:rPr lang="en-US" sz="3600" b="1" dirty="0" smtClean="0"/>
              <a:t>Supply Curve and Supply Schedule</a:t>
            </a:r>
            <a:endParaRPr lang="en-US" sz="3600" b="1" dirty="0"/>
          </a:p>
        </p:txBody>
      </p:sp>
      <p:sp>
        <p:nvSpPr>
          <p:cNvPr id="5" name="Rectangle 4"/>
          <p:cNvSpPr/>
          <p:nvPr/>
        </p:nvSpPr>
        <p:spPr>
          <a:xfrm>
            <a:off x="533400" y="1479352"/>
            <a:ext cx="8382000" cy="4431983"/>
          </a:xfrm>
          <a:prstGeom prst="rect">
            <a:avLst/>
          </a:prstGeom>
        </p:spPr>
        <p:txBody>
          <a:bodyPr wrap="square">
            <a:spAutoFit/>
          </a:bodyPr>
          <a:lstStyle/>
          <a:p>
            <a:pPr algn="just">
              <a:lnSpc>
                <a:spcPct val="150000"/>
              </a:lnSpc>
            </a:pPr>
            <a:r>
              <a:rPr lang="en-US" sz="2800" b="1" dirty="0" smtClean="0"/>
              <a:t>Supply Curve </a:t>
            </a:r>
          </a:p>
          <a:p>
            <a:pPr algn="just">
              <a:lnSpc>
                <a:spcPct val="150000"/>
              </a:lnSpc>
            </a:pPr>
            <a:r>
              <a:rPr lang="en-US" sz="2800" dirty="0" smtClean="0"/>
              <a:t>The term </a:t>
            </a:r>
            <a:r>
              <a:rPr lang="en-US" sz="2800" i="1" dirty="0" smtClean="0"/>
              <a:t>quantity supplied </a:t>
            </a:r>
            <a:r>
              <a:rPr lang="en-US" sz="2800" dirty="0" smtClean="0"/>
              <a:t>refers to a point on a supply curve the quantity supplied at a particular price.</a:t>
            </a:r>
            <a:endParaRPr lang="en-US" dirty="0" smtClean="0"/>
          </a:p>
          <a:p>
            <a:pPr algn="just">
              <a:lnSpc>
                <a:spcPct val="150000"/>
              </a:lnSpc>
            </a:pPr>
            <a:endParaRPr lang="en-US" b="1" dirty="0" smtClean="0"/>
          </a:p>
          <a:p>
            <a:pPr algn="just">
              <a:lnSpc>
                <a:spcPct val="150000"/>
              </a:lnSpc>
            </a:pPr>
            <a:r>
              <a:rPr lang="en-US" sz="2800" b="1" dirty="0" smtClean="0"/>
              <a:t>Supply Schedule </a:t>
            </a:r>
            <a:r>
              <a:rPr lang="en-US" sz="2800" i="1" dirty="0" smtClean="0"/>
              <a:t>lists the quantities </a:t>
            </a:r>
            <a:r>
              <a:rPr lang="en-US" sz="2800" dirty="0" smtClean="0"/>
              <a:t>supplied at each price when all the other influences on producers’ planned sales remain the same.</a:t>
            </a:r>
            <a:endParaRPr lang="en-US" sz="2800" dirty="0"/>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2299" t="20833" r="50220" b="13542"/>
          <a:stretch>
            <a:fillRect/>
          </a:stretch>
        </p:blipFill>
        <p:spPr bwMode="auto">
          <a:xfrm>
            <a:off x="164495" y="1828800"/>
            <a:ext cx="4102705" cy="4038600"/>
          </a:xfrm>
          <a:prstGeom prst="rect">
            <a:avLst/>
          </a:prstGeom>
          <a:noFill/>
          <a:ln w="9525">
            <a:noFill/>
            <a:miter lim="800000"/>
            <a:headEnd/>
            <a:tailEnd/>
          </a:ln>
          <a:effectLst>
            <a:outerShdw blurRad="50800" dist="38100" algn="l" rotWithShape="0">
              <a:prstClr val="black">
                <a:alpha val="40000"/>
              </a:prstClr>
            </a:outerShdw>
          </a:effectLst>
        </p:spPr>
      </p:pic>
      <p:pic>
        <p:nvPicPr>
          <p:cNvPr id="2051" name="Picture 3"/>
          <p:cNvPicPr>
            <a:picLocks noChangeAspect="1" noChangeArrowheads="1"/>
          </p:cNvPicPr>
          <p:nvPr/>
        </p:nvPicPr>
        <p:blipFill>
          <a:blip r:embed="rId3"/>
          <a:srcRect l="12518" t="40625" r="50586" b="27083"/>
          <a:stretch>
            <a:fillRect/>
          </a:stretch>
        </p:blipFill>
        <p:spPr bwMode="auto">
          <a:xfrm>
            <a:off x="4343400" y="1752600"/>
            <a:ext cx="4648200" cy="4114800"/>
          </a:xfrm>
          <a:prstGeom prst="rect">
            <a:avLst/>
          </a:prstGeom>
          <a:noFill/>
          <a:ln w="9525">
            <a:noFill/>
            <a:miter lim="800000"/>
            <a:headEnd/>
            <a:tailEnd/>
          </a:ln>
          <a:effectLst/>
        </p:spPr>
      </p:pic>
      <p:sp>
        <p:nvSpPr>
          <p:cNvPr id="6" name="Rectangle 5"/>
          <p:cNvSpPr/>
          <p:nvPr/>
        </p:nvSpPr>
        <p:spPr>
          <a:xfrm>
            <a:off x="533400" y="609600"/>
            <a:ext cx="6888361" cy="646331"/>
          </a:xfrm>
          <a:prstGeom prst="rect">
            <a:avLst/>
          </a:prstGeom>
        </p:spPr>
        <p:txBody>
          <a:bodyPr wrap="none">
            <a:spAutoFit/>
          </a:bodyPr>
          <a:lstStyle/>
          <a:p>
            <a:r>
              <a:rPr lang="en-US" sz="3600" b="1" dirty="0" smtClean="0"/>
              <a:t>Supply Curve and Supply Schedule</a:t>
            </a:r>
            <a:endParaRPr lang="en-US" sz="3600" b="1" dirty="0"/>
          </a:p>
        </p:txBody>
      </p:sp>
      <p:pic>
        <p:nvPicPr>
          <p:cNvPr id="5" name="Picture 2" descr="C:\Users\user\Desktop\ishik-logo.png"/>
          <p:cNvPicPr>
            <a:picLocks noChangeAspect="1" noChangeArrowheads="1"/>
          </p:cNvPicPr>
          <p:nvPr/>
        </p:nvPicPr>
        <p:blipFill>
          <a:blip r:embed="rId4"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TotalTime>
  <Words>2633</Words>
  <Application>Microsoft Office PowerPoint</Application>
  <PresentationFormat>On-screen Show (4:3)</PresentationFormat>
  <Paragraphs>254</Paragraphs>
  <Slides>47</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Price Elasticity of Demand</vt:lpstr>
      <vt:lpstr>Computing the Price Elasticity of Demand</vt:lpstr>
      <vt:lpstr>Elasticity, Percentage Change and Slope</vt:lpstr>
      <vt:lpstr>Brief Assessment on Percentages</vt:lpstr>
      <vt:lpstr>Computing the Price Elasticity of Demand</vt:lpstr>
      <vt:lpstr>Computing the Price Elasticity of Demand Using the  Midpoint Formula</vt:lpstr>
      <vt:lpstr>Computing the Price Elasticity of Demand</vt:lpstr>
      <vt:lpstr>Ranges of Elasticity</vt:lpstr>
      <vt:lpstr>Slide 42</vt:lpstr>
      <vt:lpstr>Slide 43</vt:lpstr>
      <vt:lpstr>Slide 44</vt:lpstr>
      <vt:lpstr>Slide 45</vt:lpstr>
      <vt:lpstr>Slide 46</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123</cp:revision>
  <dcterms:created xsi:type="dcterms:W3CDTF">2006-08-16T00:00:00Z</dcterms:created>
  <dcterms:modified xsi:type="dcterms:W3CDTF">2018-10-27T17:00:48Z</dcterms:modified>
</cp:coreProperties>
</file>