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70" r:id="rId3"/>
    <p:sldId id="257" r:id="rId4"/>
    <p:sldId id="269" r:id="rId5"/>
    <p:sldId id="258" r:id="rId6"/>
    <p:sldId id="267" r:id="rId7"/>
    <p:sldId id="268" r:id="rId8"/>
    <p:sldId id="259" r:id="rId9"/>
    <p:sldId id="260" r:id="rId10"/>
    <p:sldId id="261" r:id="rId11"/>
    <p:sldId id="262" r:id="rId12"/>
    <p:sldId id="263" r:id="rId13"/>
    <p:sldId id="264" r:id="rId14"/>
    <p:sldId id="265" r:id="rId15"/>
    <p:sldId id="266"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D68C1C9-FEBF-4429-AE98-2A4E21AB0677}" type="datetime1">
              <a:rPr lang="en-US" smtClean="0"/>
              <a:pPr/>
              <a:t>10/17/2018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Week - 2</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0EC3A5-D74E-4498-B7ED-3A3710A0C806}" type="slidenum">
              <a:rPr lang="en-US" smtClean="0"/>
              <a:pPr/>
              <a:t>‹#›</a:t>
            </a:fld>
            <a:endParaRPr lang="en-US"/>
          </a:p>
        </p:txBody>
      </p:sp>
    </p:spTree>
    <p:extLst>
      <p:ext uri="{BB962C8B-B14F-4D97-AF65-F5344CB8AC3E}">
        <p14:creationId xmlns:p14="http://schemas.microsoft.com/office/powerpoint/2010/main" xmlns="" val="33856520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FEB3B-FDF6-4F1A-ACD3-A388B5CB6BB2}" type="datetime1">
              <a:rPr lang="en-US" smtClean="0"/>
              <a:pPr/>
              <a:t>10/17/2018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Week - 2</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D3433B-C3A6-442B-9936-B1B75A519CEB}"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F927C82-7098-480E-BAD1-1C51DA327219}" type="datetime1">
              <a:rPr lang="en-US" smtClean="0"/>
              <a:pPr/>
              <a:t>10/17/2018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Week-2</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F9B911-BDE4-4B44-8094-8828DEB9FBEC}" type="datetime1">
              <a:rPr lang="en-US" smtClean="0"/>
              <a:pPr/>
              <a:t>10/17/2018</a:t>
            </a:fld>
            <a:endParaRPr lang="en-US"/>
          </a:p>
        </p:txBody>
      </p:sp>
      <p:sp>
        <p:nvSpPr>
          <p:cNvPr id="5" name="Footer Placeholder 4"/>
          <p:cNvSpPr>
            <a:spLocks noGrp="1"/>
          </p:cNvSpPr>
          <p:nvPr>
            <p:ph type="ftr" sz="quarter" idx="11"/>
          </p:nvPr>
        </p:nvSpPr>
        <p:spPr/>
        <p:txBody>
          <a:bodyPr/>
          <a:lstStyle/>
          <a:p>
            <a:r>
              <a:rPr lang="en-US" smtClean="0"/>
              <a:t>Week-2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2F450A4-0740-4170-B3F9-4505D120087B}" type="datetime1">
              <a:rPr lang="en-US" smtClean="0"/>
              <a:pPr/>
              <a:t>10/17/2018</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Week-2</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4FBB6B-E6E1-4D55-9998-660BA84E8D4E}" type="datetime1">
              <a:rPr lang="en-US" smtClean="0"/>
              <a:pPr/>
              <a:t>10/17/2018</a:t>
            </a:fld>
            <a:endParaRPr lang="en-US"/>
          </a:p>
        </p:txBody>
      </p:sp>
      <p:sp>
        <p:nvSpPr>
          <p:cNvPr id="5" name="Footer Placeholder 4"/>
          <p:cNvSpPr>
            <a:spLocks noGrp="1"/>
          </p:cNvSpPr>
          <p:nvPr>
            <p:ph type="ftr" sz="quarter" idx="11"/>
          </p:nvPr>
        </p:nvSpPr>
        <p:spPr/>
        <p:txBody>
          <a:bodyPr/>
          <a:lstStyle/>
          <a:p>
            <a:r>
              <a:rPr lang="en-US" smtClean="0"/>
              <a:t>Week-2</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9368646-B052-4E03-AA1C-F3C106F82DFB}" type="datetime1">
              <a:rPr lang="en-US" smtClean="0"/>
              <a:pPr/>
              <a:t>10/17/2018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Week-2</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104833C-C96F-447D-A83A-F6814ACBD001}" type="datetime1">
              <a:rPr lang="en-US" smtClean="0"/>
              <a:pPr/>
              <a:t>10/17/2018</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Week-2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70CFC57-93A0-4C7F-BEBE-9A4ABB2AA9B9}" type="datetime1">
              <a:rPr lang="en-US" smtClean="0"/>
              <a:pPr/>
              <a:t>10/17/2018</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Week-2</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78FFFC-4AF2-4241-A1AD-2B6CA05AF3B7}"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740C3-2F06-46DA-B1EC-0C44DBE6D888}" type="datetime1">
              <a:rPr lang="en-US" smtClean="0"/>
              <a:pPr/>
              <a:t>10/17/2018</a:t>
            </a:fld>
            <a:endParaRPr lang="en-US"/>
          </a:p>
        </p:txBody>
      </p:sp>
      <p:sp>
        <p:nvSpPr>
          <p:cNvPr id="3" name="Footer Placeholder 2"/>
          <p:cNvSpPr>
            <a:spLocks noGrp="1"/>
          </p:cNvSpPr>
          <p:nvPr>
            <p:ph type="ftr" sz="quarter" idx="11"/>
          </p:nvPr>
        </p:nvSpPr>
        <p:spPr/>
        <p:txBody>
          <a:bodyPr/>
          <a:lstStyle/>
          <a:p>
            <a:r>
              <a:rPr lang="en-US" smtClean="0"/>
              <a:t>Week-2</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6DECEAA-0199-415C-9CD0-24161E91355C}" type="datetime1">
              <a:rPr lang="en-US" smtClean="0"/>
              <a:pPr/>
              <a:t>10/17/2018</a:t>
            </a:fld>
            <a:endParaRPr lang="en-US"/>
          </a:p>
        </p:txBody>
      </p:sp>
      <p:sp>
        <p:nvSpPr>
          <p:cNvPr id="6" name="Footer Placeholder 5"/>
          <p:cNvSpPr>
            <a:spLocks noGrp="1"/>
          </p:cNvSpPr>
          <p:nvPr>
            <p:ph type="ftr" sz="quarter" idx="11"/>
          </p:nvPr>
        </p:nvSpPr>
        <p:spPr/>
        <p:txBody>
          <a:bodyPr/>
          <a:lstStyle/>
          <a:p>
            <a:r>
              <a:rPr lang="en-US" smtClean="0"/>
              <a:t>Week-2</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0E4FD1B-6B9E-46C1-BDB4-518A60DC60ED}" type="datetime1">
              <a:rPr lang="en-US" smtClean="0"/>
              <a:pPr/>
              <a:t>10/17/2018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Week-2</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4A059FE-9603-41C5-9D44-1232B0147B9F}" type="datetime1">
              <a:rPr lang="en-US" smtClean="0"/>
              <a:pPr/>
              <a:t>10/17/2018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Week-2</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5932" y="6172200"/>
            <a:ext cx="1209177" cy="830997"/>
          </a:xfrm>
          <a:prstGeom prst="rect">
            <a:avLst/>
          </a:prstGeom>
          <a:noFill/>
        </p:spPr>
        <p:txBody>
          <a:bodyPr wrap="none" rtlCol="0">
            <a:spAutoFit/>
          </a:bodyPr>
          <a:lstStyle/>
          <a:p>
            <a:r>
              <a:rPr lang="en-US" sz="2400" b="1" dirty="0" smtClean="0">
                <a:solidFill>
                  <a:schemeClr val="bg1"/>
                </a:solidFill>
                <a:effectLst>
                  <a:outerShdw blurRad="38100" dist="38100" dir="2700000" algn="tl">
                    <a:srgbClr val="000000">
                      <a:alpha val="43137"/>
                    </a:srgbClr>
                  </a:outerShdw>
                </a:effectLst>
              </a:rPr>
              <a:t>Week -2</a:t>
            </a:r>
          </a:p>
          <a:p>
            <a:endParaRPr lang="en-US" sz="24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2489217" y="6167735"/>
            <a:ext cx="6426183" cy="461665"/>
          </a:xfrm>
          <a:prstGeom prst="rect">
            <a:avLst/>
          </a:prstGeom>
          <a:noFill/>
        </p:spPr>
        <p:txBody>
          <a:bodyPr wrap="none" rtlCol="0">
            <a:spAutoFit/>
          </a:bodyPr>
          <a:lstStyle/>
          <a:p>
            <a:r>
              <a:rPr lang="en-US" sz="2400" b="1" dirty="0" smtClean="0">
                <a:solidFill>
                  <a:schemeClr val="bg1"/>
                </a:solidFill>
                <a:effectLst>
                  <a:outerShdw blurRad="38100" dist="38100" dir="2700000" algn="tl">
                    <a:srgbClr val="000000">
                      <a:alpha val="43137"/>
                    </a:srgbClr>
                  </a:outerShdw>
                </a:effectLst>
              </a:rPr>
              <a:t>Prepared by: Dr </a:t>
            </a:r>
            <a:r>
              <a:rPr lang="en-US" sz="2400" b="1" dirty="0" err="1" smtClean="0">
                <a:solidFill>
                  <a:schemeClr val="bg1"/>
                </a:solidFill>
                <a:effectLst>
                  <a:outerShdw blurRad="38100" dist="38100" dir="2700000" algn="tl">
                    <a:srgbClr val="000000">
                      <a:alpha val="43137"/>
                    </a:srgbClr>
                  </a:outerShdw>
                </a:effectLst>
              </a:rPr>
              <a:t>Waqar</a:t>
            </a:r>
            <a:r>
              <a:rPr lang="en-US" sz="2400" b="1" dirty="0" smtClean="0">
                <a:solidFill>
                  <a:schemeClr val="bg1"/>
                </a:solidFill>
                <a:effectLst>
                  <a:outerShdw blurRad="38100" dist="38100" dir="2700000" algn="tl">
                    <a:srgbClr val="000000">
                      <a:alpha val="43137"/>
                    </a:srgbClr>
                  </a:outerShdw>
                </a:effectLst>
              </a:rPr>
              <a:t> Ahmad, </a:t>
            </a:r>
            <a:r>
              <a:rPr lang="en-US" sz="2400" b="1" dirty="0" err="1" smtClean="0">
                <a:solidFill>
                  <a:schemeClr val="bg1"/>
                </a:solidFill>
                <a:effectLst>
                  <a:outerShdw blurRad="38100" dist="38100" dir="2700000" algn="tl">
                    <a:srgbClr val="000000">
                      <a:alpha val="43137"/>
                    </a:srgbClr>
                  </a:outerShdw>
                </a:effectLst>
              </a:rPr>
              <a:t>Asstt</a:t>
            </a:r>
            <a:r>
              <a:rPr lang="en-US" sz="2400" b="1" dirty="0" smtClean="0">
                <a:solidFill>
                  <a:schemeClr val="bg1"/>
                </a:solidFill>
                <a:effectLst>
                  <a:outerShdw blurRad="38100" dist="38100" dir="2700000" algn="tl">
                    <a:srgbClr val="000000">
                      <a:alpha val="43137"/>
                    </a:srgbClr>
                  </a:outerShdw>
                </a:effectLst>
              </a:rPr>
              <a:t>. Prof.</a:t>
            </a:r>
            <a:endParaRPr lang="en-US" sz="24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76200"/>
            <a:ext cx="8382000" cy="1938992"/>
          </a:xfrm>
          <a:prstGeom prst="rect">
            <a:avLst/>
          </a:prstGeom>
        </p:spPr>
        <p:txBody>
          <a:bodyPr wrap="square">
            <a:spAutoFit/>
          </a:bodyPr>
          <a:lstStyle/>
          <a:p>
            <a:pPr algn="ctr"/>
            <a:r>
              <a:rPr lang="en-US" sz="4000" b="1" dirty="0">
                <a:solidFill>
                  <a:srgbClr val="FFC000"/>
                </a:solidFill>
                <a:latin typeface="Arial Rounded MT Bold" panose="020F0704030504030204" pitchFamily="34" charset="0"/>
              </a:rPr>
              <a:t>Objective of a firm gap between theory and practices and role of managerial economist.</a:t>
            </a:r>
            <a:endParaRPr lang="en-US" sz="4000" b="1" dirty="0">
              <a:solidFill>
                <a:srgbClr val="FFC000"/>
              </a:solidFill>
              <a:effectLst>
                <a:outerShdw blurRad="38100" dist="38100" dir="2700000" algn="tl">
                  <a:srgbClr val="000000">
                    <a:alpha val="43137"/>
                  </a:srgbClr>
                </a:outerShdw>
              </a:effectLst>
              <a:latin typeface="Arial Rounded MT Bold" panose="020F0704030504030204" pitchFamily="34" charset="0"/>
            </a:endParaRPr>
          </a:p>
        </p:txBody>
      </p:sp>
      <p:pic>
        <p:nvPicPr>
          <p:cNvPr id="8" name="Picture 2" descr="C:\Users\user\Desktop\ishik-logo.png"/>
          <p:cNvPicPr>
            <a:picLocks noChangeAspect="1" noChangeArrowheads="1"/>
          </p:cNvPicPr>
          <p:nvPr/>
        </p:nvPicPr>
        <p:blipFill>
          <a:blip r:embed="rId2"/>
          <a:srcRect/>
          <a:stretch>
            <a:fillRect/>
          </a:stretch>
        </p:blipFill>
        <p:spPr bwMode="auto">
          <a:xfrm>
            <a:off x="2057400" y="1905000"/>
            <a:ext cx="5257800" cy="3810000"/>
          </a:xfrm>
          <a:prstGeom prst="rect">
            <a:avLst/>
          </a:prstGeom>
          <a:noFill/>
        </p:spPr>
      </p:pic>
      <p:sp>
        <p:nvSpPr>
          <p:cNvPr id="2" name="Date Placeholder 1"/>
          <p:cNvSpPr>
            <a:spLocks noGrp="1"/>
          </p:cNvSpPr>
          <p:nvPr>
            <p:ph type="dt" sz="half" idx="10"/>
          </p:nvPr>
        </p:nvSpPr>
        <p:spPr/>
        <p:txBody>
          <a:bodyPr/>
          <a:lstStyle/>
          <a:p>
            <a:fld id="{62003A91-EEE5-49D1-AA34-8C3B4E5DE199}" type="datetime1">
              <a:rPr lang="en-US" smtClean="0"/>
              <a:pPr/>
              <a:t>10/17/2018</a:t>
            </a:fld>
            <a:endParaRPr lang="en-US"/>
          </a:p>
        </p:txBody>
      </p:sp>
      <p:sp>
        <p:nvSpPr>
          <p:cNvPr id="3" name="Footer Placeholder 2"/>
          <p:cNvSpPr>
            <a:spLocks noGrp="1"/>
          </p:cNvSpPr>
          <p:nvPr>
            <p:ph type="ftr" sz="quarter" idx="11"/>
          </p:nvPr>
        </p:nvSpPr>
        <p:spPr/>
        <p:txBody>
          <a:bodyPr/>
          <a:lstStyle/>
          <a:p>
            <a:r>
              <a:rPr lang="en-US" smtClean="0"/>
              <a:t>Week-2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10</a:t>
            </a:fld>
            <a:endParaRPr lang="en-US"/>
          </a:p>
        </p:txBody>
      </p:sp>
      <p:sp>
        <p:nvSpPr>
          <p:cNvPr id="7" name="Rectangle 6"/>
          <p:cNvSpPr/>
          <p:nvPr/>
        </p:nvSpPr>
        <p:spPr>
          <a:xfrm>
            <a:off x="526473" y="1295400"/>
            <a:ext cx="8388927" cy="5170646"/>
          </a:xfrm>
          <a:prstGeom prst="rect">
            <a:avLst/>
          </a:prstGeom>
        </p:spPr>
        <p:txBody>
          <a:bodyPr wrap="square">
            <a:spAutoFit/>
          </a:bodyPr>
          <a:lstStyle/>
          <a:p>
            <a:pPr algn="just">
              <a:lnSpc>
                <a:spcPct val="150000"/>
              </a:lnSpc>
            </a:pPr>
            <a:r>
              <a:rPr lang="en-US" sz="2200" dirty="0" smtClean="0"/>
              <a:t>In </a:t>
            </a:r>
            <a:r>
              <a:rPr lang="en-US" sz="2200" dirty="0"/>
              <a:t>order to solve the problems of decision making, data are to be collected and analyzed in the light of business objectives</a:t>
            </a:r>
            <a:r>
              <a:rPr lang="en-US" sz="2200" dirty="0" smtClean="0"/>
              <a:t>.</a:t>
            </a:r>
          </a:p>
          <a:p>
            <a:pPr marL="342900" indent="-342900" algn="just">
              <a:lnSpc>
                <a:spcPct val="150000"/>
              </a:lnSpc>
              <a:buFont typeface="Arial" panose="020B0604020202020204" pitchFamily="34" charset="0"/>
              <a:buChar char="•"/>
            </a:pPr>
            <a:r>
              <a:rPr lang="en-US" sz="2200" dirty="0" smtClean="0"/>
              <a:t>It </a:t>
            </a:r>
            <a:r>
              <a:rPr lang="en-US" sz="2200" dirty="0"/>
              <a:t>provides tool and techniques for managerial decision </a:t>
            </a:r>
            <a:r>
              <a:rPr lang="en-US" sz="2200" dirty="0" smtClean="0"/>
              <a:t>making.</a:t>
            </a:r>
          </a:p>
          <a:p>
            <a:pPr marL="342900" indent="-342900" algn="just">
              <a:lnSpc>
                <a:spcPct val="150000"/>
              </a:lnSpc>
              <a:buFont typeface="Arial" panose="020B0604020202020204" pitchFamily="34" charset="0"/>
              <a:buChar char="•"/>
            </a:pPr>
            <a:r>
              <a:rPr lang="en-US" sz="2200" dirty="0" smtClean="0"/>
              <a:t>It </a:t>
            </a:r>
            <a:r>
              <a:rPr lang="en-US" sz="2200" dirty="0"/>
              <a:t>gives answers to the basic problems of business </a:t>
            </a:r>
            <a:r>
              <a:rPr lang="en-US" sz="2200" dirty="0" smtClean="0"/>
              <a:t>management.</a:t>
            </a:r>
          </a:p>
          <a:p>
            <a:pPr marL="342900" indent="-342900" algn="just">
              <a:lnSpc>
                <a:spcPct val="150000"/>
              </a:lnSpc>
              <a:buFont typeface="Arial" panose="020B0604020202020204" pitchFamily="34" charset="0"/>
              <a:buChar char="•"/>
            </a:pPr>
            <a:r>
              <a:rPr lang="en-US" sz="2200" dirty="0" smtClean="0"/>
              <a:t>It </a:t>
            </a:r>
            <a:r>
              <a:rPr lang="en-US" sz="2200" dirty="0"/>
              <a:t>supplies data for analysis and </a:t>
            </a:r>
            <a:r>
              <a:rPr lang="en-US" sz="2200" dirty="0" smtClean="0"/>
              <a:t>forecasting.</a:t>
            </a:r>
          </a:p>
          <a:p>
            <a:pPr marL="342900" indent="-342900" algn="just">
              <a:lnSpc>
                <a:spcPct val="150000"/>
              </a:lnSpc>
              <a:buFont typeface="Arial" panose="020B0604020202020204" pitchFamily="34" charset="0"/>
              <a:buChar char="•"/>
            </a:pPr>
            <a:r>
              <a:rPr lang="en-US" sz="2200" dirty="0" smtClean="0"/>
              <a:t>It </a:t>
            </a:r>
            <a:r>
              <a:rPr lang="en-US" sz="2200" dirty="0"/>
              <a:t>provides tools for demand forecasting and profit planning</a:t>
            </a:r>
            <a:r>
              <a:rPr lang="en-US" sz="2200" dirty="0" smtClean="0"/>
              <a:t>.</a:t>
            </a:r>
          </a:p>
          <a:p>
            <a:pPr marL="342900" indent="-342900" algn="just">
              <a:lnSpc>
                <a:spcPct val="150000"/>
              </a:lnSpc>
              <a:buFont typeface="Arial" panose="020B0604020202020204" pitchFamily="34" charset="0"/>
              <a:buChar char="•"/>
            </a:pPr>
            <a:r>
              <a:rPr lang="en-US" sz="2200" dirty="0" smtClean="0"/>
              <a:t>It </a:t>
            </a:r>
            <a:r>
              <a:rPr lang="en-US" sz="2200" dirty="0"/>
              <a:t>guides the managerial economist</a:t>
            </a:r>
            <a:r>
              <a:rPr lang="en-US" sz="2200" dirty="0" smtClean="0"/>
              <a:t>.</a:t>
            </a:r>
          </a:p>
          <a:p>
            <a:pPr marL="342900" indent="-342900" algn="just">
              <a:lnSpc>
                <a:spcPct val="150000"/>
              </a:lnSpc>
              <a:buFont typeface="Arial" panose="020B0604020202020204" pitchFamily="34" charset="0"/>
              <a:buChar char="•"/>
            </a:pPr>
            <a:r>
              <a:rPr lang="en-US" sz="2200" dirty="0" smtClean="0"/>
              <a:t>It </a:t>
            </a:r>
            <a:r>
              <a:rPr lang="en-US" sz="2200" dirty="0"/>
              <a:t>helps in formulating business policies</a:t>
            </a:r>
            <a:r>
              <a:rPr lang="en-US" sz="2200" dirty="0" smtClean="0"/>
              <a:t>.</a:t>
            </a:r>
          </a:p>
          <a:p>
            <a:pPr marL="342900" indent="-342900" algn="just">
              <a:lnSpc>
                <a:spcPct val="150000"/>
              </a:lnSpc>
              <a:buFont typeface="Arial" panose="020B0604020202020204" pitchFamily="34" charset="0"/>
              <a:buChar char="•"/>
            </a:pPr>
            <a:r>
              <a:rPr lang="en-US" sz="2200" dirty="0" smtClean="0"/>
              <a:t>It </a:t>
            </a:r>
            <a:r>
              <a:rPr lang="en-US" sz="2200" dirty="0"/>
              <a:t>assists the management to know internal and external factors influence the business.</a:t>
            </a:r>
            <a:r>
              <a:rPr lang="en-US" sz="2200" dirty="0" smtClean="0"/>
              <a:t> </a:t>
            </a:r>
            <a:endParaRPr lang="en-US" sz="2200" dirty="0"/>
          </a:p>
        </p:txBody>
      </p:sp>
      <p:sp>
        <p:nvSpPr>
          <p:cNvPr id="8" name="Rectangle 7"/>
          <p:cNvSpPr/>
          <p:nvPr/>
        </p:nvSpPr>
        <p:spPr>
          <a:xfrm>
            <a:off x="498764" y="471330"/>
            <a:ext cx="6668429" cy="830997"/>
          </a:xfrm>
          <a:prstGeom prst="rect">
            <a:avLst/>
          </a:prstGeom>
        </p:spPr>
        <p:txBody>
          <a:bodyPr wrap="none">
            <a:spAutoFit/>
          </a:bodyPr>
          <a:lstStyle/>
          <a:p>
            <a:pPr algn="just">
              <a:lnSpc>
                <a:spcPct val="150000"/>
              </a:lnSpc>
            </a:pPr>
            <a:r>
              <a:rPr lang="en-US" sz="3200" b="1" dirty="0" smtClean="0"/>
              <a:t>Importance </a:t>
            </a:r>
            <a:r>
              <a:rPr lang="en-US" sz="3200" b="1" dirty="0"/>
              <a:t>of Managerial Economics</a:t>
            </a:r>
            <a:r>
              <a:rPr lang="en-US" sz="3200" dirty="0"/>
              <a:t> </a:t>
            </a:r>
            <a:endParaRPr lang="en-US" sz="3200" b="1" dirty="0"/>
          </a:p>
        </p:txBody>
      </p:sp>
    </p:spTree>
    <p:extLst>
      <p:ext uri="{BB962C8B-B14F-4D97-AF65-F5344CB8AC3E}">
        <p14:creationId xmlns:p14="http://schemas.microsoft.com/office/powerpoint/2010/main" xmlns="" val="70371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11</a:t>
            </a:fld>
            <a:endParaRPr lang="en-US"/>
          </a:p>
        </p:txBody>
      </p:sp>
      <p:sp>
        <p:nvSpPr>
          <p:cNvPr id="7" name="Rectangle 6"/>
          <p:cNvSpPr/>
          <p:nvPr/>
        </p:nvSpPr>
        <p:spPr>
          <a:xfrm>
            <a:off x="533400" y="1568708"/>
            <a:ext cx="8610600" cy="4832092"/>
          </a:xfrm>
          <a:prstGeom prst="rect">
            <a:avLst/>
          </a:prstGeom>
        </p:spPr>
        <p:txBody>
          <a:bodyPr wrap="square">
            <a:spAutoFit/>
          </a:bodyPr>
          <a:lstStyle/>
          <a:p>
            <a:pPr marL="457200" indent="-457200" algn="just">
              <a:buAutoNum type="alphaLcParenR"/>
            </a:pPr>
            <a:r>
              <a:rPr lang="en-US" sz="2200" dirty="0" smtClean="0"/>
              <a:t>Selection </a:t>
            </a:r>
            <a:r>
              <a:rPr lang="en-US" sz="2200" dirty="0"/>
              <a:t>of product. </a:t>
            </a:r>
            <a:endParaRPr lang="en-US" sz="2200" dirty="0" smtClean="0"/>
          </a:p>
          <a:p>
            <a:pPr marL="457200" indent="-457200" algn="just">
              <a:buAutoNum type="alphaLcParenR"/>
            </a:pPr>
            <a:r>
              <a:rPr lang="en-US" sz="2200" dirty="0" smtClean="0"/>
              <a:t>Selection </a:t>
            </a:r>
            <a:r>
              <a:rPr lang="en-US" sz="2200" dirty="0"/>
              <a:t>of suitable product mix. </a:t>
            </a:r>
            <a:endParaRPr lang="en-US" sz="2200" dirty="0" smtClean="0"/>
          </a:p>
          <a:p>
            <a:pPr marL="457200" indent="-457200" algn="just">
              <a:buAutoNum type="alphaLcParenR"/>
            </a:pPr>
            <a:r>
              <a:rPr lang="en-US" sz="2200" dirty="0" smtClean="0"/>
              <a:t>Selection </a:t>
            </a:r>
            <a:r>
              <a:rPr lang="en-US" sz="2200" dirty="0"/>
              <a:t>of method of production. </a:t>
            </a:r>
            <a:endParaRPr lang="en-US" sz="2200" dirty="0" smtClean="0"/>
          </a:p>
          <a:p>
            <a:pPr marL="457200" indent="-457200" algn="just">
              <a:buAutoNum type="alphaLcParenR"/>
            </a:pPr>
            <a:r>
              <a:rPr lang="en-US" sz="2200" dirty="0" smtClean="0"/>
              <a:t>Product </a:t>
            </a:r>
            <a:r>
              <a:rPr lang="en-US" sz="2200" dirty="0"/>
              <a:t>line decision. </a:t>
            </a:r>
            <a:endParaRPr lang="en-US" sz="2200" dirty="0" smtClean="0"/>
          </a:p>
          <a:p>
            <a:pPr marL="457200" indent="-457200" algn="just">
              <a:buAutoNum type="alphaLcParenR"/>
            </a:pPr>
            <a:r>
              <a:rPr lang="en-US" sz="2200" dirty="0" smtClean="0"/>
              <a:t>Determination </a:t>
            </a:r>
            <a:r>
              <a:rPr lang="en-US" sz="2200" dirty="0"/>
              <a:t>of price and quantity. </a:t>
            </a:r>
            <a:endParaRPr lang="en-US" sz="2200" dirty="0" smtClean="0"/>
          </a:p>
          <a:p>
            <a:pPr marL="457200" indent="-457200" algn="just">
              <a:buAutoNum type="alphaLcParenR"/>
            </a:pPr>
            <a:r>
              <a:rPr lang="en-US" sz="2200" dirty="0" smtClean="0"/>
              <a:t>Decision </a:t>
            </a:r>
            <a:r>
              <a:rPr lang="en-US" sz="2200" dirty="0"/>
              <a:t>on promotional strategy. </a:t>
            </a:r>
            <a:endParaRPr lang="en-US" sz="2200" dirty="0" smtClean="0"/>
          </a:p>
          <a:p>
            <a:pPr marL="457200" indent="-457200" algn="just">
              <a:buAutoNum type="alphaLcParenR"/>
            </a:pPr>
            <a:r>
              <a:rPr lang="en-US" sz="2200" dirty="0" smtClean="0"/>
              <a:t>Optimum </a:t>
            </a:r>
            <a:r>
              <a:rPr lang="en-US" sz="2200" dirty="0"/>
              <a:t>input combination. </a:t>
            </a:r>
            <a:endParaRPr lang="en-US" sz="2200" dirty="0" smtClean="0"/>
          </a:p>
          <a:p>
            <a:pPr marL="457200" indent="-457200" algn="just">
              <a:buAutoNum type="alphaLcParenR"/>
            </a:pPr>
            <a:r>
              <a:rPr lang="en-US" sz="2200" dirty="0" smtClean="0"/>
              <a:t>Allocation </a:t>
            </a:r>
            <a:r>
              <a:rPr lang="en-US" sz="2200" dirty="0"/>
              <a:t>of resources. </a:t>
            </a:r>
            <a:endParaRPr lang="en-US" sz="2200" dirty="0" smtClean="0"/>
          </a:p>
          <a:p>
            <a:pPr marL="457200" indent="-457200" algn="just">
              <a:buAutoNum type="alphaLcParenR"/>
            </a:pPr>
            <a:r>
              <a:rPr lang="en-US" sz="2200" dirty="0" smtClean="0"/>
              <a:t>Replacement </a:t>
            </a:r>
            <a:r>
              <a:rPr lang="en-US" sz="2200" dirty="0"/>
              <a:t>decision. </a:t>
            </a:r>
            <a:endParaRPr lang="en-US" sz="2200" dirty="0" smtClean="0"/>
          </a:p>
          <a:p>
            <a:pPr marL="457200" indent="-457200" algn="just">
              <a:buAutoNum type="alphaLcParenR"/>
            </a:pPr>
            <a:r>
              <a:rPr lang="en-US" sz="2200" dirty="0" smtClean="0"/>
              <a:t>Make </a:t>
            </a:r>
            <a:r>
              <a:rPr lang="en-US" sz="2200" dirty="0"/>
              <a:t>or buy decision. </a:t>
            </a:r>
            <a:endParaRPr lang="en-US" sz="2200" dirty="0" smtClean="0"/>
          </a:p>
          <a:p>
            <a:pPr marL="457200" indent="-457200" algn="just">
              <a:buAutoNum type="alphaLcParenR"/>
            </a:pPr>
            <a:r>
              <a:rPr lang="en-US" sz="2200" dirty="0" smtClean="0"/>
              <a:t>Shut </a:t>
            </a:r>
            <a:r>
              <a:rPr lang="en-US" sz="2200" dirty="0"/>
              <a:t>down decision</a:t>
            </a:r>
            <a:r>
              <a:rPr lang="en-US" sz="2200" dirty="0" smtClean="0"/>
              <a:t>.</a:t>
            </a:r>
          </a:p>
          <a:p>
            <a:pPr marL="457200" indent="-457200" algn="just">
              <a:buAutoNum type="alphaLcParenR"/>
            </a:pPr>
            <a:r>
              <a:rPr lang="en-US" sz="2200" dirty="0" smtClean="0"/>
              <a:t>Decision </a:t>
            </a:r>
            <a:r>
              <a:rPr lang="en-US" sz="2200" dirty="0"/>
              <a:t>on export and import</a:t>
            </a:r>
            <a:r>
              <a:rPr lang="en-US" sz="2200" dirty="0" smtClean="0"/>
              <a:t>.</a:t>
            </a:r>
          </a:p>
          <a:p>
            <a:pPr marL="457200" indent="-457200" algn="just">
              <a:buAutoNum type="alphaLcParenR"/>
            </a:pPr>
            <a:r>
              <a:rPr lang="en-US" sz="2200" dirty="0" smtClean="0"/>
              <a:t>Location </a:t>
            </a:r>
            <a:r>
              <a:rPr lang="en-US" sz="2200" dirty="0"/>
              <a:t>decision</a:t>
            </a:r>
            <a:r>
              <a:rPr lang="en-US" sz="2200" dirty="0" smtClean="0"/>
              <a:t>.</a:t>
            </a:r>
          </a:p>
          <a:p>
            <a:pPr marL="457200" indent="-457200" algn="just">
              <a:buAutoNum type="alphaLcParenR"/>
            </a:pPr>
            <a:r>
              <a:rPr lang="en-US" sz="2200" dirty="0" smtClean="0"/>
              <a:t>Capital </a:t>
            </a:r>
            <a:r>
              <a:rPr lang="en-US" sz="2200" dirty="0"/>
              <a:t>budgeting. </a:t>
            </a:r>
          </a:p>
        </p:txBody>
      </p:sp>
      <p:sp>
        <p:nvSpPr>
          <p:cNvPr id="8" name="Rectangle 7"/>
          <p:cNvSpPr/>
          <p:nvPr/>
        </p:nvSpPr>
        <p:spPr>
          <a:xfrm>
            <a:off x="650828" y="594476"/>
            <a:ext cx="7544694" cy="738664"/>
          </a:xfrm>
          <a:prstGeom prst="rect">
            <a:avLst/>
          </a:prstGeom>
        </p:spPr>
        <p:txBody>
          <a:bodyPr wrap="none">
            <a:spAutoFit/>
          </a:bodyPr>
          <a:lstStyle/>
          <a:p>
            <a:pPr algn="just">
              <a:lnSpc>
                <a:spcPct val="150000"/>
              </a:lnSpc>
            </a:pPr>
            <a:r>
              <a:rPr lang="en-US" sz="2800" b="1" i="1" dirty="0"/>
              <a:t>Following are the important areas of decision </a:t>
            </a:r>
            <a:r>
              <a:rPr lang="en-US" sz="2800" b="1" i="1" dirty="0" smtClean="0"/>
              <a:t>making </a:t>
            </a:r>
            <a:endParaRPr lang="en-US" sz="2800" b="1" i="1" dirty="0"/>
          </a:p>
        </p:txBody>
      </p:sp>
    </p:spTree>
    <p:extLst>
      <p:ext uri="{BB962C8B-B14F-4D97-AF65-F5344CB8AC3E}">
        <p14:creationId xmlns:p14="http://schemas.microsoft.com/office/powerpoint/2010/main" xmlns="" val="2600679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12</a:t>
            </a:fld>
            <a:endParaRPr lang="en-US"/>
          </a:p>
        </p:txBody>
      </p:sp>
      <p:sp>
        <p:nvSpPr>
          <p:cNvPr id="7" name="Rectangle 6"/>
          <p:cNvSpPr/>
          <p:nvPr/>
        </p:nvSpPr>
        <p:spPr>
          <a:xfrm>
            <a:off x="533400" y="772180"/>
            <a:ext cx="8458200" cy="523220"/>
          </a:xfrm>
          <a:prstGeom prst="rect">
            <a:avLst/>
          </a:prstGeom>
        </p:spPr>
        <p:txBody>
          <a:bodyPr wrap="square">
            <a:spAutoFit/>
          </a:bodyPr>
          <a:lstStyle/>
          <a:p>
            <a:r>
              <a:rPr lang="en-US" sz="2800" b="1" dirty="0" smtClean="0"/>
              <a:t>Roles of Managerial Economist </a:t>
            </a:r>
            <a:endParaRPr lang="en-US" sz="2800" b="1" dirty="0"/>
          </a:p>
        </p:txBody>
      </p:sp>
      <p:sp>
        <p:nvSpPr>
          <p:cNvPr id="8" name="Rectangle 7"/>
          <p:cNvSpPr/>
          <p:nvPr/>
        </p:nvSpPr>
        <p:spPr>
          <a:xfrm>
            <a:off x="533400" y="1371600"/>
            <a:ext cx="8458200" cy="5001369"/>
          </a:xfrm>
          <a:prstGeom prst="rect">
            <a:avLst/>
          </a:prstGeom>
        </p:spPr>
        <p:txBody>
          <a:bodyPr wrap="square">
            <a:spAutoFit/>
          </a:bodyPr>
          <a:lstStyle/>
          <a:p>
            <a:pPr algn="just">
              <a:lnSpc>
                <a:spcPct val="150000"/>
              </a:lnSpc>
            </a:pPr>
            <a:r>
              <a:rPr lang="en-US" sz="2200" dirty="0"/>
              <a:t>A managerial economist can play an important role by assisting the management to solve the difficult problems of decision making and forward planning. Managerial economists have to study external and internal factors influencing the business while taking the decisions. The important questions to be answered by the managerial economists include: </a:t>
            </a:r>
            <a:endParaRPr lang="en-US" sz="2200" dirty="0" smtClean="0"/>
          </a:p>
          <a:p>
            <a:pPr marL="457200" indent="-457200" algn="just">
              <a:buAutoNum type="arabicPeriod"/>
            </a:pPr>
            <a:r>
              <a:rPr lang="en-US" sz="2200" dirty="0" smtClean="0"/>
              <a:t>Is </a:t>
            </a:r>
            <a:r>
              <a:rPr lang="en-US" sz="2200" dirty="0"/>
              <a:t>competition likely to increase or decrease? </a:t>
            </a:r>
            <a:endParaRPr lang="en-US" sz="2200" dirty="0" smtClean="0"/>
          </a:p>
          <a:p>
            <a:pPr marL="457200" indent="-457200" algn="just">
              <a:buAutoNum type="arabicPeriod"/>
            </a:pPr>
            <a:r>
              <a:rPr lang="en-US" sz="2200" dirty="0" smtClean="0"/>
              <a:t>What </a:t>
            </a:r>
            <a:r>
              <a:rPr lang="en-US" sz="2200" dirty="0"/>
              <a:t>are the population shifts and their influence in purchasing power? </a:t>
            </a:r>
            <a:endParaRPr lang="en-US" sz="2200" dirty="0" smtClean="0"/>
          </a:p>
          <a:p>
            <a:pPr marL="457200" indent="-457200" algn="just">
              <a:buAutoNum type="arabicPeriod"/>
            </a:pPr>
            <a:r>
              <a:rPr lang="en-US" sz="2200" dirty="0" smtClean="0"/>
              <a:t>Will </a:t>
            </a:r>
            <a:r>
              <a:rPr lang="en-US" sz="2200" dirty="0"/>
              <a:t>the price of raw materials increase or decrease? Etc... </a:t>
            </a:r>
            <a:endParaRPr lang="en-US" sz="2200" dirty="0" smtClean="0"/>
          </a:p>
          <a:p>
            <a:pPr marL="457200" indent="-457200" algn="just">
              <a:buAutoNum type="arabicPeriod"/>
            </a:pPr>
            <a:r>
              <a:rPr lang="en-US" sz="2200" dirty="0" smtClean="0"/>
              <a:t>Managerial </a:t>
            </a:r>
            <a:r>
              <a:rPr lang="en-US" sz="2200" dirty="0"/>
              <a:t>economist can also help the management in taking decisions regarding internal operation of the firm. Following are the important specific functions of managerial economist; </a:t>
            </a:r>
          </a:p>
        </p:txBody>
      </p:sp>
    </p:spTree>
    <p:extLst>
      <p:ext uri="{BB962C8B-B14F-4D97-AF65-F5344CB8AC3E}">
        <p14:creationId xmlns:p14="http://schemas.microsoft.com/office/powerpoint/2010/main" xmlns="" val="823629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13</a:t>
            </a:fld>
            <a:endParaRPr lang="en-US"/>
          </a:p>
        </p:txBody>
      </p:sp>
      <p:sp>
        <p:nvSpPr>
          <p:cNvPr id="7" name="Rectangle 6"/>
          <p:cNvSpPr/>
          <p:nvPr/>
        </p:nvSpPr>
        <p:spPr>
          <a:xfrm>
            <a:off x="540327" y="1447800"/>
            <a:ext cx="8146473" cy="5116144"/>
          </a:xfrm>
          <a:prstGeom prst="rect">
            <a:avLst/>
          </a:prstGeom>
        </p:spPr>
        <p:txBody>
          <a:bodyPr wrap="square">
            <a:spAutoFit/>
          </a:bodyPr>
          <a:lstStyle/>
          <a:p>
            <a:pPr marL="342900" indent="-342900" algn="just">
              <a:lnSpc>
                <a:spcPct val="150000"/>
              </a:lnSpc>
              <a:buAutoNum type="arabicPeriod"/>
            </a:pPr>
            <a:r>
              <a:rPr lang="en-US" sz="2200" dirty="0" smtClean="0"/>
              <a:t>Sales </a:t>
            </a:r>
            <a:r>
              <a:rPr lang="en-US" sz="2200" dirty="0"/>
              <a:t>forecasting. </a:t>
            </a:r>
            <a:endParaRPr lang="en-US" sz="2200" dirty="0" smtClean="0"/>
          </a:p>
          <a:p>
            <a:pPr marL="342900" indent="-342900" algn="just">
              <a:lnSpc>
                <a:spcPct val="150000"/>
              </a:lnSpc>
              <a:buAutoNum type="arabicPeriod"/>
            </a:pPr>
            <a:r>
              <a:rPr lang="en-US" sz="2200" dirty="0" smtClean="0"/>
              <a:t>Market </a:t>
            </a:r>
            <a:r>
              <a:rPr lang="en-US" sz="2200" dirty="0"/>
              <a:t>research. </a:t>
            </a:r>
            <a:endParaRPr lang="en-US" sz="2200" dirty="0" smtClean="0"/>
          </a:p>
          <a:p>
            <a:pPr marL="342900" indent="-342900" algn="just">
              <a:lnSpc>
                <a:spcPct val="150000"/>
              </a:lnSpc>
              <a:buAutoNum type="arabicPeriod"/>
            </a:pPr>
            <a:r>
              <a:rPr lang="en-US" sz="2200" dirty="0" smtClean="0"/>
              <a:t>Production </a:t>
            </a:r>
            <a:r>
              <a:rPr lang="en-US" sz="2200" dirty="0"/>
              <a:t>scheduling </a:t>
            </a:r>
            <a:endParaRPr lang="en-US" sz="2200" dirty="0" smtClean="0"/>
          </a:p>
          <a:p>
            <a:pPr marL="342900" indent="-342900" algn="just">
              <a:lnSpc>
                <a:spcPct val="150000"/>
              </a:lnSpc>
              <a:buAutoNum type="arabicPeriod"/>
            </a:pPr>
            <a:r>
              <a:rPr lang="en-US" sz="2200" dirty="0" smtClean="0"/>
              <a:t>Economic </a:t>
            </a:r>
            <a:r>
              <a:rPr lang="en-US" sz="2200" dirty="0"/>
              <a:t>analysis of competing industry. </a:t>
            </a:r>
            <a:endParaRPr lang="en-US" sz="2200" dirty="0" smtClean="0"/>
          </a:p>
          <a:p>
            <a:pPr marL="342900" indent="-342900" algn="just">
              <a:lnSpc>
                <a:spcPct val="150000"/>
              </a:lnSpc>
              <a:buAutoNum type="arabicPeriod"/>
            </a:pPr>
            <a:r>
              <a:rPr lang="en-US" sz="2200" dirty="0" smtClean="0"/>
              <a:t>Investment </a:t>
            </a:r>
            <a:r>
              <a:rPr lang="en-US" sz="2200" dirty="0"/>
              <a:t>appraisal. </a:t>
            </a:r>
            <a:endParaRPr lang="en-US" sz="2200" dirty="0" smtClean="0"/>
          </a:p>
          <a:p>
            <a:pPr marL="342900" indent="-342900" algn="just">
              <a:lnSpc>
                <a:spcPct val="150000"/>
              </a:lnSpc>
              <a:buAutoNum type="arabicPeriod"/>
            </a:pPr>
            <a:r>
              <a:rPr lang="en-US" sz="2200" dirty="0" smtClean="0"/>
              <a:t>Security </a:t>
            </a:r>
            <a:r>
              <a:rPr lang="en-US" sz="2200" dirty="0"/>
              <a:t>management analysis. </a:t>
            </a:r>
            <a:endParaRPr lang="en-US" sz="2200" dirty="0" smtClean="0"/>
          </a:p>
          <a:p>
            <a:pPr marL="342900" indent="-342900" algn="just">
              <a:lnSpc>
                <a:spcPct val="150000"/>
              </a:lnSpc>
              <a:buAutoNum type="arabicPeriod"/>
            </a:pPr>
            <a:r>
              <a:rPr lang="en-US" sz="2200" dirty="0" smtClean="0"/>
              <a:t>Advise </a:t>
            </a:r>
            <a:r>
              <a:rPr lang="en-US" sz="2200" dirty="0"/>
              <a:t>on foreign exchange management. </a:t>
            </a:r>
            <a:endParaRPr lang="en-US" sz="2200" dirty="0" smtClean="0"/>
          </a:p>
          <a:p>
            <a:pPr marL="342900" indent="-342900" algn="just">
              <a:lnSpc>
                <a:spcPct val="150000"/>
              </a:lnSpc>
              <a:buAutoNum type="arabicPeriod"/>
            </a:pPr>
            <a:r>
              <a:rPr lang="en-US" sz="2200" dirty="0" smtClean="0"/>
              <a:t>Advice </a:t>
            </a:r>
            <a:r>
              <a:rPr lang="en-US" sz="2200" dirty="0"/>
              <a:t>on trade. </a:t>
            </a:r>
            <a:endParaRPr lang="en-US" sz="2200" dirty="0" smtClean="0"/>
          </a:p>
          <a:p>
            <a:pPr marL="342900" indent="-342900" algn="just">
              <a:lnSpc>
                <a:spcPct val="150000"/>
              </a:lnSpc>
              <a:buAutoNum type="arabicPeriod"/>
            </a:pPr>
            <a:r>
              <a:rPr lang="en-US" sz="2200" dirty="0" smtClean="0"/>
              <a:t>Environmental </a:t>
            </a:r>
            <a:r>
              <a:rPr lang="en-US" sz="2200" dirty="0"/>
              <a:t>forecasting</a:t>
            </a:r>
            <a:r>
              <a:rPr lang="en-US" sz="2200" dirty="0" smtClean="0"/>
              <a:t>.</a:t>
            </a:r>
          </a:p>
          <a:p>
            <a:pPr marL="342900" indent="-342900" algn="just">
              <a:lnSpc>
                <a:spcPct val="150000"/>
              </a:lnSpc>
              <a:buAutoNum type="arabicPeriod"/>
            </a:pPr>
            <a:r>
              <a:rPr lang="en-US" sz="2200" dirty="0" smtClean="0"/>
              <a:t>Economic </a:t>
            </a:r>
            <a:r>
              <a:rPr lang="en-US" sz="2200" dirty="0"/>
              <a:t>analysis of agriculture Sales forecasting </a:t>
            </a:r>
          </a:p>
        </p:txBody>
      </p:sp>
      <p:sp>
        <p:nvSpPr>
          <p:cNvPr id="8" name="Rectangle 7"/>
          <p:cNvSpPr/>
          <p:nvPr/>
        </p:nvSpPr>
        <p:spPr>
          <a:xfrm>
            <a:off x="533400" y="772180"/>
            <a:ext cx="8458200" cy="523220"/>
          </a:xfrm>
          <a:prstGeom prst="rect">
            <a:avLst/>
          </a:prstGeom>
        </p:spPr>
        <p:txBody>
          <a:bodyPr wrap="square">
            <a:spAutoFit/>
          </a:bodyPr>
          <a:lstStyle/>
          <a:p>
            <a:r>
              <a:rPr lang="en-US" sz="2800" b="1" dirty="0" smtClean="0"/>
              <a:t>Roles of Managerial Economist </a:t>
            </a:r>
            <a:endParaRPr lang="en-US" sz="2800" b="1" dirty="0"/>
          </a:p>
        </p:txBody>
      </p:sp>
    </p:spTree>
    <p:extLst>
      <p:ext uri="{BB962C8B-B14F-4D97-AF65-F5344CB8AC3E}">
        <p14:creationId xmlns:p14="http://schemas.microsoft.com/office/powerpoint/2010/main" xmlns="" val="326086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14</a:t>
            </a:fld>
            <a:endParaRPr lang="en-US"/>
          </a:p>
        </p:txBody>
      </p:sp>
      <p:sp>
        <p:nvSpPr>
          <p:cNvPr id="8" name="Rectangle 7"/>
          <p:cNvSpPr/>
          <p:nvPr/>
        </p:nvSpPr>
        <p:spPr>
          <a:xfrm>
            <a:off x="512618" y="1488989"/>
            <a:ext cx="8402782" cy="4100481"/>
          </a:xfrm>
          <a:prstGeom prst="rect">
            <a:avLst/>
          </a:prstGeom>
        </p:spPr>
        <p:txBody>
          <a:bodyPr wrap="square">
            <a:spAutoFit/>
          </a:bodyPr>
          <a:lstStyle/>
          <a:p>
            <a:pPr algn="just">
              <a:lnSpc>
                <a:spcPct val="150000"/>
              </a:lnSpc>
            </a:pPr>
            <a:r>
              <a:rPr lang="en-US" sz="2200" dirty="0"/>
              <a:t>The responsibilities of managerial economists are the following; </a:t>
            </a:r>
            <a:endParaRPr lang="en-US" sz="2200" dirty="0" smtClean="0"/>
          </a:p>
          <a:p>
            <a:pPr marL="342900" indent="-342900" algn="just">
              <a:lnSpc>
                <a:spcPct val="150000"/>
              </a:lnSpc>
              <a:buAutoNum type="arabicPeriod"/>
            </a:pPr>
            <a:r>
              <a:rPr lang="en-US" sz="2200" dirty="0" smtClean="0"/>
              <a:t>To </a:t>
            </a:r>
            <a:r>
              <a:rPr lang="en-US" sz="2200" dirty="0"/>
              <a:t>bring reasonable profit to the company. </a:t>
            </a:r>
            <a:endParaRPr lang="en-US" sz="2200" dirty="0" smtClean="0"/>
          </a:p>
          <a:p>
            <a:pPr marL="342900" indent="-342900" algn="just">
              <a:lnSpc>
                <a:spcPct val="150000"/>
              </a:lnSpc>
              <a:buAutoNum type="arabicPeriod"/>
            </a:pPr>
            <a:r>
              <a:rPr lang="en-US" sz="2200" dirty="0" smtClean="0"/>
              <a:t>To </a:t>
            </a:r>
            <a:r>
              <a:rPr lang="en-US" sz="2200" dirty="0"/>
              <a:t>make accurate forecast. </a:t>
            </a:r>
            <a:endParaRPr lang="en-US" sz="2200" dirty="0" smtClean="0"/>
          </a:p>
          <a:p>
            <a:pPr marL="342900" indent="-342900" algn="just">
              <a:lnSpc>
                <a:spcPct val="150000"/>
              </a:lnSpc>
              <a:buAutoNum type="arabicPeriod"/>
            </a:pPr>
            <a:r>
              <a:rPr lang="en-US" sz="2200" dirty="0" smtClean="0"/>
              <a:t>To </a:t>
            </a:r>
            <a:r>
              <a:rPr lang="en-US" sz="2200" dirty="0"/>
              <a:t>establish and maintain contact with individual and data sources</a:t>
            </a:r>
            <a:r>
              <a:rPr lang="en-US" sz="2200" dirty="0" smtClean="0"/>
              <a:t>.</a:t>
            </a:r>
          </a:p>
          <a:p>
            <a:pPr marL="342900" indent="-342900" algn="just">
              <a:lnSpc>
                <a:spcPct val="150000"/>
              </a:lnSpc>
              <a:buAutoNum type="arabicPeriod"/>
            </a:pPr>
            <a:r>
              <a:rPr lang="en-US" sz="2200" dirty="0" smtClean="0"/>
              <a:t>To </a:t>
            </a:r>
            <a:r>
              <a:rPr lang="en-US" sz="2200" dirty="0"/>
              <a:t>keep the management informed of all the possible economic trends. </a:t>
            </a:r>
            <a:endParaRPr lang="en-US" sz="2200" dirty="0" smtClean="0"/>
          </a:p>
          <a:p>
            <a:pPr marL="342900" indent="-342900" algn="just">
              <a:lnSpc>
                <a:spcPct val="150000"/>
              </a:lnSpc>
              <a:buAutoNum type="arabicPeriod"/>
            </a:pPr>
            <a:r>
              <a:rPr lang="en-US" sz="2200" dirty="0" smtClean="0"/>
              <a:t>To </a:t>
            </a:r>
            <a:r>
              <a:rPr lang="en-US" sz="2200" dirty="0"/>
              <a:t>prepare speeches for business executives</a:t>
            </a:r>
            <a:r>
              <a:rPr lang="en-US" sz="2200" dirty="0" smtClean="0"/>
              <a:t>.</a:t>
            </a:r>
          </a:p>
          <a:p>
            <a:pPr marL="342900" indent="-342900" algn="just">
              <a:lnSpc>
                <a:spcPct val="150000"/>
              </a:lnSpc>
              <a:buAutoNum type="arabicPeriod"/>
            </a:pPr>
            <a:r>
              <a:rPr lang="en-US" sz="2200" dirty="0" smtClean="0"/>
              <a:t>To </a:t>
            </a:r>
            <a:r>
              <a:rPr lang="en-US" sz="2200" dirty="0"/>
              <a:t>participate in public debates </a:t>
            </a:r>
            <a:endParaRPr lang="en-US" sz="2200" dirty="0" smtClean="0"/>
          </a:p>
          <a:p>
            <a:pPr marL="342900" indent="-342900" algn="just">
              <a:lnSpc>
                <a:spcPct val="150000"/>
              </a:lnSpc>
              <a:buAutoNum type="arabicPeriod"/>
            </a:pPr>
            <a:r>
              <a:rPr lang="en-US" sz="2200" dirty="0" smtClean="0"/>
              <a:t>To </a:t>
            </a:r>
            <a:r>
              <a:rPr lang="en-US" sz="2200" dirty="0"/>
              <a:t>earn full status in the business team</a:t>
            </a:r>
          </a:p>
        </p:txBody>
      </p:sp>
      <p:sp>
        <p:nvSpPr>
          <p:cNvPr id="9" name="Rectangle 8"/>
          <p:cNvSpPr/>
          <p:nvPr/>
        </p:nvSpPr>
        <p:spPr>
          <a:xfrm>
            <a:off x="533400" y="618964"/>
            <a:ext cx="8458200" cy="523220"/>
          </a:xfrm>
          <a:prstGeom prst="rect">
            <a:avLst/>
          </a:prstGeom>
        </p:spPr>
        <p:txBody>
          <a:bodyPr wrap="square">
            <a:spAutoFit/>
          </a:bodyPr>
          <a:lstStyle/>
          <a:p>
            <a:r>
              <a:rPr lang="en-US" sz="2800" b="1" dirty="0" smtClean="0"/>
              <a:t>Roles of Managerial Economist </a:t>
            </a:r>
            <a:endParaRPr lang="en-US" sz="2800" b="1" dirty="0"/>
          </a:p>
        </p:txBody>
      </p:sp>
    </p:spTree>
    <p:extLst>
      <p:ext uri="{BB962C8B-B14F-4D97-AF65-F5344CB8AC3E}">
        <p14:creationId xmlns:p14="http://schemas.microsoft.com/office/powerpoint/2010/main" xmlns="" val="403205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15</a:t>
            </a:fld>
            <a:endParaRPr lang="en-US"/>
          </a:p>
        </p:txBody>
      </p:sp>
      <p:pic>
        <p:nvPicPr>
          <p:cNvPr id="7" name="Picture 6"/>
          <p:cNvPicPr>
            <a:picLocks noChangeAspect="1"/>
          </p:cNvPicPr>
          <p:nvPr/>
        </p:nvPicPr>
        <p:blipFill rotWithShape="1">
          <a:blip r:embed="rId2"/>
          <a:srcRect l="23646" t="26042" r="30673" b="39583"/>
          <a:stretch/>
        </p:blipFill>
        <p:spPr>
          <a:xfrm>
            <a:off x="228600" y="1600200"/>
            <a:ext cx="8645237" cy="3657600"/>
          </a:xfrm>
          <a:prstGeom prst="rect">
            <a:avLst/>
          </a:prstGeom>
        </p:spPr>
      </p:pic>
      <p:sp>
        <p:nvSpPr>
          <p:cNvPr id="6" name="TextBox 5"/>
          <p:cNvSpPr txBox="1"/>
          <p:nvPr/>
        </p:nvSpPr>
        <p:spPr>
          <a:xfrm>
            <a:off x="480682" y="833735"/>
            <a:ext cx="8129918" cy="461665"/>
          </a:xfrm>
          <a:prstGeom prst="rect">
            <a:avLst/>
          </a:prstGeom>
          <a:noFill/>
        </p:spPr>
        <p:txBody>
          <a:bodyPr wrap="none" rtlCol="0">
            <a:spAutoFit/>
          </a:bodyPr>
          <a:lstStyle/>
          <a:p>
            <a:r>
              <a:rPr lang="en-US" sz="2400" b="1" dirty="0" smtClean="0"/>
              <a:t>ECONOMICS IS DIFFERENT FROM MANAGERIAL ECONOMICS</a:t>
            </a:r>
            <a:endParaRPr lang="en-US" sz="2400" b="1" dirty="0"/>
          </a:p>
        </p:txBody>
      </p:sp>
    </p:spTree>
    <p:extLst>
      <p:ext uri="{BB962C8B-B14F-4D97-AF65-F5344CB8AC3E}">
        <p14:creationId xmlns:p14="http://schemas.microsoft.com/office/powerpoint/2010/main" xmlns="" val="3438888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16</a:t>
            </a:fld>
            <a:endParaRPr lang="en-US"/>
          </a:p>
        </p:txBody>
      </p:sp>
      <p:sp>
        <p:nvSpPr>
          <p:cNvPr id="6" name="TextBox 5"/>
          <p:cNvSpPr txBox="1"/>
          <p:nvPr/>
        </p:nvSpPr>
        <p:spPr>
          <a:xfrm>
            <a:off x="1828800" y="2438400"/>
            <a:ext cx="6019800" cy="1569660"/>
          </a:xfrm>
          <a:prstGeom prst="rect">
            <a:avLst/>
          </a:prstGeom>
          <a:noFill/>
        </p:spPr>
        <p:txBody>
          <a:bodyPr wrap="square" rtlCol="0">
            <a:spAutoFit/>
          </a:bodyPr>
          <a:lstStyle/>
          <a:p>
            <a:r>
              <a:rPr lang="en-US" sz="9600" b="1" dirty="0" smtClean="0"/>
              <a:t>Thank You</a:t>
            </a:r>
            <a:endParaRPr lang="en-US" sz="9600" b="1" dirty="0"/>
          </a:p>
        </p:txBody>
      </p:sp>
    </p:spTree>
    <p:extLst>
      <p:ext uri="{BB962C8B-B14F-4D97-AF65-F5344CB8AC3E}">
        <p14:creationId xmlns:p14="http://schemas.microsoft.com/office/powerpoint/2010/main" xmlns="" val="1841429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7" name="TextBox 6"/>
          <p:cNvSpPr txBox="1"/>
          <p:nvPr/>
        </p:nvSpPr>
        <p:spPr>
          <a:xfrm>
            <a:off x="609600" y="629633"/>
            <a:ext cx="3895297" cy="646331"/>
          </a:xfrm>
          <a:prstGeom prst="rect">
            <a:avLst/>
          </a:prstGeom>
          <a:noFill/>
        </p:spPr>
        <p:txBody>
          <a:bodyPr wrap="none" rtlCol="0">
            <a:spAutoFit/>
          </a:bodyPr>
          <a:lstStyle/>
          <a:p>
            <a:r>
              <a:rPr lang="en-US" sz="3600" b="1" dirty="0" smtClean="0"/>
              <a:t>Learning Outcomes</a:t>
            </a:r>
            <a:endParaRPr lang="en-US" sz="3600" b="1" dirty="0"/>
          </a:p>
        </p:txBody>
      </p:sp>
      <p:sp>
        <p:nvSpPr>
          <p:cNvPr id="8" name="TextBox 7"/>
          <p:cNvSpPr txBox="1"/>
          <p:nvPr/>
        </p:nvSpPr>
        <p:spPr>
          <a:xfrm>
            <a:off x="566614" y="1371600"/>
            <a:ext cx="8272586" cy="5262979"/>
          </a:xfrm>
          <a:prstGeom prst="rect">
            <a:avLst/>
          </a:prstGeom>
          <a:noFill/>
        </p:spPr>
        <p:txBody>
          <a:bodyPr wrap="square" rtlCol="0">
            <a:spAutoFit/>
          </a:bodyPr>
          <a:lstStyle/>
          <a:p>
            <a:pPr marL="342900" indent="-342900" algn="just">
              <a:lnSpc>
                <a:spcPct val="200000"/>
              </a:lnSpc>
              <a:buAutoNum type="arabicPeriod"/>
            </a:pPr>
            <a:r>
              <a:rPr lang="en-US" sz="2800" b="1" dirty="0" smtClean="0"/>
              <a:t>Role of managers</a:t>
            </a:r>
          </a:p>
          <a:p>
            <a:pPr marL="342900" indent="-342900" algn="just">
              <a:lnSpc>
                <a:spcPct val="200000"/>
              </a:lnSpc>
              <a:buAutoNum type="arabicPeriod"/>
            </a:pPr>
            <a:r>
              <a:rPr lang="en-US" sz="2800" b="1" dirty="0" smtClean="0"/>
              <a:t>Objective of managers</a:t>
            </a:r>
          </a:p>
          <a:p>
            <a:pPr marL="342900" indent="-342900" algn="just">
              <a:lnSpc>
                <a:spcPct val="200000"/>
              </a:lnSpc>
              <a:buAutoNum type="arabicPeriod"/>
            </a:pPr>
            <a:r>
              <a:rPr lang="en-US" sz="2800" b="1" dirty="0" smtClean="0"/>
              <a:t>How to focus on targets</a:t>
            </a:r>
          </a:p>
          <a:p>
            <a:pPr marL="342900" indent="-342900" algn="just">
              <a:lnSpc>
                <a:spcPct val="200000"/>
              </a:lnSpc>
              <a:buAutoNum type="arabicPeriod"/>
            </a:pPr>
            <a:r>
              <a:rPr lang="en-US" sz="2800" b="1" dirty="0" smtClean="0"/>
              <a:t>Difference of economics and managerial economics</a:t>
            </a:r>
          </a:p>
          <a:p>
            <a:pPr marL="342900" indent="-342900" algn="just">
              <a:lnSpc>
                <a:spcPct val="200000"/>
              </a:lnSpc>
              <a:buAutoNum type="arabicPeriod"/>
            </a:pPr>
            <a:r>
              <a:rPr lang="en-US" sz="2800" b="1" dirty="0" smtClean="0"/>
              <a:t>Where managers should focus more or which area manager should focus?</a:t>
            </a:r>
            <a:endParaRPr lang="en-US" sz="2800" b="1" dirty="0"/>
          </a:p>
        </p:txBody>
      </p:sp>
    </p:spTree>
    <p:extLst>
      <p:ext uri="{BB962C8B-B14F-4D97-AF65-F5344CB8AC3E}">
        <p14:creationId xmlns:p14="http://schemas.microsoft.com/office/powerpoint/2010/main" xmlns="" val="476533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059A4-FB1E-4331-9B18-4B2D402B1A0F}" type="datetime1">
              <a:rPr lang="en-US" smtClean="0"/>
              <a:pPr/>
              <a:t>10/17/2018</a:t>
            </a:fld>
            <a:endParaRPr lang="en-US"/>
          </a:p>
        </p:txBody>
      </p:sp>
      <p:sp>
        <p:nvSpPr>
          <p:cNvPr id="3" name="Footer Placeholder 2"/>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 y="228600"/>
            <a:ext cx="5486400" cy="50292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Image result for gap between theory and practice"/>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870863" y="1680381"/>
            <a:ext cx="3117274" cy="2125637"/>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Image result for gap between theory and practice"/>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66700" y="5305327"/>
            <a:ext cx="8496300" cy="140027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05196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pic>
        <p:nvPicPr>
          <p:cNvPr id="7" name="Picture 6"/>
          <p:cNvPicPr>
            <a:picLocks noChangeAspect="1"/>
          </p:cNvPicPr>
          <p:nvPr/>
        </p:nvPicPr>
        <p:blipFill rotWithShape="1">
          <a:blip r:embed="rId2"/>
          <a:srcRect l="30038" t="18749" r="29201" b="15626"/>
          <a:stretch/>
        </p:blipFill>
        <p:spPr>
          <a:xfrm>
            <a:off x="914400" y="533400"/>
            <a:ext cx="7467600" cy="5600700"/>
          </a:xfrm>
          <a:prstGeom prst="rect">
            <a:avLst/>
          </a:prstGeom>
        </p:spPr>
      </p:pic>
    </p:spTree>
    <p:extLst>
      <p:ext uri="{BB962C8B-B14F-4D97-AF65-F5344CB8AC3E}">
        <p14:creationId xmlns:p14="http://schemas.microsoft.com/office/powerpoint/2010/main" xmlns="" val="1900360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710625"/>
            <a:ext cx="6230232" cy="584775"/>
          </a:xfrm>
          <a:prstGeom prst="rect">
            <a:avLst/>
          </a:prstGeom>
        </p:spPr>
        <p:txBody>
          <a:bodyPr wrap="none">
            <a:spAutoFit/>
          </a:bodyPr>
          <a:lstStyle/>
          <a:p>
            <a:r>
              <a:rPr lang="en-US" sz="3200" b="1" i="1" dirty="0"/>
              <a:t>The Gap between Theory and Practice</a:t>
            </a:r>
          </a:p>
        </p:txBody>
      </p:sp>
      <p:sp>
        <p:nvSpPr>
          <p:cNvPr id="5" name="Date Placeholder 4"/>
          <p:cNvSpPr>
            <a:spLocks noGrp="1"/>
          </p:cNvSpPr>
          <p:nvPr>
            <p:ph type="dt" sz="half" idx="10"/>
          </p:nvPr>
        </p:nvSpPr>
        <p:spPr/>
        <p:txBody>
          <a:bodyPr/>
          <a:lstStyle/>
          <a:p>
            <a:fld id="{54A25275-AC4B-46BA-938B-785DBCFE8501}" type="datetime1">
              <a:rPr lang="en-US" smtClean="0"/>
              <a:pPr/>
              <a:t>10/17/2018</a:t>
            </a:fld>
            <a:endParaRPr lang="en-US"/>
          </a:p>
        </p:txBody>
      </p:sp>
      <p:sp>
        <p:nvSpPr>
          <p:cNvPr id="6" name="Footer Placeholder 5"/>
          <p:cNvSpPr>
            <a:spLocks noGrp="1"/>
          </p:cNvSpPr>
          <p:nvPr>
            <p:ph type="ftr" sz="quarter" idx="11"/>
          </p:nvPr>
        </p:nvSpPr>
        <p:spPr/>
        <p:txBody>
          <a:bodyPr/>
          <a:lstStyle/>
          <a:p>
            <a:r>
              <a:rPr lang="en-US" smtClean="0"/>
              <a:t>Week-2</a:t>
            </a:r>
            <a:endParaRPr lang="en-US"/>
          </a:p>
        </p:txBody>
      </p:sp>
      <p:sp>
        <p:nvSpPr>
          <p:cNvPr id="9" name="Rectangle 8"/>
          <p:cNvSpPr/>
          <p:nvPr/>
        </p:nvSpPr>
        <p:spPr>
          <a:xfrm>
            <a:off x="457200" y="1371600"/>
            <a:ext cx="8534400" cy="5586145"/>
          </a:xfrm>
          <a:prstGeom prst="rect">
            <a:avLst/>
          </a:prstGeom>
        </p:spPr>
        <p:txBody>
          <a:bodyPr wrap="square">
            <a:spAutoFit/>
          </a:bodyPr>
          <a:lstStyle/>
          <a:p>
            <a:pPr algn="just">
              <a:lnSpc>
                <a:spcPct val="150000"/>
              </a:lnSpc>
            </a:pPr>
            <a:r>
              <a:rPr lang="en-US" sz="2200" b="1" dirty="0"/>
              <a:t>We </a:t>
            </a:r>
            <a:r>
              <a:rPr lang="en-US" sz="2200" dirty="0"/>
              <a:t>have noted above that application of theories to the process of business decision making contributes a great deal in arriving at appropriate business decisions. </a:t>
            </a:r>
            <a:endParaRPr lang="en-US" sz="2200" dirty="0" smtClean="0"/>
          </a:p>
          <a:p>
            <a:pPr algn="just">
              <a:lnSpc>
                <a:spcPct val="150000"/>
              </a:lnSpc>
            </a:pPr>
            <a:r>
              <a:rPr lang="en-US" sz="2200" dirty="0" smtClean="0"/>
              <a:t>In </a:t>
            </a:r>
            <a:r>
              <a:rPr lang="en-US" sz="2200" dirty="0"/>
              <a:t>this section we highlight the gap between the theoretical world and the real world and how managerial economics bridges the gap between the two worlds</a:t>
            </a:r>
            <a:r>
              <a:rPr lang="en-US" sz="2200" dirty="0" smtClean="0"/>
              <a:t>.</a:t>
            </a:r>
          </a:p>
          <a:p>
            <a:pPr algn="just">
              <a:lnSpc>
                <a:spcPct val="150000"/>
              </a:lnSpc>
            </a:pPr>
            <a:r>
              <a:rPr lang="en-US" sz="2200" b="1" dirty="0"/>
              <a:t>The gap between theory and </a:t>
            </a:r>
            <a:r>
              <a:rPr lang="en-US" sz="2200" b="1" dirty="0" smtClean="0"/>
              <a:t>practice:</a:t>
            </a:r>
            <a:r>
              <a:rPr lang="en-US" sz="2200" b="1" dirty="0"/>
              <a:t> </a:t>
            </a:r>
            <a:endParaRPr lang="en-US" sz="2200" b="1" dirty="0" smtClean="0"/>
          </a:p>
          <a:p>
            <a:pPr algn="just">
              <a:lnSpc>
                <a:spcPct val="150000"/>
              </a:lnSpc>
            </a:pPr>
            <a:r>
              <a:rPr lang="en-US" sz="2800" dirty="0" smtClean="0"/>
              <a:t>It </a:t>
            </a:r>
            <a:r>
              <a:rPr lang="en-US" sz="2800" dirty="0"/>
              <a:t>is widely knows that there exists a gap between theory and </a:t>
            </a:r>
            <a:r>
              <a:rPr lang="en-US" sz="2800" dirty="0" smtClean="0"/>
              <a:t>practice </a:t>
            </a:r>
            <a:r>
              <a:rPr lang="en-US" sz="2800" dirty="0"/>
              <a:t>in all walks of life, more so in the world in the economic thinking and </a:t>
            </a:r>
            <a:r>
              <a:rPr lang="en-US" sz="2800" dirty="0" smtClean="0"/>
              <a:t>behavior.</a:t>
            </a:r>
            <a:endParaRPr lang="en-US" sz="2800" dirty="0"/>
          </a:p>
        </p:txBody>
      </p:sp>
      <p:sp>
        <p:nvSpPr>
          <p:cNvPr id="7" name="Slide Number Placeholder 6"/>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pic>
        <p:nvPicPr>
          <p:cNvPr id="1028" name="Picture 4" descr="Related imag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783" y="0"/>
            <a:ext cx="2036618" cy="125727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1003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7" name="Rectangle 6"/>
          <p:cNvSpPr/>
          <p:nvPr/>
        </p:nvSpPr>
        <p:spPr>
          <a:xfrm>
            <a:off x="533400" y="1371600"/>
            <a:ext cx="8382000" cy="5170646"/>
          </a:xfrm>
          <a:prstGeom prst="rect">
            <a:avLst/>
          </a:prstGeom>
        </p:spPr>
        <p:txBody>
          <a:bodyPr wrap="square">
            <a:spAutoFit/>
          </a:bodyPr>
          <a:lstStyle/>
          <a:p>
            <a:pPr algn="just">
              <a:lnSpc>
                <a:spcPct val="150000"/>
              </a:lnSpc>
            </a:pPr>
            <a:r>
              <a:rPr lang="en-US" sz="2200" dirty="0">
                <a:solidFill>
                  <a:srgbClr val="000000"/>
                </a:solidFill>
                <a:latin typeface="+mj-lt"/>
              </a:rPr>
              <a:t>Managerial economics applies economic logic and analytical tools to shift wheat when from the chaff. The economic logic and tools of analysis guide them in </a:t>
            </a:r>
            <a:endParaRPr lang="en-US" sz="2200" dirty="0" smtClean="0">
              <a:solidFill>
                <a:srgbClr val="000000"/>
              </a:solidFill>
              <a:latin typeface="+mj-lt"/>
            </a:endParaRPr>
          </a:p>
          <a:p>
            <a:pPr marL="457200" indent="-457200" algn="just">
              <a:lnSpc>
                <a:spcPct val="150000"/>
              </a:lnSpc>
              <a:buAutoNum type="arabicParenBoth"/>
            </a:pPr>
            <a:r>
              <a:rPr lang="en-US" sz="2200" dirty="0">
                <a:solidFill>
                  <a:srgbClr val="000000"/>
                </a:solidFill>
                <a:latin typeface="+mj-lt"/>
              </a:rPr>
              <a:t>I</a:t>
            </a:r>
            <a:r>
              <a:rPr lang="en-US" sz="2200" dirty="0" smtClean="0">
                <a:solidFill>
                  <a:srgbClr val="000000"/>
                </a:solidFill>
                <a:latin typeface="+mj-lt"/>
              </a:rPr>
              <a:t>dentifying </a:t>
            </a:r>
            <a:r>
              <a:rPr lang="en-US" sz="2200" dirty="0">
                <a:solidFill>
                  <a:srgbClr val="000000"/>
                </a:solidFill>
                <a:latin typeface="+mj-lt"/>
              </a:rPr>
              <a:t>their problems in achieving their goal, </a:t>
            </a:r>
            <a:endParaRPr lang="en-US" sz="2200" dirty="0" smtClean="0">
              <a:solidFill>
                <a:srgbClr val="000000"/>
              </a:solidFill>
              <a:latin typeface="+mj-lt"/>
            </a:endParaRPr>
          </a:p>
          <a:p>
            <a:pPr marL="457200" indent="-457200" algn="just">
              <a:lnSpc>
                <a:spcPct val="150000"/>
              </a:lnSpc>
              <a:buAutoNum type="arabicParenBoth"/>
            </a:pPr>
            <a:r>
              <a:rPr lang="en-US" sz="2200" dirty="0" smtClean="0">
                <a:solidFill>
                  <a:srgbClr val="000000"/>
                </a:solidFill>
                <a:latin typeface="+mj-lt"/>
              </a:rPr>
              <a:t>Collecting </a:t>
            </a:r>
            <a:r>
              <a:rPr lang="en-US" sz="2200" dirty="0">
                <a:solidFill>
                  <a:srgbClr val="000000"/>
                </a:solidFill>
                <a:latin typeface="+mj-lt"/>
              </a:rPr>
              <a:t>the relevant data and related facts, </a:t>
            </a:r>
            <a:endParaRPr lang="en-US" sz="2200" dirty="0" smtClean="0">
              <a:solidFill>
                <a:srgbClr val="000000"/>
              </a:solidFill>
              <a:latin typeface="+mj-lt"/>
            </a:endParaRPr>
          </a:p>
          <a:p>
            <a:pPr marL="457200" indent="-457200" algn="just">
              <a:lnSpc>
                <a:spcPct val="150000"/>
              </a:lnSpc>
              <a:buAutoNum type="arabicParenBoth"/>
            </a:pPr>
            <a:r>
              <a:rPr lang="en-US" sz="2200" dirty="0" smtClean="0">
                <a:solidFill>
                  <a:srgbClr val="000000"/>
                </a:solidFill>
                <a:latin typeface="+mj-lt"/>
              </a:rPr>
              <a:t>Processing </a:t>
            </a:r>
            <a:r>
              <a:rPr lang="en-US" sz="2200" dirty="0">
                <a:solidFill>
                  <a:srgbClr val="000000"/>
                </a:solidFill>
                <a:latin typeface="+mj-lt"/>
              </a:rPr>
              <a:t>and analyzing the facts, </a:t>
            </a:r>
            <a:endParaRPr lang="en-US" sz="2200" dirty="0" smtClean="0">
              <a:solidFill>
                <a:srgbClr val="000000"/>
              </a:solidFill>
              <a:latin typeface="+mj-lt"/>
            </a:endParaRPr>
          </a:p>
          <a:p>
            <a:pPr marL="457200" indent="-457200" algn="just">
              <a:lnSpc>
                <a:spcPct val="150000"/>
              </a:lnSpc>
              <a:buAutoNum type="arabicParenBoth"/>
            </a:pPr>
            <a:r>
              <a:rPr lang="en-US" sz="2200" dirty="0" smtClean="0">
                <a:solidFill>
                  <a:srgbClr val="000000"/>
                </a:solidFill>
                <a:latin typeface="+mj-lt"/>
              </a:rPr>
              <a:t>Drawing </a:t>
            </a:r>
            <a:r>
              <a:rPr lang="en-US" sz="2200" dirty="0">
                <a:solidFill>
                  <a:srgbClr val="000000"/>
                </a:solidFill>
                <a:latin typeface="+mj-lt"/>
              </a:rPr>
              <a:t>the relevant conclusions, </a:t>
            </a:r>
            <a:endParaRPr lang="en-US" sz="2200" dirty="0" smtClean="0">
              <a:solidFill>
                <a:srgbClr val="000000"/>
              </a:solidFill>
              <a:latin typeface="+mj-lt"/>
            </a:endParaRPr>
          </a:p>
          <a:p>
            <a:pPr marL="457200" indent="-457200" algn="just">
              <a:lnSpc>
                <a:spcPct val="150000"/>
              </a:lnSpc>
              <a:buAutoNum type="arabicParenBoth"/>
            </a:pPr>
            <a:r>
              <a:rPr lang="en-US" sz="2200" dirty="0" smtClean="0">
                <a:solidFill>
                  <a:srgbClr val="000000"/>
                </a:solidFill>
                <a:latin typeface="+mj-lt"/>
              </a:rPr>
              <a:t>Determining </a:t>
            </a:r>
            <a:r>
              <a:rPr lang="en-US" sz="2200" dirty="0">
                <a:solidFill>
                  <a:srgbClr val="000000"/>
                </a:solidFill>
                <a:latin typeface="+mj-lt"/>
              </a:rPr>
              <a:t>and evaluating the alternative means to achieve the goal, and </a:t>
            </a:r>
            <a:endParaRPr lang="en-US" sz="2200" dirty="0" smtClean="0">
              <a:solidFill>
                <a:srgbClr val="000000"/>
              </a:solidFill>
              <a:latin typeface="+mj-lt"/>
            </a:endParaRPr>
          </a:p>
          <a:p>
            <a:pPr marL="457200" indent="-457200" algn="just">
              <a:lnSpc>
                <a:spcPct val="150000"/>
              </a:lnSpc>
              <a:buAutoNum type="arabicParenBoth"/>
            </a:pPr>
            <a:r>
              <a:rPr lang="en-US" sz="2200" dirty="0" smtClean="0">
                <a:solidFill>
                  <a:srgbClr val="000000"/>
                </a:solidFill>
                <a:latin typeface="+mj-lt"/>
              </a:rPr>
              <a:t>Taking </a:t>
            </a:r>
            <a:r>
              <a:rPr lang="en-US" sz="2200" dirty="0">
                <a:solidFill>
                  <a:srgbClr val="000000"/>
                </a:solidFill>
                <a:latin typeface="+mj-lt"/>
              </a:rPr>
              <a:t>a decision</a:t>
            </a:r>
            <a:endParaRPr lang="en-US" sz="2200" dirty="0">
              <a:latin typeface="+mj-lt"/>
            </a:endParaRPr>
          </a:p>
        </p:txBody>
      </p:sp>
      <p:sp>
        <p:nvSpPr>
          <p:cNvPr id="8" name="Rectangle 7"/>
          <p:cNvSpPr/>
          <p:nvPr/>
        </p:nvSpPr>
        <p:spPr>
          <a:xfrm>
            <a:off x="1447800" y="457200"/>
            <a:ext cx="6230232" cy="584775"/>
          </a:xfrm>
          <a:prstGeom prst="rect">
            <a:avLst/>
          </a:prstGeom>
        </p:spPr>
        <p:txBody>
          <a:bodyPr wrap="none">
            <a:spAutoFit/>
          </a:bodyPr>
          <a:lstStyle/>
          <a:p>
            <a:r>
              <a:rPr lang="en-US" sz="3200" b="1" i="1" dirty="0"/>
              <a:t>The Gap between Theory and Practice</a:t>
            </a:r>
          </a:p>
        </p:txBody>
      </p:sp>
      <p:pic>
        <p:nvPicPr>
          <p:cNvPr id="9" name="Picture 4" descr="Related imag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783" y="0"/>
            <a:ext cx="2036618" cy="125727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53061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7" name="Rectangle 6"/>
          <p:cNvSpPr/>
          <p:nvPr/>
        </p:nvSpPr>
        <p:spPr>
          <a:xfrm>
            <a:off x="533400" y="1582341"/>
            <a:ext cx="8458200" cy="4154984"/>
          </a:xfrm>
          <a:prstGeom prst="rect">
            <a:avLst/>
          </a:prstGeom>
        </p:spPr>
        <p:txBody>
          <a:bodyPr wrap="square">
            <a:spAutoFit/>
          </a:bodyPr>
          <a:lstStyle/>
          <a:p>
            <a:pPr algn="just">
              <a:lnSpc>
                <a:spcPct val="150000"/>
              </a:lnSpc>
            </a:pPr>
            <a:r>
              <a:rPr lang="en-US" sz="2200" dirty="0">
                <a:solidFill>
                  <a:srgbClr val="000000"/>
                </a:solidFill>
                <a:latin typeface="+mj-lt"/>
              </a:rPr>
              <a:t>The big gap between the problems of logic that intrigue economic theorists and the problems of the policy that plague practical management needs to be bridged in order to give execute access to the practical contributions that economic theories can make to top managerial policies. </a:t>
            </a:r>
            <a:endParaRPr lang="en-US" sz="2200" dirty="0" smtClean="0">
              <a:solidFill>
                <a:srgbClr val="000000"/>
              </a:solidFill>
              <a:latin typeface="+mj-lt"/>
            </a:endParaRPr>
          </a:p>
          <a:p>
            <a:pPr algn="just">
              <a:lnSpc>
                <a:spcPct val="150000"/>
              </a:lnSpc>
            </a:pPr>
            <a:r>
              <a:rPr lang="en-US" sz="2200" b="1" dirty="0" smtClean="0">
                <a:solidFill>
                  <a:srgbClr val="000000"/>
                </a:solidFill>
                <a:latin typeface="+mj-lt"/>
              </a:rPr>
              <a:t>Managerial </a:t>
            </a:r>
            <a:r>
              <a:rPr lang="en-US" sz="2200" b="1" dirty="0">
                <a:solidFill>
                  <a:srgbClr val="000000"/>
                </a:solidFill>
                <a:latin typeface="+mj-lt"/>
              </a:rPr>
              <a:t>decision </a:t>
            </a:r>
            <a:r>
              <a:rPr lang="en-US" sz="2200" dirty="0">
                <a:solidFill>
                  <a:srgbClr val="000000"/>
                </a:solidFill>
                <a:latin typeface="+mj-lt"/>
              </a:rPr>
              <a:t>makers deal with the complex, rather chaotic business conditions of the real world and they have to find their way of their destination, achieving the goal that they set for </a:t>
            </a:r>
            <a:r>
              <a:rPr lang="en-US" sz="2200" dirty="0" smtClean="0">
                <a:solidFill>
                  <a:srgbClr val="000000"/>
                </a:solidFill>
                <a:latin typeface="+mj-lt"/>
              </a:rPr>
              <a:t>themselves.</a:t>
            </a:r>
            <a:endParaRPr lang="en-US" sz="2200" dirty="0">
              <a:latin typeface="+mj-lt"/>
            </a:endParaRPr>
          </a:p>
        </p:txBody>
      </p:sp>
      <p:pic>
        <p:nvPicPr>
          <p:cNvPr id="6" name="Picture 4" descr="Related imag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782" y="0"/>
            <a:ext cx="2036618" cy="1257273"/>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p:nvSpPr>
        <p:spPr>
          <a:xfrm>
            <a:off x="2057401" y="445843"/>
            <a:ext cx="6230232" cy="584775"/>
          </a:xfrm>
          <a:prstGeom prst="rect">
            <a:avLst/>
          </a:prstGeom>
        </p:spPr>
        <p:txBody>
          <a:bodyPr wrap="none">
            <a:spAutoFit/>
          </a:bodyPr>
          <a:lstStyle/>
          <a:p>
            <a:r>
              <a:rPr lang="en-US" sz="3200" b="1" i="1" dirty="0"/>
              <a:t>The Gap between Theory and Practice</a:t>
            </a:r>
          </a:p>
        </p:txBody>
      </p:sp>
    </p:spTree>
    <p:extLst>
      <p:ext uri="{BB962C8B-B14F-4D97-AF65-F5344CB8AC3E}">
        <p14:creationId xmlns:p14="http://schemas.microsoft.com/office/powerpoint/2010/main" xmlns="" val="3585313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sp>
        <p:nvSpPr>
          <p:cNvPr id="7" name="Rectangle 6"/>
          <p:cNvSpPr/>
          <p:nvPr/>
        </p:nvSpPr>
        <p:spPr>
          <a:xfrm>
            <a:off x="533400" y="1516698"/>
            <a:ext cx="8229600" cy="5447645"/>
          </a:xfrm>
          <a:prstGeom prst="rect">
            <a:avLst/>
          </a:prstGeom>
        </p:spPr>
        <p:txBody>
          <a:bodyPr wrap="square">
            <a:spAutoFit/>
          </a:bodyPr>
          <a:lstStyle/>
          <a:p>
            <a:pPr algn="just">
              <a:lnSpc>
                <a:spcPct val="150000"/>
              </a:lnSpc>
            </a:pPr>
            <a:r>
              <a:rPr lang="en-US" sz="2200" b="1" dirty="0"/>
              <a:t>According to Prof. Evan J Douglas</a:t>
            </a:r>
            <a:r>
              <a:rPr lang="en-US" sz="2200" dirty="0"/>
              <a:t>, Managerial economics is concerned with the application of business principles and methodologies to the decision making process within the firm or organization under the conditions of </a:t>
            </a:r>
            <a:r>
              <a:rPr lang="en-US" sz="2200" dirty="0" smtClean="0"/>
              <a:t>uncertainty.</a:t>
            </a:r>
          </a:p>
          <a:p>
            <a:pPr algn="just">
              <a:lnSpc>
                <a:spcPct val="150000"/>
              </a:lnSpc>
            </a:pPr>
            <a:r>
              <a:rPr lang="en-US" sz="2400" b="1" dirty="0" smtClean="0"/>
              <a:t>According to Spencer </a:t>
            </a:r>
            <a:r>
              <a:rPr lang="en-US" sz="2400" b="1" dirty="0"/>
              <a:t>and </a:t>
            </a:r>
            <a:r>
              <a:rPr lang="en-US" sz="2400" b="1" dirty="0" err="1"/>
              <a:t>Siegleman</a:t>
            </a:r>
            <a:r>
              <a:rPr lang="en-US" sz="2400" b="1" dirty="0"/>
              <a:t> </a:t>
            </a:r>
            <a:r>
              <a:rPr lang="en-US" sz="2400" dirty="0"/>
              <a:t>defined managerial Economics as “the integration of economic theory with business practice for the purpose of facilitating decision making and forward planning of management” managerial economics helps the managers to analyze the problems faced by the business unit and to take vital decisions.</a:t>
            </a:r>
            <a:endParaRPr lang="en-US" sz="2200" dirty="0"/>
          </a:p>
        </p:txBody>
      </p:sp>
      <p:sp>
        <p:nvSpPr>
          <p:cNvPr id="8" name="Rectangle 7"/>
          <p:cNvSpPr/>
          <p:nvPr/>
        </p:nvSpPr>
        <p:spPr>
          <a:xfrm>
            <a:off x="533400" y="687447"/>
            <a:ext cx="6230232" cy="584775"/>
          </a:xfrm>
          <a:prstGeom prst="rect">
            <a:avLst/>
          </a:prstGeom>
        </p:spPr>
        <p:txBody>
          <a:bodyPr wrap="none">
            <a:spAutoFit/>
          </a:bodyPr>
          <a:lstStyle/>
          <a:p>
            <a:r>
              <a:rPr lang="en-US" sz="3200" b="1" i="1" dirty="0"/>
              <a:t>The Gap between Theory and Practice</a:t>
            </a:r>
          </a:p>
        </p:txBody>
      </p:sp>
    </p:spTree>
    <p:extLst>
      <p:ext uri="{BB962C8B-B14F-4D97-AF65-F5344CB8AC3E}">
        <p14:creationId xmlns:p14="http://schemas.microsoft.com/office/powerpoint/2010/main" xmlns="" val="3272142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FBB6B-E6E1-4D55-9998-660BA84E8D4E}" type="datetime1">
              <a:rPr lang="en-US" smtClean="0"/>
              <a:pPr/>
              <a:t>10/17/2018</a:t>
            </a:fld>
            <a:endParaRPr lang="en-US"/>
          </a:p>
        </p:txBody>
      </p:sp>
      <p:sp>
        <p:nvSpPr>
          <p:cNvPr id="4" name="Footer Placeholder 3"/>
          <p:cNvSpPr>
            <a:spLocks noGrp="1"/>
          </p:cNvSpPr>
          <p:nvPr>
            <p:ph type="ftr" sz="quarter" idx="11"/>
          </p:nvPr>
        </p:nvSpPr>
        <p:spPr/>
        <p:txBody>
          <a:bodyPr/>
          <a:lstStyle/>
          <a:p>
            <a:r>
              <a:rPr lang="en-US" smtClean="0"/>
              <a:t>Week-2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a:p>
        </p:txBody>
      </p:sp>
      <p:sp>
        <p:nvSpPr>
          <p:cNvPr id="7" name="Rectangle 6"/>
          <p:cNvSpPr/>
          <p:nvPr/>
        </p:nvSpPr>
        <p:spPr>
          <a:xfrm>
            <a:off x="533400" y="1432118"/>
            <a:ext cx="8229600" cy="5121082"/>
          </a:xfrm>
          <a:prstGeom prst="rect">
            <a:avLst/>
          </a:prstGeom>
        </p:spPr>
        <p:txBody>
          <a:bodyPr wrap="square">
            <a:spAutoFit/>
          </a:bodyPr>
          <a:lstStyle/>
          <a:p>
            <a:pPr algn="just">
              <a:lnSpc>
                <a:spcPct val="150000"/>
              </a:lnSpc>
            </a:pPr>
            <a:r>
              <a:rPr lang="en-US" sz="2000" dirty="0" smtClean="0"/>
              <a:t>The </a:t>
            </a:r>
            <a:r>
              <a:rPr lang="en-US" sz="2000" dirty="0"/>
              <a:t>basic objective of managerial economics is to analyze the economic problems faced by the business. The other objectives are: </a:t>
            </a:r>
            <a:endParaRPr lang="en-US" sz="2000" dirty="0" smtClean="0"/>
          </a:p>
          <a:p>
            <a:pPr marL="342900" indent="-342900" algn="just">
              <a:lnSpc>
                <a:spcPct val="150000"/>
              </a:lnSpc>
              <a:buAutoNum type="arabicPeriod"/>
            </a:pPr>
            <a:r>
              <a:rPr lang="en-US" sz="2000" dirty="0" smtClean="0"/>
              <a:t>To </a:t>
            </a:r>
            <a:r>
              <a:rPr lang="en-US" sz="2000" dirty="0"/>
              <a:t>integrate economic theory with business practice. </a:t>
            </a:r>
            <a:endParaRPr lang="en-US" sz="2000" dirty="0" smtClean="0"/>
          </a:p>
          <a:p>
            <a:pPr marL="342900" indent="-342900" algn="just">
              <a:lnSpc>
                <a:spcPct val="150000"/>
              </a:lnSpc>
              <a:buAutoNum type="arabicPeriod"/>
            </a:pPr>
            <a:r>
              <a:rPr lang="en-US" sz="2000" dirty="0" smtClean="0"/>
              <a:t>To </a:t>
            </a:r>
            <a:r>
              <a:rPr lang="en-US" sz="2000" dirty="0"/>
              <a:t>apply economic concepts and principles to solve business problems. </a:t>
            </a:r>
            <a:endParaRPr lang="en-US" sz="2000" dirty="0" smtClean="0"/>
          </a:p>
          <a:p>
            <a:pPr marL="342900" indent="-342900" algn="just">
              <a:lnSpc>
                <a:spcPct val="150000"/>
              </a:lnSpc>
              <a:buAutoNum type="arabicPeriod"/>
            </a:pPr>
            <a:r>
              <a:rPr lang="en-US" sz="2000" dirty="0" smtClean="0"/>
              <a:t>To </a:t>
            </a:r>
            <a:r>
              <a:rPr lang="en-US" sz="2000" dirty="0"/>
              <a:t>allocate the scares resources in the optimal manner. </a:t>
            </a:r>
            <a:endParaRPr lang="en-US" sz="2000" dirty="0" smtClean="0"/>
          </a:p>
          <a:p>
            <a:pPr marL="342900" indent="-342900" algn="just">
              <a:lnSpc>
                <a:spcPct val="150000"/>
              </a:lnSpc>
              <a:buAutoNum type="arabicPeriod"/>
            </a:pPr>
            <a:r>
              <a:rPr lang="en-US" sz="2000" dirty="0" smtClean="0"/>
              <a:t>To </a:t>
            </a:r>
            <a:r>
              <a:rPr lang="en-US" sz="2000" dirty="0"/>
              <a:t>make all-round development of a firm. </a:t>
            </a:r>
            <a:endParaRPr lang="en-US" sz="2000" dirty="0" smtClean="0"/>
          </a:p>
          <a:p>
            <a:pPr marL="342900" indent="-342900" algn="just">
              <a:lnSpc>
                <a:spcPct val="150000"/>
              </a:lnSpc>
              <a:buAutoNum type="arabicPeriod"/>
            </a:pPr>
            <a:r>
              <a:rPr lang="en-US" sz="2000" dirty="0" smtClean="0"/>
              <a:t>To </a:t>
            </a:r>
            <a:r>
              <a:rPr lang="en-US" sz="2000" dirty="0"/>
              <a:t>minimize risk and uncertainty </a:t>
            </a:r>
            <a:endParaRPr lang="en-US" sz="2000" dirty="0" smtClean="0"/>
          </a:p>
          <a:p>
            <a:pPr marL="342900" indent="-342900" algn="just">
              <a:lnSpc>
                <a:spcPct val="150000"/>
              </a:lnSpc>
              <a:buAutoNum type="arabicPeriod"/>
            </a:pPr>
            <a:r>
              <a:rPr lang="en-US" sz="2000" dirty="0" smtClean="0"/>
              <a:t>To </a:t>
            </a:r>
            <a:r>
              <a:rPr lang="en-US" sz="2000" dirty="0"/>
              <a:t>helps in demand and sales forecasting. </a:t>
            </a:r>
            <a:endParaRPr lang="en-US" sz="2000" dirty="0" smtClean="0"/>
          </a:p>
          <a:p>
            <a:pPr marL="342900" indent="-342900" algn="just">
              <a:lnSpc>
                <a:spcPct val="150000"/>
              </a:lnSpc>
              <a:buAutoNum type="arabicPeriod"/>
            </a:pPr>
            <a:r>
              <a:rPr lang="en-US" sz="2000" dirty="0" smtClean="0"/>
              <a:t>To </a:t>
            </a:r>
            <a:r>
              <a:rPr lang="en-US" sz="2000" dirty="0"/>
              <a:t>help in profit maximization. </a:t>
            </a:r>
            <a:endParaRPr lang="en-US" sz="2000" dirty="0" smtClean="0"/>
          </a:p>
          <a:p>
            <a:pPr marL="342900" indent="-342900" algn="just">
              <a:lnSpc>
                <a:spcPct val="150000"/>
              </a:lnSpc>
              <a:buAutoNum type="arabicPeriod"/>
            </a:pPr>
            <a:r>
              <a:rPr lang="en-US" sz="2000" dirty="0" smtClean="0"/>
              <a:t>To </a:t>
            </a:r>
            <a:r>
              <a:rPr lang="en-US" sz="2000" dirty="0"/>
              <a:t>help to achieve the other objectives of the firm like industry leadership, expansion implementation of policies etc</a:t>
            </a:r>
            <a:r>
              <a:rPr lang="en-US" sz="2000" dirty="0" smtClean="0"/>
              <a:t>.</a:t>
            </a:r>
            <a:endParaRPr lang="en-US" sz="2000" dirty="0"/>
          </a:p>
        </p:txBody>
      </p:sp>
      <p:sp>
        <p:nvSpPr>
          <p:cNvPr id="9" name="Rectangle 8"/>
          <p:cNvSpPr/>
          <p:nvPr/>
        </p:nvSpPr>
        <p:spPr>
          <a:xfrm>
            <a:off x="488373" y="663927"/>
            <a:ext cx="8610600" cy="607474"/>
          </a:xfrm>
          <a:prstGeom prst="rect">
            <a:avLst/>
          </a:prstGeom>
        </p:spPr>
        <p:txBody>
          <a:bodyPr wrap="square">
            <a:spAutoFit/>
          </a:bodyPr>
          <a:lstStyle/>
          <a:p>
            <a:pPr>
              <a:lnSpc>
                <a:spcPct val="150000"/>
              </a:lnSpc>
            </a:pPr>
            <a:r>
              <a:rPr lang="en-US" sz="2500" b="1" i="1" dirty="0"/>
              <a:t>Objectives and Uses (importance) of </a:t>
            </a:r>
            <a:r>
              <a:rPr lang="en-US" sz="2500" b="1" i="1" dirty="0" smtClean="0"/>
              <a:t>Managerial Economics</a:t>
            </a:r>
            <a:r>
              <a:rPr lang="en-US" sz="2500" i="1" dirty="0" smtClean="0"/>
              <a:t> </a:t>
            </a:r>
            <a:endParaRPr lang="en-US" sz="2500" i="1" dirty="0"/>
          </a:p>
        </p:txBody>
      </p:sp>
    </p:spTree>
    <p:extLst>
      <p:ext uri="{BB962C8B-B14F-4D97-AF65-F5344CB8AC3E}">
        <p14:creationId xmlns:p14="http://schemas.microsoft.com/office/powerpoint/2010/main" xmlns="" val="15501999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329</TotalTime>
  <Words>879</Words>
  <Application>Microsoft Office PowerPoint</Application>
  <PresentationFormat>On-screen Show (4:3)</PresentationFormat>
  <Paragraphs>138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34</cp:revision>
  <dcterms:created xsi:type="dcterms:W3CDTF">2006-08-16T00:00:00Z</dcterms:created>
  <dcterms:modified xsi:type="dcterms:W3CDTF">2018-10-16T19:00:44Z</dcterms:modified>
</cp:coreProperties>
</file>