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handoutMasterIdLst>
    <p:handoutMasterId r:id="rId47"/>
  </p:handoutMasterIdLst>
  <p:sldIdLst>
    <p:sldId id="257" r:id="rId2"/>
    <p:sldId id="258" r:id="rId3"/>
    <p:sldId id="279" r:id="rId4"/>
    <p:sldId id="280" r:id="rId5"/>
    <p:sldId id="281" r:id="rId6"/>
    <p:sldId id="282" r:id="rId7"/>
    <p:sldId id="283" r:id="rId8"/>
    <p:sldId id="284" r:id="rId9"/>
    <p:sldId id="285" r:id="rId10"/>
    <p:sldId id="288" r:id="rId11"/>
    <p:sldId id="319" r:id="rId12"/>
    <p:sldId id="320" r:id="rId13"/>
    <p:sldId id="321" r:id="rId14"/>
    <p:sldId id="322" r:id="rId15"/>
    <p:sldId id="323" r:id="rId16"/>
    <p:sldId id="289" r:id="rId17"/>
    <p:sldId id="290" r:id="rId18"/>
    <p:sldId id="291" r:id="rId19"/>
    <p:sldId id="293" r:id="rId20"/>
    <p:sldId id="294" r:id="rId21"/>
    <p:sldId id="296" r:id="rId22"/>
    <p:sldId id="297" r:id="rId23"/>
    <p:sldId id="298" r:id="rId24"/>
    <p:sldId id="299" r:id="rId25"/>
    <p:sldId id="300" r:id="rId26"/>
    <p:sldId id="301" r:id="rId27"/>
    <p:sldId id="302" r:id="rId28"/>
    <p:sldId id="318"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27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473" autoAdjust="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Internationa Economics - 1</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6A3F52-8F16-4913-B3F0-8A00EF30E9DE}" type="datetime1">
              <a:rPr lang="en-US" smtClean="0"/>
              <a:pPr/>
              <a:t>10/20/2018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Week - 2</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740275-4A0E-4BFD-BF76-6CB8646ACA54}" type="slidenum">
              <a:rPr lang="en-US" smtClean="0"/>
              <a:pPr/>
              <a:t>‹#›</a:t>
            </a:fld>
            <a:endParaRPr 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Internationa</a:t>
            </a:r>
            <a:r>
              <a:rPr lang="en-US" dirty="0" smtClean="0"/>
              <a:t> Economics - 1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D11DB0-21F4-423F-9E37-48ED539866A7}" type="datetime1">
              <a:rPr lang="en-US" smtClean="0"/>
              <a:pPr/>
              <a:t>10/20/2018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Week - 2</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77250F-EF3E-4ADC-90FF-3CE67E51A263}" type="slidenum">
              <a:rPr lang="en-US" smtClean="0"/>
              <a:pPr/>
              <a:t>‹#›</a:t>
            </a:fld>
            <a:endParaRPr lang="en-US"/>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77250F-EF3E-4ADC-90FF-3CE67E51A263}" type="slidenum">
              <a:rPr lang="en-US" smtClean="0"/>
              <a:pPr/>
              <a:t>2</a:t>
            </a:fld>
            <a:endParaRPr lang="en-US"/>
          </a:p>
        </p:txBody>
      </p:sp>
      <p:sp>
        <p:nvSpPr>
          <p:cNvPr id="5" name="Date Placeholder 4"/>
          <p:cNvSpPr>
            <a:spLocks noGrp="1"/>
          </p:cNvSpPr>
          <p:nvPr>
            <p:ph type="dt" idx="11"/>
          </p:nvPr>
        </p:nvSpPr>
        <p:spPr/>
        <p:txBody>
          <a:bodyPr/>
          <a:lstStyle/>
          <a:p>
            <a:fld id="{BAFB3DB3-1C21-4B50-AD35-2B6D9BD765BD}" type="datetime1">
              <a:rPr lang="en-US" smtClean="0"/>
              <a:pPr/>
              <a:t>10/20/2018</a:t>
            </a:fld>
            <a:endParaRPr lang="en-US"/>
          </a:p>
        </p:txBody>
      </p:sp>
      <p:sp>
        <p:nvSpPr>
          <p:cNvPr id="6" name="Footer Placeholder 5"/>
          <p:cNvSpPr>
            <a:spLocks noGrp="1"/>
          </p:cNvSpPr>
          <p:nvPr>
            <p:ph type="ftr" sz="quarter" idx="12"/>
          </p:nvPr>
        </p:nvSpPr>
        <p:spPr/>
        <p:txBody>
          <a:bodyPr/>
          <a:lstStyle/>
          <a:p>
            <a:r>
              <a:rPr lang="en-US" smtClean="0"/>
              <a:t>Week - 2</a:t>
            </a:r>
            <a:endParaRPr lang="en-US"/>
          </a:p>
        </p:txBody>
      </p:sp>
      <p:sp>
        <p:nvSpPr>
          <p:cNvPr id="7" name="Header Placeholder 6"/>
          <p:cNvSpPr>
            <a:spLocks noGrp="1"/>
          </p:cNvSpPr>
          <p:nvPr>
            <p:ph type="hdr" sz="quarter" idx="13"/>
          </p:nvPr>
        </p:nvSpPr>
        <p:spPr/>
        <p:txBody>
          <a:bodyPr/>
          <a:lstStyle/>
          <a:p>
            <a:r>
              <a:rPr lang="en-US" smtClean="0"/>
              <a:t>Internationa Economics - 1</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35CD2FC-C1DD-4889-8149-08F9A085A320}" type="datetime1">
              <a:rPr lang="en-US" smtClean="0"/>
              <a:pPr/>
              <a:t>10/20/2018</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dirty="0" smtClean="0"/>
              <a:t>Week - 2</a:t>
            </a:r>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7A9603-B791-4E0B-9F2D-0EEDEDC8C976}" type="datetime1">
              <a:rPr lang="en-US" smtClean="0"/>
              <a:pPr/>
              <a:t>10/20/2018</a:t>
            </a:fld>
            <a:endParaRPr lang="en-US" dirty="0"/>
          </a:p>
        </p:txBody>
      </p:sp>
      <p:sp>
        <p:nvSpPr>
          <p:cNvPr id="5" name="Footer Placeholder 4"/>
          <p:cNvSpPr>
            <a:spLocks noGrp="1"/>
          </p:cNvSpPr>
          <p:nvPr>
            <p:ph type="ftr" sz="quarter" idx="11"/>
          </p:nvPr>
        </p:nvSpPr>
        <p:spPr/>
        <p:txBody>
          <a:bodyPr/>
          <a:lstStyle/>
          <a:p>
            <a:r>
              <a:rPr lang="en-US" dirty="0" smtClean="0"/>
              <a:t>Week - 2</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C306614-9A21-4F8E-BECB-E4313DC9E0C4}" type="datetime1">
              <a:rPr lang="en-US" smtClean="0"/>
              <a:pPr/>
              <a:t>10/20/2018</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r>
              <a:rPr lang="en-US" dirty="0" smtClean="0"/>
              <a:t>Week - 2</a:t>
            </a:r>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10/20/2018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154799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6916FCC-3ADF-4669-BE5D-6073C80048DE}" type="datetime1">
              <a:rPr lang="en-US" smtClean="0"/>
              <a:pPr/>
              <a:t>10/20/2018</a:t>
            </a:fld>
            <a:endParaRPr lang="en-US" dirty="0"/>
          </a:p>
        </p:txBody>
      </p:sp>
      <p:sp>
        <p:nvSpPr>
          <p:cNvPr id="5" name="Footer Placeholder 4"/>
          <p:cNvSpPr>
            <a:spLocks noGrp="1"/>
          </p:cNvSpPr>
          <p:nvPr>
            <p:ph type="ftr" sz="quarter" idx="11"/>
          </p:nvPr>
        </p:nvSpPr>
        <p:spPr/>
        <p:txBody>
          <a:bodyPr/>
          <a:lstStyle/>
          <a:p>
            <a:r>
              <a:rPr lang="en-US" dirty="0" smtClean="0"/>
              <a:t>Week - 2</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7DDE790-76D2-4F7D-9CAC-D468A162ED5C}" type="datetime1">
              <a:rPr lang="en-US" smtClean="0"/>
              <a:pPr/>
              <a:t>10/20/2018</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p:txBody>
          <a:bodyPr/>
          <a:lstStyle/>
          <a:p>
            <a:r>
              <a:rPr lang="en-US" dirty="0" smtClean="0"/>
              <a:t>Week - 2</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A4D9002-C68B-491B-9FFD-1F1F53A6C7E1}" type="datetime1">
              <a:rPr lang="en-US" smtClean="0"/>
              <a:pPr/>
              <a:t>10/20/2018</a:t>
            </a:fld>
            <a:endParaRPr lang="en-US" dirty="0"/>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2" name="Footer Placeholder 11"/>
          <p:cNvSpPr>
            <a:spLocks noGrp="1"/>
          </p:cNvSpPr>
          <p:nvPr>
            <p:ph type="ftr" sz="quarter" idx="17"/>
          </p:nvPr>
        </p:nvSpPr>
        <p:spPr/>
        <p:txBody>
          <a:bodyPr rtlCol="0"/>
          <a:lstStyle/>
          <a:p>
            <a:r>
              <a:rPr lang="en-US" dirty="0" smtClean="0"/>
              <a:t>Week - 2</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EC77056-E4CE-4775-8D4E-FA3F5E8BC86E}" type="datetime1">
              <a:rPr lang="en-US" smtClean="0"/>
              <a:pPr/>
              <a:t>10/20/2018</a:t>
            </a:fld>
            <a:endParaRPr lang="en-US" dirty="0"/>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4" name="Footer Placeholder 13"/>
          <p:cNvSpPr>
            <a:spLocks noGrp="1"/>
          </p:cNvSpPr>
          <p:nvPr>
            <p:ph type="ftr" sz="quarter" idx="17"/>
          </p:nvPr>
        </p:nvSpPr>
        <p:spPr/>
        <p:txBody>
          <a:bodyPr rtlCol="0"/>
          <a:lstStyle/>
          <a:p>
            <a:r>
              <a:rPr lang="en-US" dirty="0" smtClean="0"/>
              <a:t>Week - 2</a:t>
            </a: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E746DC-4F11-4E46-8C0C-72C090BE2E27}" type="datetime1">
              <a:rPr lang="en-US" smtClean="0"/>
              <a:pPr/>
              <a:t>10/20/2018</a:t>
            </a:fld>
            <a:endParaRPr lang="en-US" dirty="0"/>
          </a:p>
        </p:txBody>
      </p:sp>
      <p:sp>
        <p:nvSpPr>
          <p:cNvPr id="4" name="Footer Placeholder 3"/>
          <p:cNvSpPr>
            <a:spLocks noGrp="1"/>
          </p:cNvSpPr>
          <p:nvPr>
            <p:ph type="ftr" sz="quarter" idx="11"/>
          </p:nvPr>
        </p:nvSpPr>
        <p:spPr/>
        <p:txBody>
          <a:bodyPr/>
          <a:lstStyle/>
          <a:p>
            <a:r>
              <a:rPr lang="en-US" dirty="0" smtClean="0"/>
              <a:t>Week - 2</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69B64-E10D-4B85-AFE3-1F1D0C120F65}" type="datetime1">
              <a:rPr lang="en-US" smtClean="0"/>
              <a:pPr/>
              <a:t>10/20/2018</a:t>
            </a:fld>
            <a:endParaRPr lang="en-US" dirty="0"/>
          </a:p>
        </p:txBody>
      </p:sp>
      <p:sp>
        <p:nvSpPr>
          <p:cNvPr id="3" name="Footer Placeholder 2"/>
          <p:cNvSpPr>
            <a:spLocks noGrp="1"/>
          </p:cNvSpPr>
          <p:nvPr>
            <p:ph type="ftr" sz="quarter" idx="11"/>
          </p:nvPr>
        </p:nvSpPr>
        <p:spPr/>
        <p:txBody>
          <a:bodyPr/>
          <a:lstStyle/>
          <a:p>
            <a:r>
              <a:rPr lang="en-US" dirty="0" smtClean="0"/>
              <a:t>Week - 2</a:t>
            </a: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202CFA1-DD9E-4DEB-875E-392B745AA070}" type="datetime1">
              <a:rPr lang="en-US" smtClean="0"/>
              <a:pPr/>
              <a:t>10/20/2018</a:t>
            </a:fld>
            <a:endParaRPr lang="en-US" dirty="0"/>
          </a:p>
        </p:txBody>
      </p:sp>
      <p:sp>
        <p:nvSpPr>
          <p:cNvPr id="6" name="Footer Placeholder 5"/>
          <p:cNvSpPr>
            <a:spLocks noGrp="1"/>
          </p:cNvSpPr>
          <p:nvPr>
            <p:ph type="ftr" sz="quarter" idx="11"/>
          </p:nvPr>
        </p:nvSpPr>
        <p:spPr/>
        <p:txBody>
          <a:bodyPr/>
          <a:lstStyle/>
          <a:p>
            <a:r>
              <a:rPr lang="en-US" dirty="0" smtClean="0"/>
              <a:t>Week - 2</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49B5AF74-DF99-4FB8-8D84-09B02FA5D33C}" type="datetime1">
              <a:rPr lang="en-US" smtClean="0"/>
              <a:pPr/>
              <a:t>10/20/2018</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r>
              <a:rPr lang="en-US" dirty="0" smtClean="0"/>
              <a:t>Week - 2</a:t>
            </a: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F864382-896F-4EEE-AE67-0FC520D8967E}" type="datetime1">
              <a:rPr lang="en-US" smtClean="0"/>
              <a:pPr/>
              <a:t>10/20/2018</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dirty="0" smtClean="0"/>
              <a:t>Week - 2</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38200" y="-31760"/>
            <a:ext cx="8001000" cy="2015936"/>
          </a:xfrm>
          <a:prstGeom prst="rect">
            <a:avLst/>
          </a:prstGeom>
        </p:spPr>
        <p:txBody>
          <a:bodyPr wrap="square">
            <a:spAutoFit/>
          </a:bodyPr>
          <a:lstStyle/>
          <a:p>
            <a:pPr algn="ctr"/>
            <a:r>
              <a:rPr lang="en-US" sz="3500" b="1" i="1" dirty="0" smtClean="0">
                <a:solidFill>
                  <a:srgbClr val="002060"/>
                </a:solidFill>
              </a:rPr>
              <a:t>International Economics - 1 </a:t>
            </a:r>
          </a:p>
          <a:p>
            <a:pPr algn="just"/>
            <a:endParaRPr lang="en-US" sz="1500" b="1" u="sng" dirty="0" smtClean="0">
              <a:solidFill>
                <a:srgbClr val="FFC000"/>
              </a:solidFill>
            </a:endParaRPr>
          </a:p>
          <a:p>
            <a:pPr algn="ctr"/>
            <a:r>
              <a:rPr lang="en-US" sz="3500" b="1" u="sng" dirty="0" smtClean="0">
                <a:solidFill>
                  <a:srgbClr val="FFC000"/>
                </a:solidFill>
              </a:rPr>
              <a:t>World </a:t>
            </a:r>
            <a:r>
              <a:rPr lang="en-US" sz="3500" b="1" u="sng" dirty="0">
                <a:solidFill>
                  <a:srgbClr val="FFC000"/>
                </a:solidFill>
              </a:rPr>
              <a:t>Trade: An Overview, </a:t>
            </a:r>
            <a:endParaRPr lang="en-US" sz="3500" b="1" u="sng" dirty="0" smtClean="0">
              <a:solidFill>
                <a:srgbClr val="FFC000"/>
              </a:solidFill>
            </a:endParaRPr>
          </a:p>
          <a:p>
            <a:pPr algn="ctr"/>
            <a:r>
              <a:rPr lang="en-US" sz="3500" b="1" u="sng" dirty="0" smtClean="0">
                <a:solidFill>
                  <a:srgbClr val="FFC000"/>
                </a:solidFill>
              </a:rPr>
              <a:t>Who </a:t>
            </a:r>
            <a:r>
              <a:rPr lang="en-US" sz="3500" b="1" u="sng" dirty="0">
                <a:solidFill>
                  <a:srgbClr val="FFC000"/>
                </a:solidFill>
              </a:rPr>
              <a:t>trade with whom</a:t>
            </a:r>
            <a:endParaRPr lang="en-US" sz="3500" b="1" u="sng" dirty="0">
              <a:solidFill>
                <a:srgbClr val="FFC000"/>
              </a:solidFill>
              <a:latin typeface="Times New Roman" pitchFamily="18" charset="0"/>
              <a:cs typeface="Times New Roman" pitchFamily="18" charset="0"/>
            </a:endParaRPr>
          </a:p>
        </p:txBody>
      </p:sp>
      <p:sp>
        <p:nvSpPr>
          <p:cNvPr id="6" name="TextBox 5"/>
          <p:cNvSpPr txBox="1"/>
          <p:nvPr/>
        </p:nvSpPr>
        <p:spPr>
          <a:xfrm>
            <a:off x="485932" y="6172200"/>
            <a:ext cx="1209177" cy="461665"/>
          </a:xfrm>
          <a:prstGeom prst="rect">
            <a:avLst/>
          </a:prstGeom>
          <a:noFill/>
        </p:spPr>
        <p:txBody>
          <a:bodyPr wrap="none" rtlCol="0">
            <a:spAutoFit/>
          </a:bodyPr>
          <a:lstStyle/>
          <a:p>
            <a:r>
              <a:rPr lang="en-US" sz="2400" b="1" dirty="0" smtClean="0">
                <a:solidFill>
                  <a:schemeClr val="bg1"/>
                </a:solidFill>
                <a:effectLst>
                  <a:outerShdw blurRad="38100" dist="38100" dir="2700000" algn="tl">
                    <a:srgbClr val="000000">
                      <a:alpha val="43137"/>
                    </a:srgbClr>
                  </a:outerShdw>
                </a:effectLst>
              </a:rPr>
              <a:t>Week -3</a:t>
            </a:r>
            <a:endParaRPr lang="en-US" sz="24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2489217" y="6167735"/>
            <a:ext cx="6426183" cy="461665"/>
          </a:xfrm>
          <a:prstGeom prst="rect">
            <a:avLst/>
          </a:prstGeom>
          <a:noFill/>
        </p:spPr>
        <p:txBody>
          <a:bodyPr wrap="none" rtlCol="0">
            <a:spAutoFit/>
          </a:bodyPr>
          <a:lstStyle/>
          <a:p>
            <a:r>
              <a:rPr lang="en-US" sz="2400" b="1" dirty="0" smtClean="0">
                <a:solidFill>
                  <a:schemeClr val="bg1"/>
                </a:solidFill>
                <a:effectLst>
                  <a:outerShdw blurRad="38100" dist="38100" dir="2700000" algn="tl">
                    <a:srgbClr val="000000">
                      <a:alpha val="43137"/>
                    </a:srgbClr>
                  </a:outerShdw>
                </a:effectLst>
              </a:rPr>
              <a:t>Prepared by: Dr </a:t>
            </a:r>
            <a:r>
              <a:rPr lang="en-US" sz="2400" b="1" dirty="0" err="1" smtClean="0">
                <a:solidFill>
                  <a:schemeClr val="bg1"/>
                </a:solidFill>
                <a:effectLst>
                  <a:outerShdw blurRad="38100" dist="38100" dir="2700000" algn="tl">
                    <a:srgbClr val="000000">
                      <a:alpha val="43137"/>
                    </a:srgbClr>
                  </a:outerShdw>
                </a:effectLst>
              </a:rPr>
              <a:t>Waqar</a:t>
            </a:r>
            <a:r>
              <a:rPr lang="en-US" sz="2400" b="1" dirty="0" smtClean="0">
                <a:solidFill>
                  <a:schemeClr val="bg1"/>
                </a:solidFill>
                <a:effectLst>
                  <a:outerShdw blurRad="38100" dist="38100" dir="2700000" algn="tl">
                    <a:srgbClr val="000000">
                      <a:alpha val="43137"/>
                    </a:srgbClr>
                  </a:outerShdw>
                </a:effectLst>
              </a:rPr>
              <a:t> Ahmad, </a:t>
            </a:r>
            <a:r>
              <a:rPr lang="en-US" sz="2400" b="1" dirty="0" err="1" smtClean="0">
                <a:solidFill>
                  <a:schemeClr val="bg1"/>
                </a:solidFill>
                <a:effectLst>
                  <a:outerShdw blurRad="38100" dist="38100" dir="2700000" algn="tl">
                    <a:srgbClr val="000000">
                      <a:alpha val="43137"/>
                    </a:srgbClr>
                  </a:outerShdw>
                </a:effectLst>
              </a:rPr>
              <a:t>Asstt</a:t>
            </a:r>
            <a:r>
              <a:rPr lang="en-US" sz="2400" b="1" dirty="0" smtClean="0">
                <a:solidFill>
                  <a:schemeClr val="bg1"/>
                </a:solidFill>
                <a:effectLst>
                  <a:outerShdw blurRad="38100" dist="38100" dir="2700000" algn="tl">
                    <a:srgbClr val="000000">
                      <a:alpha val="43137"/>
                    </a:srgbClr>
                  </a:outerShdw>
                </a:effectLst>
              </a:rPr>
              <a:t>. Prof.</a:t>
            </a:r>
            <a:endParaRPr lang="en-US" sz="2400" b="1" dirty="0">
              <a:solidFill>
                <a:schemeClr val="bg1"/>
              </a:solidFill>
              <a:effectLst>
                <a:outerShdw blurRad="38100" dist="38100" dir="2700000" algn="tl">
                  <a:srgbClr val="000000">
                    <a:alpha val="43137"/>
                  </a:srgbClr>
                </a:outerShdw>
              </a:effectLst>
            </a:endParaRPr>
          </a:p>
        </p:txBody>
      </p:sp>
      <p:pic>
        <p:nvPicPr>
          <p:cNvPr id="8" name="Picture 2" descr="C:\Users\user\Desktop\ishik-logo.png"/>
          <p:cNvPicPr>
            <a:picLocks noChangeAspect="1" noChangeArrowheads="1"/>
          </p:cNvPicPr>
          <p:nvPr/>
        </p:nvPicPr>
        <p:blipFill>
          <a:blip r:embed="rId2"/>
          <a:srcRect/>
          <a:stretch>
            <a:fillRect/>
          </a:stretch>
        </p:blipFill>
        <p:spPr bwMode="auto">
          <a:xfrm>
            <a:off x="2286000" y="1981200"/>
            <a:ext cx="4876800" cy="380225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916FCC-3ADF-4669-BE5D-6073C80048DE}" type="datetime1">
              <a:rPr lang="en-US" smtClean="0"/>
              <a:pPr/>
              <a:t>10/20/2018</a:t>
            </a:fld>
            <a:endParaRPr lang="en-US"/>
          </a:p>
        </p:txBody>
      </p:sp>
      <p:sp>
        <p:nvSpPr>
          <p:cNvPr id="4" name="Footer Placeholder 3"/>
          <p:cNvSpPr>
            <a:spLocks noGrp="1"/>
          </p:cNvSpPr>
          <p:nvPr>
            <p:ph type="ftr" sz="quarter" idx="11"/>
          </p:nvPr>
        </p:nvSpPr>
        <p:spPr/>
        <p:txBody>
          <a:bodyPr/>
          <a:lstStyle/>
          <a:p>
            <a:r>
              <a:rPr lang="en-US" smtClean="0"/>
              <a:t>Week - 2</a:t>
            </a:r>
            <a:endParaRPr lang="en-US"/>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10</a:t>
            </a:fld>
            <a:endParaRPr lang="en-US"/>
          </a:p>
        </p:txBody>
      </p:sp>
      <p:sp>
        <p:nvSpPr>
          <p:cNvPr id="7" name="Rectangle 6"/>
          <p:cNvSpPr/>
          <p:nvPr/>
        </p:nvSpPr>
        <p:spPr>
          <a:xfrm>
            <a:off x="533400" y="294382"/>
            <a:ext cx="8610600" cy="1077218"/>
          </a:xfrm>
          <a:prstGeom prst="rect">
            <a:avLst/>
          </a:prstGeom>
        </p:spPr>
        <p:txBody>
          <a:bodyPr wrap="square">
            <a:spAutoFit/>
          </a:bodyPr>
          <a:lstStyle/>
          <a:p>
            <a:r>
              <a:rPr lang="en-US" altLang="en-US" sz="3200" b="1" dirty="0" smtClean="0">
                <a:ea typeface="Verdana" panose="020B0604030504040204" pitchFamily="34" charset="0"/>
              </a:rPr>
              <a:t>Figure 2.1 </a:t>
            </a:r>
            <a:r>
              <a:rPr lang="en-US" altLang="en-US" sz="3200" b="1" dirty="0" smtClean="0"/>
              <a:t>Total U.S. Trade with Major Partners, 2015</a:t>
            </a:r>
            <a:endParaRPr lang="en-US" sz="3200" b="1" dirty="0"/>
          </a:p>
        </p:txBody>
      </p:sp>
      <p:pic>
        <p:nvPicPr>
          <p:cNvPr id="8" name="Picture 7" descr="A horizontal bar graph lists countries versus total trade in billions of dollars. The following list provides total trade, in billions of dollars, for each country: China, 620; Canada, 590; Mexico, 520; Japan, 220; Germany, 190; South Korea, 120; United Kingdom, 119; France, 100; Taiwan, 80; India, 79; Italy, 75; Brazil, 74; Netherlands, 73; Belgium, 72; and Switzerland, 71. All values estimate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400" y="1545470"/>
            <a:ext cx="6705600" cy="4321930"/>
          </a:xfrm>
          <a:prstGeom prst="rect">
            <a:avLst/>
          </a:prstGeom>
        </p:spPr>
      </p:pic>
      <p:sp>
        <p:nvSpPr>
          <p:cNvPr id="9" name="Content Placeholder 2"/>
          <p:cNvSpPr>
            <a:spLocks noGrp="1"/>
          </p:cNvSpPr>
          <p:nvPr>
            <p:ph idx="1"/>
          </p:nvPr>
        </p:nvSpPr>
        <p:spPr>
          <a:xfrm>
            <a:off x="457200" y="5943600"/>
            <a:ext cx="8001000" cy="1017549"/>
          </a:xfrm>
        </p:spPr>
        <p:txBody>
          <a:bodyPr>
            <a:normAutofit fontScale="92500" lnSpcReduction="20000"/>
          </a:bodyPr>
          <a:lstStyle/>
          <a:p>
            <a:pPr marL="0" indent="0">
              <a:spcBef>
                <a:spcPts val="1200"/>
              </a:spcBef>
              <a:buNone/>
            </a:pPr>
            <a:r>
              <a:rPr lang="en-US" sz="2000" dirty="0"/>
              <a:t>U.S. trade—measured as the sum of imports and exports—is mostly with 15 major partners.</a:t>
            </a:r>
          </a:p>
          <a:p>
            <a:pPr marL="0" indent="0">
              <a:spcBef>
                <a:spcPts val="1200"/>
              </a:spcBef>
              <a:buNone/>
            </a:pPr>
            <a:r>
              <a:rPr lang="en-US" sz="2000" b="1" dirty="0"/>
              <a:t>Source: </a:t>
            </a:r>
            <a:r>
              <a:rPr lang="en-US" sz="2000" dirty="0"/>
              <a:t>U.S. Department of Commerce.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916FCC-3ADF-4669-BE5D-6073C80048DE}" type="datetime1">
              <a:rPr lang="en-US" smtClean="0"/>
              <a:pPr/>
              <a:t>10/20/2018</a:t>
            </a:fld>
            <a:endParaRPr lang="en-US"/>
          </a:p>
        </p:txBody>
      </p:sp>
      <p:sp>
        <p:nvSpPr>
          <p:cNvPr id="4" name="Footer Placeholder 3"/>
          <p:cNvSpPr>
            <a:spLocks noGrp="1"/>
          </p:cNvSpPr>
          <p:nvPr>
            <p:ph type="ftr" sz="quarter" idx="11"/>
          </p:nvPr>
        </p:nvSpPr>
        <p:spPr/>
        <p:txBody>
          <a:bodyPr/>
          <a:lstStyle/>
          <a:p>
            <a:r>
              <a:rPr lang="en-US" smtClean="0"/>
              <a:t>Week - 2</a:t>
            </a:r>
            <a:endParaRPr lang="en-US"/>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11</a:t>
            </a:fld>
            <a:endParaRPr lang="en-US"/>
          </a:p>
        </p:txBody>
      </p:sp>
      <p:pic>
        <p:nvPicPr>
          <p:cNvPr id="55298" name="Picture 2"/>
          <p:cNvPicPr>
            <a:picLocks noChangeAspect="1" noChangeArrowheads="1"/>
          </p:cNvPicPr>
          <p:nvPr/>
        </p:nvPicPr>
        <p:blipFill>
          <a:blip r:embed="rId2"/>
          <a:srcRect l="53294" t="46875" r="24451" b="28125"/>
          <a:stretch>
            <a:fillRect/>
          </a:stretch>
        </p:blipFill>
        <p:spPr bwMode="auto">
          <a:xfrm>
            <a:off x="609600" y="1600200"/>
            <a:ext cx="7391400" cy="4191000"/>
          </a:xfrm>
          <a:prstGeom prst="rect">
            <a:avLst/>
          </a:prstGeom>
          <a:noFill/>
          <a:ln w="9525">
            <a:noFill/>
            <a:miter lim="800000"/>
            <a:headEnd/>
            <a:tailEnd/>
          </a:ln>
          <a:effectLst/>
        </p:spPr>
      </p:pic>
      <p:sp>
        <p:nvSpPr>
          <p:cNvPr id="8" name="Rectangle 7"/>
          <p:cNvSpPr/>
          <p:nvPr/>
        </p:nvSpPr>
        <p:spPr>
          <a:xfrm>
            <a:off x="545285" y="540603"/>
            <a:ext cx="6312715" cy="830997"/>
          </a:xfrm>
          <a:prstGeom prst="rect">
            <a:avLst/>
          </a:prstGeom>
        </p:spPr>
        <p:txBody>
          <a:bodyPr wrap="square">
            <a:spAutoFit/>
          </a:bodyPr>
          <a:lstStyle/>
          <a:p>
            <a:r>
              <a:rPr lang="en-US" sz="4800" b="1" dirty="0" smtClean="0"/>
              <a:t>Gravity force in Physics</a:t>
            </a:r>
            <a:endParaRPr lang="en-US" sz="4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916FCC-3ADF-4669-BE5D-6073C80048DE}" type="datetime1">
              <a:rPr lang="en-US" smtClean="0"/>
              <a:pPr/>
              <a:t>10/20/2018</a:t>
            </a:fld>
            <a:endParaRPr lang="en-US"/>
          </a:p>
        </p:txBody>
      </p:sp>
      <p:sp>
        <p:nvSpPr>
          <p:cNvPr id="4" name="Footer Placeholder 3"/>
          <p:cNvSpPr>
            <a:spLocks noGrp="1"/>
          </p:cNvSpPr>
          <p:nvPr>
            <p:ph type="ftr" sz="quarter" idx="11"/>
          </p:nvPr>
        </p:nvSpPr>
        <p:spPr/>
        <p:txBody>
          <a:bodyPr/>
          <a:lstStyle/>
          <a:p>
            <a:r>
              <a:rPr lang="en-US" smtClean="0"/>
              <a:t>Week - 2</a:t>
            </a:r>
            <a:endParaRPr lang="en-US"/>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12</a:t>
            </a:fld>
            <a:endParaRPr lang="en-US"/>
          </a:p>
        </p:txBody>
      </p:sp>
      <p:sp>
        <p:nvSpPr>
          <p:cNvPr id="7" name="Rectangle 6"/>
          <p:cNvSpPr/>
          <p:nvPr/>
        </p:nvSpPr>
        <p:spPr>
          <a:xfrm>
            <a:off x="2667000" y="304800"/>
            <a:ext cx="3409588" cy="646331"/>
          </a:xfrm>
          <a:prstGeom prst="rect">
            <a:avLst/>
          </a:prstGeom>
        </p:spPr>
        <p:txBody>
          <a:bodyPr wrap="none">
            <a:spAutoFit/>
          </a:bodyPr>
          <a:lstStyle/>
          <a:p>
            <a:r>
              <a:rPr lang="en-US" sz="3600" b="1" dirty="0" smtClean="0"/>
              <a:t>Gravity Analogy</a:t>
            </a:r>
            <a:endParaRPr lang="en-US" sz="3600" b="1" dirty="0"/>
          </a:p>
        </p:txBody>
      </p:sp>
      <p:sp>
        <p:nvSpPr>
          <p:cNvPr id="8" name="Rectangle 7"/>
          <p:cNvSpPr/>
          <p:nvPr/>
        </p:nvSpPr>
        <p:spPr>
          <a:xfrm>
            <a:off x="533400" y="1501914"/>
            <a:ext cx="5460213" cy="769441"/>
          </a:xfrm>
          <a:prstGeom prst="rect">
            <a:avLst/>
          </a:prstGeom>
        </p:spPr>
        <p:txBody>
          <a:bodyPr wrap="none">
            <a:spAutoFit/>
          </a:bodyPr>
          <a:lstStyle/>
          <a:p>
            <a:r>
              <a:rPr lang="en-US" sz="4400" b="1" dirty="0" smtClean="0"/>
              <a:t>Gravity force equation</a:t>
            </a:r>
            <a:endParaRPr lang="en-US" sz="4400" b="1" dirty="0"/>
          </a:p>
        </p:txBody>
      </p:sp>
      <p:pic>
        <p:nvPicPr>
          <p:cNvPr id="56322" name="Picture 2"/>
          <p:cNvPicPr>
            <a:picLocks noChangeAspect="1" noChangeArrowheads="1"/>
          </p:cNvPicPr>
          <p:nvPr/>
        </p:nvPicPr>
        <p:blipFill>
          <a:blip r:embed="rId2"/>
          <a:srcRect l="20498" t="32292" r="21523" b="12500"/>
          <a:stretch>
            <a:fillRect/>
          </a:stretch>
        </p:blipFill>
        <p:spPr bwMode="auto">
          <a:xfrm>
            <a:off x="609600" y="2209800"/>
            <a:ext cx="8229600" cy="40386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916FCC-3ADF-4669-BE5D-6073C80048DE}" type="datetime1">
              <a:rPr lang="en-US" smtClean="0"/>
              <a:pPr/>
              <a:t>10/20/2018</a:t>
            </a:fld>
            <a:endParaRPr lang="en-US"/>
          </a:p>
        </p:txBody>
      </p:sp>
      <p:sp>
        <p:nvSpPr>
          <p:cNvPr id="4" name="Footer Placeholder 3"/>
          <p:cNvSpPr>
            <a:spLocks noGrp="1"/>
          </p:cNvSpPr>
          <p:nvPr>
            <p:ph type="ftr" sz="quarter" idx="11"/>
          </p:nvPr>
        </p:nvSpPr>
        <p:spPr/>
        <p:txBody>
          <a:bodyPr/>
          <a:lstStyle/>
          <a:p>
            <a:r>
              <a:rPr lang="en-US" smtClean="0"/>
              <a:t>Week - 2</a:t>
            </a:r>
            <a:endParaRPr lang="en-US"/>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13</a:t>
            </a:fld>
            <a:endParaRPr lang="en-US"/>
          </a:p>
        </p:txBody>
      </p:sp>
      <p:sp>
        <p:nvSpPr>
          <p:cNvPr id="7" name="Rectangle 6"/>
          <p:cNvSpPr/>
          <p:nvPr/>
        </p:nvSpPr>
        <p:spPr>
          <a:xfrm>
            <a:off x="609600" y="533400"/>
            <a:ext cx="5475473" cy="646331"/>
          </a:xfrm>
          <a:prstGeom prst="rect">
            <a:avLst/>
          </a:prstGeom>
        </p:spPr>
        <p:txBody>
          <a:bodyPr wrap="none">
            <a:spAutoFit/>
          </a:bodyPr>
          <a:lstStyle/>
          <a:p>
            <a:r>
              <a:rPr lang="en-US" sz="3600" b="1" dirty="0" smtClean="0"/>
              <a:t>What is the gravity model? </a:t>
            </a:r>
            <a:endParaRPr lang="en-US" sz="3600" b="1" dirty="0"/>
          </a:p>
        </p:txBody>
      </p:sp>
      <p:sp>
        <p:nvSpPr>
          <p:cNvPr id="8" name="Rectangle 7"/>
          <p:cNvSpPr/>
          <p:nvPr/>
        </p:nvSpPr>
        <p:spPr>
          <a:xfrm>
            <a:off x="533400" y="1516462"/>
            <a:ext cx="8229600" cy="5112938"/>
          </a:xfrm>
          <a:prstGeom prst="rect">
            <a:avLst/>
          </a:prstGeom>
        </p:spPr>
        <p:txBody>
          <a:bodyPr wrap="square">
            <a:spAutoFit/>
          </a:bodyPr>
          <a:lstStyle/>
          <a:p>
            <a:pPr algn="just">
              <a:lnSpc>
                <a:spcPct val="150000"/>
              </a:lnSpc>
            </a:pPr>
            <a:r>
              <a:rPr lang="en-US" sz="2200" b="1" dirty="0" smtClean="0"/>
              <a:t>The value of trade between the two countries is proportionate, other things equal, to the product of the two countries' GDP and diminishes with distance between the two countries is know as gravity model.</a:t>
            </a:r>
          </a:p>
          <a:p>
            <a:pPr lvl="1" algn="just">
              <a:lnSpc>
                <a:spcPct val="150000"/>
              </a:lnSpc>
            </a:pPr>
            <a:r>
              <a:rPr lang="en-US" sz="1850" dirty="0" smtClean="0"/>
              <a:t>  Gravity model is a very popular econometric model in international trade</a:t>
            </a:r>
          </a:p>
          <a:p>
            <a:pPr lvl="1" algn="just">
              <a:lnSpc>
                <a:spcPct val="150000"/>
              </a:lnSpc>
              <a:buFont typeface="Arial" pitchFamily="34" charset="0"/>
              <a:buChar char="•"/>
            </a:pPr>
            <a:r>
              <a:rPr lang="en-US" sz="1850" dirty="0" smtClean="0"/>
              <a:t> The name came from its utilizing the gravitational force concept as an analogy to explain the volume of bilateral trade flows – Proposed by Tinbergen (1962)</a:t>
            </a:r>
          </a:p>
          <a:p>
            <a:pPr lvl="1" algn="just">
              <a:lnSpc>
                <a:spcPct val="150000"/>
              </a:lnSpc>
              <a:buFont typeface="Arial" pitchFamily="34" charset="0"/>
              <a:buChar char="•"/>
            </a:pPr>
            <a:r>
              <a:rPr lang="en-US" sz="1850" dirty="0" smtClean="0"/>
              <a:t> Initially, it was not based on theoretical model, but just intuition only </a:t>
            </a:r>
          </a:p>
          <a:p>
            <a:pPr lvl="1" algn="just">
              <a:lnSpc>
                <a:spcPct val="150000"/>
              </a:lnSpc>
              <a:buFont typeface="Arial" pitchFamily="34" charset="0"/>
              <a:buChar char="•"/>
            </a:pPr>
            <a:r>
              <a:rPr lang="en-US" sz="1850" dirty="0" smtClean="0"/>
              <a:t> Later on, a range of rigorous theoretical foundation has been given.</a:t>
            </a:r>
          </a:p>
          <a:p>
            <a:pPr lvl="1" algn="just">
              <a:lnSpc>
                <a:spcPct val="150000"/>
              </a:lnSpc>
            </a:pPr>
            <a:r>
              <a:rPr lang="en-US" sz="1850" dirty="0" smtClean="0"/>
              <a:t>     – The most well-known benchmark so far is Anderson and van </a:t>
            </a:r>
            <a:r>
              <a:rPr lang="en-US" sz="1850" dirty="0" err="1" smtClean="0"/>
              <a:t>Wincoop</a:t>
            </a:r>
            <a:r>
              <a:rPr lang="en-US" sz="1850" dirty="0" smtClean="0"/>
              <a:t> (2003). </a:t>
            </a:r>
            <a:endParaRPr lang="en-US" sz="18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916FCC-3ADF-4669-BE5D-6073C80048DE}" type="datetime1">
              <a:rPr lang="en-US" smtClean="0"/>
              <a:pPr/>
              <a:t>10/20/2018</a:t>
            </a:fld>
            <a:endParaRPr lang="en-US"/>
          </a:p>
        </p:txBody>
      </p:sp>
      <p:sp>
        <p:nvSpPr>
          <p:cNvPr id="4" name="Footer Placeholder 3"/>
          <p:cNvSpPr>
            <a:spLocks noGrp="1"/>
          </p:cNvSpPr>
          <p:nvPr>
            <p:ph type="ftr" sz="quarter" idx="11"/>
          </p:nvPr>
        </p:nvSpPr>
        <p:spPr/>
        <p:txBody>
          <a:bodyPr/>
          <a:lstStyle/>
          <a:p>
            <a:r>
              <a:rPr lang="en-US" smtClean="0"/>
              <a:t>Week - 2</a:t>
            </a:r>
            <a:endParaRPr lang="en-US"/>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14</a:t>
            </a:fld>
            <a:endParaRPr lang="en-US"/>
          </a:p>
        </p:txBody>
      </p:sp>
      <p:sp>
        <p:nvSpPr>
          <p:cNvPr id="7" name="Rectangle 6"/>
          <p:cNvSpPr/>
          <p:nvPr/>
        </p:nvSpPr>
        <p:spPr>
          <a:xfrm>
            <a:off x="479020" y="609600"/>
            <a:ext cx="6988580" cy="707886"/>
          </a:xfrm>
          <a:prstGeom prst="rect">
            <a:avLst/>
          </a:prstGeom>
        </p:spPr>
        <p:txBody>
          <a:bodyPr wrap="none">
            <a:spAutoFit/>
          </a:bodyPr>
          <a:lstStyle/>
          <a:p>
            <a:r>
              <a:rPr lang="en-US" sz="4000" b="1" dirty="0" smtClean="0"/>
              <a:t>Intuitive gravity model of trade:</a:t>
            </a:r>
            <a:endParaRPr lang="en-US" sz="4000" b="1" dirty="0"/>
          </a:p>
        </p:txBody>
      </p:sp>
      <p:pic>
        <p:nvPicPr>
          <p:cNvPr id="57346" name="Picture 2"/>
          <p:cNvPicPr>
            <a:picLocks noChangeAspect="1" noChangeArrowheads="1"/>
          </p:cNvPicPr>
          <p:nvPr/>
        </p:nvPicPr>
        <p:blipFill>
          <a:blip r:embed="rId2"/>
          <a:srcRect l="39239" t="29167" r="43777" b="59375"/>
          <a:stretch>
            <a:fillRect/>
          </a:stretch>
        </p:blipFill>
        <p:spPr bwMode="auto">
          <a:xfrm>
            <a:off x="2971799" y="1676400"/>
            <a:ext cx="2812473" cy="1066800"/>
          </a:xfrm>
          <a:prstGeom prst="rect">
            <a:avLst/>
          </a:prstGeom>
          <a:noFill/>
          <a:ln w="9525">
            <a:noFill/>
            <a:miter lim="800000"/>
            <a:headEnd/>
            <a:tailEnd/>
          </a:ln>
          <a:effectLst/>
        </p:spPr>
      </p:pic>
      <p:sp>
        <p:nvSpPr>
          <p:cNvPr id="9" name="Rectangle 8"/>
          <p:cNvSpPr/>
          <p:nvPr/>
        </p:nvSpPr>
        <p:spPr>
          <a:xfrm>
            <a:off x="533400" y="2895600"/>
            <a:ext cx="8382000" cy="2031325"/>
          </a:xfrm>
          <a:prstGeom prst="rect">
            <a:avLst/>
          </a:prstGeom>
        </p:spPr>
        <p:txBody>
          <a:bodyPr wrap="square">
            <a:spAutoFit/>
          </a:bodyPr>
          <a:lstStyle/>
          <a:p>
            <a:pPr algn="just">
              <a:lnSpc>
                <a:spcPct val="150000"/>
              </a:lnSpc>
              <a:buFont typeface="Arial" pitchFamily="34" charset="0"/>
              <a:buChar char="•"/>
            </a:pPr>
            <a:r>
              <a:rPr lang="en-US" sz="2800" dirty="0" smtClean="0"/>
              <a:t>  Larger countries trade more than smaller ones</a:t>
            </a:r>
          </a:p>
          <a:p>
            <a:pPr algn="just">
              <a:lnSpc>
                <a:spcPct val="150000"/>
              </a:lnSpc>
            </a:pPr>
            <a:r>
              <a:rPr lang="en-US" sz="2800" dirty="0" smtClean="0"/>
              <a:t>• Trade costs between two trade partners reduce trade between them.</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916FCC-3ADF-4669-BE5D-6073C80048DE}" type="datetime1">
              <a:rPr lang="en-US" smtClean="0"/>
              <a:pPr/>
              <a:t>10/20/2018</a:t>
            </a:fld>
            <a:endParaRPr lang="en-US"/>
          </a:p>
        </p:txBody>
      </p:sp>
      <p:sp>
        <p:nvSpPr>
          <p:cNvPr id="4" name="Footer Placeholder 3"/>
          <p:cNvSpPr>
            <a:spLocks noGrp="1"/>
          </p:cNvSpPr>
          <p:nvPr>
            <p:ph type="ftr" sz="quarter" idx="11"/>
          </p:nvPr>
        </p:nvSpPr>
        <p:spPr/>
        <p:txBody>
          <a:bodyPr/>
          <a:lstStyle/>
          <a:p>
            <a:r>
              <a:rPr lang="en-US" smtClean="0"/>
              <a:t>Week - 2</a:t>
            </a:r>
            <a:endParaRPr lang="en-US"/>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15</a:t>
            </a:fld>
            <a:endParaRPr lang="en-US"/>
          </a:p>
        </p:txBody>
      </p:sp>
      <p:sp>
        <p:nvSpPr>
          <p:cNvPr id="7" name="Rectangle 6"/>
          <p:cNvSpPr/>
          <p:nvPr/>
        </p:nvSpPr>
        <p:spPr>
          <a:xfrm>
            <a:off x="609600" y="1447800"/>
            <a:ext cx="6019800" cy="4662815"/>
          </a:xfrm>
          <a:prstGeom prst="rect">
            <a:avLst/>
          </a:prstGeom>
        </p:spPr>
        <p:txBody>
          <a:bodyPr wrap="square">
            <a:spAutoFit/>
          </a:bodyPr>
          <a:lstStyle/>
          <a:p>
            <a:pPr algn="just">
              <a:lnSpc>
                <a:spcPct val="150000"/>
              </a:lnSpc>
              <a:buFont typeface="Arial" pitchFamily="34" charset="0"/>
              <a:buChar char="•"/>
            </a:pPr>
            <a:r>
              <a:rPr lang="en-US" sz="2200" b="1" dirty="0" smtClean="0"/>
              <a:t>Proxies for trade costs</a:t>
            </a:r>
          </a:p>
          <a:p>
            <a:pPr algn="just">
              <a:lnSpc>
                <a:spcPct val="150000"/>
              </a:lnSpc>
              <a:buFont typeface="Arial" pitchFamily="34" charset="0"/>
              <a:buChar char="•"/>
            </a:pPr>
            <a:r>
              <a:rPr lang="en-US" sz="2200" b="1" dirty="0" smtClean="0"/>
              <a:t> Distance</a:t>
            </a:r>
          </a:p>
          <a:p>
            <a:pPr algn="just">
              <a:lnSpc>
                <a:spcPct val="150000"/>
              </a:lnSpc>
              <a:buFont typeface="Arial" pitchFamily="34" charset="0"/>
              <a:buChar char="•"/>
            </a:pPr>
            <a:r>
              <a:rPr lang="en-US" sz="2200" b="1" dirty="0" smtClean="0"/>
              <a:t> Adjacency</a:t>
            </a:r>
          </a:p>
          <a:p>
            <a:pPr algn="just">
              <a:lnSpc>
                <a:spcPct val="150000"/>
              </a:lnSpc>
              <a:buFont typeface="Arial" pitchFamily="34" charset="0"/>
              <a:buChar char="•"/>
            </a:pPr>
            <a:r>
              <a:rPr lang="en-US" sz="2200" b="1" dirty="0" smtClean="0"/>
              <a:t> Common language</a:t>
            </a:r>
          </a:p>
          <a:p>
            <a:pPr algn="just">
              <a:lnSpc>
                <a:spcPct val="150000"/>
              </a:lnSpc>
              <a:buFont typeface="Arial" pitchFamily="34" charset="0"/>
              <a:buChar char="•"/>
            </a:pPr>
            <a:r>
              <a:rPr lang="en-US" sz="2200" b="1" dirty="0" smtClean="0"/>
              <a:t> Colonial links</a:t>
            </a:r>
          </a:p>
          <a:p>
            <a:pPr algn="just">
              <a:lnSpc>
                <a:spcPct val="150000"/>
              </a:lnSpc>
              <a:buFont typeface="Arial" pitchFamily="34" charset="0"/>
              <a:buChar char="•"/>
            </a:pPr>
            <a:r>
              <a:rPr lang="en-US" sz="2200" b="1" dirty="0" smtClean="0"/>
              <a:t> Common currency</a:t>
            </a:r>
          </a:p>
          <a:p>
            <a:pPr algn="just">
              <a:lnSpc>
                <a:spcPct val="150000"/>
              </a:lnSpc>
              <a:buFont typeface="Arial" pitchFamily="34" charset="0"/>
              <a:buChar char="•"/>
            </a:pPr>
            <a:r>
              <a:rPr lang="en-US" sz="2200" b="1" dirty="0" smtClean="0"/>
              <a:t> Island, landlocked</a:t>
            </a:r>
          </a:p>
          <a:p>
            <a:pPr algn="just">
              <a:lnSpc>
                <a:spcPct val="150000"/>
              </a:lnSpc>
              <a:buFont typeface="Arial" pitchFamily="34" charset="0"/>
              <a:buChar char="•"/>
            </a:pPr>
            <a:r>
              <a:rPr lang="en-US" sz="2200" b="1" dirty="0" smtClean="0"/>
              <a:t> Institutions, infrastructures, migration flows,..</a:t>
            </a:r>
          </a:p>
          <a:p>
            <a:pPr algn="just">
              <a:lnSpc>
                <a:spcPct val="150000"/>
              </a:lnSpc>
              <a:buFont typeface="Arial" pitchFamily="34" charset="0"/>
              <a:buChar char="•"/>
            </a:pPr>
            <a:r>
              <a:rPr lang="en-US" sz="2200" b="1" dirty="0" smtClean="0"/>
              <a:t> Bilateral tariff barriers</a:t>
            </a:r>
            <a:endParaRPr lang="en-US" sz="2200" b="1" dirty="0"/>
          </a:p>
        </p:txBody>
      </p:sp>
      <p:sp>
        <p:nvSpPr>
          <p:cNvPr id="8" name="Rectangle 7"/>
          <p:cNvSpPr/>
          <p:nvPr/>
        </p:nvSpPr>
        <p:spPr>
          <a:xfrm>
            <a:off x="533400" y="609600"/>
            <a:ext cx="4880631" cy="707886"/>
          </a:xfrm>
          <a:prstGeom prst="rect">
            <a:avLst/>
          </a:prstGeom>
        </p:spPr>
        <p:txBody>
          <a:bodyPr wrap="none">
            <a:spAutoFit/>
          </a:bodyPr>
          <a:lstStyle/>
          <a:p>
            <a:r>
              <a:rPr lang="en-US" sz="4000" b="1" dirty="0" smtClean="0"/>
              <a:t>Proxies for trade costs</a:t>
            </a:r>
            <a:endParaRPr lang="en-US" sz="40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916FCC-3ADF-4669-BE5D-6073C80048DE}" type="datetime1">
              <a:rPr lang="en-US" smtClean="0"/>
              <a:pPr/>
              <a:t>10/20/2018</a:t>
            </a:fld>
            <a:endParaRPr lang="en-US" dirty="0"/>
          </a:p>
        </p:txBody>
      </p:sp>
      <p:sp>
        <p:nvSpPr>
          <p:cNvPr id="4" name="Footer Placeholder 3"/>
          <p:cNvSpPr>
            <a:spLocks noGrp="1"/>
          </p:cNvSpPr>
          <p:nvPr>
            <p:ph type="ftr" sz="quarter" idx="11"/>
          </p:nvPr>
        </p:nvSpPr>
        <p:spPr/>
        <p:txBody>
          <a:bodyPr/>
          <a:lstStyle/>
          <a:p>
            <a:r>
              <a:rPr lang="en-US" dirty="0" smtClean="0"/>
              <a:t>Week - 2</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16</a:t>
            </a:fld>
            <a:endParaRPr lang="en-US" dirty="0"/>
          </a:p>
        </p:txBody>
      </p:sp>
      <p:sp>
        <p:nvSpPr>
          <p:cNvPr id="7" name="Rectangle 6"/>
          <p:cNvSpPr/>
          <p:nvPr/>
        </p:nvSpPr>
        <p:spPr>
          <a:xfrm>
            <a:off x="533400" y="710625"/>
            <a:ext cx="5646289" cy="584775"/>
          </a:xfrm>
          <a:prstGeom prst="rect">
            <a:avLst/>
          </a:prstGeom>
        </p:spPr>
        <p:txBody>
          <a:bodyPr wrap="none">
            <a:spAutoFit/>
          </a:bodyPr>
          <a:lstStyle/>
          <a:p>
            <a:r>
              <a:rPr lang="en-US" sz="3200" b="1" dirty="0" smtClean="0"/>
              <a:t>Size Matters: The Gravity Model</a:t>
            </a:r>
            <a:endParaRPr lang="en-US" sz="3200" dirty="0"/>
          </a:p>
        </p:txBody>
      </p:sp>
      <p:sp>
        <p:nvSpPr>
          <p:cNvPr id="8" name="Rectangle 7"/>
          <p:cNvSpPr/>
          <p:nvPr/>
        </p:nvSpPr>
        <p:spPr>
          <a:xfrm>
            <a:off x="533400" y="1332667"/>
            <a:ext cx="8305800" cy="5601533"/>
          </a:xfrm>
          <a:prstGeom prst="rect">
            <a:avLst/>
          </a:prstGeom>
        </p:spPr>
        <p:txBody>
          <a:bodyPr wrap="square">
            <a:spAutoFit/>
          </a:bodyPr>
          <a:lstStyle/>
          <a:p>
            <a:pPr algn="just">
              <a:lnSpc>
                <a:spcPct val="150000"/>
              </a:lnSpc>
              <a:spcBef>
                <a:spcPct val="50000"/>
              </a:spcBef>
            </a:pPr>
            <a:r>
              <a:rPr lang="en-US" altLang="en-US" sz="2400" dirty="0" smtClean="0"/>
              <a:t>3 of the top 10 trading partners with the U.S. in 2012 were also the 3 largest European economies: Germany, the United Kingdom, and France.</a:t>
            </a:r>
            <a:endParaRPr lang="en-US" altLang="en-US" dirty="0" smtClean="0"/>
          </a:p>
          <a:p>
            <a:pPr marL="514350" indent="-514350" algn="just">
              <a:spcBef>
                <a:spcPct val="50000"/>
              </a:spcBef>
              <a:buFont typeface="+mj-lt"/>
              <a:buAutoNum type="alphaLcParenR"/>
            </a:pPr>
            <a:r>
              <a:rPr lang="en-US" altLang="en-US" sz="2800" b="1" dirty="0" smtClean="0"/>
              <a:t>Why does the United States trade more with these European countries than with others?</a:t>
            </a:r>
          </a:p>
          <a:p>
            <a:pPr marL="971550" lvl="1" indent="-514350" algn="just">
              <a:lnSpc>
                <a:spcPct val="150000"/>
              </a:lnSpc>
              <a:buFont typeface="+mj-lt"/>
              <a:buAutoNum type="romanLcPeriod"/>
            </a:pPr>
            <a:r>
              <a:rPr lang="en-US" altLang="en-US" sz="2400" dirty="0" smtClean="0"/>
              <a:t>These countries have the largest </a:t>
            </a:r>
            <a:r>
              <a:rPr lang="en-US" altLang="en-US" sz="2400" b="1" dirty="0" smtClean="0"/>
              <a:t>gross domestic product (GDP)</a:t>
            </a:r>
            <a:r>
              <a:rPr lang="en-US" altLang="en-US" sz="2400" dirty="0" smtClean="0"/>
              <a:t>, the value of goods and services produced in an economy, in Europe. Each European country</a:t>
            </a:r>
            <a:r>
              <a:rPr lang="ja-JP" altLang="en-US" sz="2400" smtClean="0"/>
              <a:t>’</a:t>
            </a:r>
            <a:r>
              <a:rPr lang="en-US" altLang="ja-JP" sz="2400" dirty="0" smtClean="0"/>
              <a:t>s share of U.S. trade with Europe is roughly equal to its share of European GDP.</a:t>
            </a:r>
            <a:endParaRPr lang="en-US" sz="2400" dirty="0"/>
          </a:p>
        </p:txBody>
      </p:sp>
      <p:pic>
        <p:nvPicPr>
          <p:cNvPr id="9" name="Picture 4"/>
          <p:cNvPicPr>
            <a:picLocks noChangeAspect="1" noChangeArrowheads="1"/>
          </p:cNvPicPr>
          <p:nvPr/>
        </p:nvPicPr>
        <p:blipFill>
          <a:blip r:embed="rId2"/>
          <a:srcRect l="25769" t="25000" r="57247" b="56250"/>
          <a:stretch>
            <a:fillRect/>
          </a:stretch>
        </p:blipFill>
        <p:spPr bwMode="auto">
          <a:xfrm>
            <a:off x="6858000" y="152400"/>
            <a:ext cx="2057400" cy="106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916FCC-3ADF-4669-BE5D-6073C80048DE}" type="datetime1">
              <a:rPr lang="en-US" smtClean="0"/>
              <a:pPr/>
              <a:t>10/20/2018</a:t>
            </a:fld>
            <a:endParaRPr lang="en-US" dirty="0"/>
          </a:p>
        </p:txBody>
      </p:sp>
      <p:sp>
        <p:nvSpPr>
          <p:cNvPr id="4" name="Footer Placeholder 3"/>
          <p:cNvSpPr>
            <a:spLocks noGrp="1"/>
          </p:cNvSpPr>
          <p:nvPr>
            <p:ph type="ftr" sz="quarter" idx="11"/>
          </p:nvPr>
        </p:nvSpPr>
        <p:spPr/>
        <p:txBody>
          <a:bodyPr/>
          <a:lstStyle/>
          <a:p>
            <a:r>
              <a:rPr lang="en-US" dirty="0" smtClean="0"/>
              <a:t>Week - 2</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17</a:t>
            </a:fld>
            <a:endParaRPr lang="en-US" dirty="0"/>
          </a:p>
        </p:txBody>
      </p:sp>
      <p:sp>
        <p:nvSpPr>
          <p:cNvPr id="7" name="Rectangle 6"/>
          <p:cNvSpPr/>
          <p:nvPr/>
        </p:nvSpPr>
        <p:spPr>
          <a:xfrm>
            <a:off x="533400" y="341293"/>
            <a:ext cx="8077200" cy="954107"/>
          </a:xfrm>
          <a:prstGeom prst="rect">
            <a:avLst/>
          </a:prstGeom>
        </p:spPr>
        <p:txBody>
          <a:bodyPr wrap="square">
            <a:spAutoFit/>
          </a:bodyPr>
          <a:lstStyle/>
          <a:p>
            <a:r>
              <a:rPr lang="en-US" altLang="en-US" sz="2800" b="1" dirty="0" smtClean="0"/>
              <a:t>Figure 2.2 The Size of European Economies, and the Value of their Trade with the United States</a:t>
            </a:r>
            <a:endParaRPr lang="en-US" sz="2800" b="1" dirty="0"/>
          </a:p>
        </p:txBody>
      </p:sp>
      <p:pic>
        <p:nvPicPr>
          <p:cNvPr id="8" name="Picture 7" descr="A scatter diagram plots the percent of U S trade with the E U versus the percent of E U G D P. A line of best fit rises within the data from (0, 0) through (25, 30), with 15 countries plotted around the line. Austria, Sweden and Poland are clustered with 4 other countries below the line at approximately point (3, 2). Denmark, Belgium and the Netherlands are above the line at (1, 6), (3, 7) and (5, 10), respectively. Spain, Italy and France are below the line at (7, 3), (12, 8) and (16, 11) respectively. The highest points are the United Kingdom, (15, 16), and Germany, partially on the line, at (20, 25). All values estimate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09800" y="1600200"/>
            <a:ext cx="4191000" cy="4038600"/>
          </a:xfrm>
          <a:prstGeom prst="rect">
            <a:avLst/>
          </a:prstGeom>
        </p:spPr>
      </p:pic>
      <p:sp>
        <p:nvSpPr>
          <p:cNvPr id="9" name="Content Placeholder 2"/>
          <p:cNvSpPr>
            <a:spLocks noGrp="1"/>
          </p:cNvSpPr>
          <p:nvPr>
            <p:ph idx="1"/>
          </p:nvPr>
        </p:nvSpPr>
        <p:spPr>
          <a:xfrm>
            <a:off x="762000" y="5764251"/>
            <a:ext cx="8001000" cy="1017549"/>
          </a:xfrm>
        </p:spPr>
        <p:txBody>
          <a:bodyPr>
            <a:noAutofit/>
          </a:bodyPr>
          <a:lstStyle/>
          <a:p>
            <a:pPr marL="0" indent="0">
              <a:spcBef>
                <a:spcPts val="1200"/>
              </a:spcBef>
              <a:buNone/>
            </a:pPr>
            <a:r>
              <a:rPr lang="en-US" sz="2000" dirty="0"/>
              <a:t>Shows the correspondence between the size of different European economies and those countries’ trade with the United States.</a:t>
            </a:r>
          </a:p>
          <a:p>
            <a:pPr marL="0" indent="0">
              <a:spcBef>
                <a:spcPts val="1200"/>
              </a:spcBef>
              <a:buNone/>
            </a:pPr>
            <a:r>
              <a:rPr lang="en-US" sz="2000" b="1" dirty="0"/>
              <a:t>Source:</a:t>
            </a:r>
            <a:r>
              <a:rPr lang="en-US" sz="2000" dirty="0"/>
              <a:t> U.S. Department of Commerce, European Commission.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916FCC-3ADF-4669-BE5D-6073C80048DE}" type="datetime1">
              <a:rPr lang="en-US" smtClean="0"/>
              <a:pPr/>
              <a:t>10/20/2018</a:t>
            </a:fld>
            <a:endParaRPr lang="en-US" dirty="0"/>
          </a:p>
        </p:txBody>
      </p:sp>
      <p:sp>
        <p:nvSpPr>
          <p:cNvPr id="4" name="Footer Placeholder 3"/>
          <p:cNvSpPr>
            <a:spLocks noGrp="1"/>
          </p:cNvSpPr>
          <p:nvPr>
            <p:ph type="ftr" sz="quarter" idx="11"/>
          </p:nvPr>
        </p:nvSpPr>
        <p:spPr/>
        <p:txBody>
          <a:bodyPr/>
          <a:lstStyle/>
          <a:p>
            <a:r>
              <a:rPr lang="en-US" dirty="0" smtClean="0"/>
              <a:t>Week - 2</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18</a:t>
            </a:fld>
            <a:endParaRPr lang="en-US" dirty="0"/>
          </a:p>
        </p:txBody>
      </p:sp>
      <p:sp>
        <p:nvSpPr>
          <p:cNvPr id="7" name="Rectangle 6"/>
          <p:cNvSpPr/>
          <p:nvPr/>
        </p:nvSpPr>
        <p:spPr>
          <a:xfrm>
            <a:off x="457200" y="1524000"/>
            <a:ext cx="8001000" cy="3970318"/>
          </a:xfrm>
          <a:prstGeom prst="rect">
            <a:avLst/>
          </a:prstGeom>
        </p:spPr>
        <p:txBody>
          <a:bodyPr wrap="square">
            <a:spAutoFit/>
          </a:bodyPr>
          <a:lstStyle/>
          <a:p>
            <a:pPr marL="457200" indent="-457200" algn="just">
              <a:spcBef>
                <a:spcPct val="50000"/>
              </a:spcBef>
              <a:buFont typeface="+mj-lt"/>
              <a:buAutoNum type="arabicPeriod"/>
            </a:pPr>
            <a:r>
              <a:rPr lang="en-US" altLang="en-US" sz="2400" dirty="0" smtClean="0"/>
              <a:t>The size of an economy is directly related to the volume of imports and exports.</a:t>
            </a:r>
          </a:p>
          <a:p>
            <a:pPr marL="914400" lvl="1" indent="-457200" algn="just">
              <a:spcBef>
                <a:spcPct val="50000"/>
              </a:spcBef>
              <a:buFont typeface="+mj-lt"/>
              <a:buAutoNum type="alphaLcParenR"/>
            </a:pPr>
            <a:r>
              <a:rPr lang="en-US" altLang="en-US" sz="2400" dirty="0" smtClean="0"/>
              <a:t>Larger economies produce more goods and services, so they have more to sell in the export market.</a:t>
            </a:r>
          </a:p>
          <a:p>
            <a:pPr marL="914400" lvl="1" indent="-457200" algn="just">
              <a:spcBef>
                <a:spcPct val="50000"/>
              </a:spcBef>
              <a:buFont typeface="+mj-lt"/>
              <a:buAutoNum type="alphaLcParenR"/>
            </a:pPr>
            <a:r>
              <a:rPr lang="en-US" altLang="en-US" sz="2400" dirty="0" smtClean="0"/>
              <a:t>Larger economies generate more income from </a:t>
            </a:r>
            <a:br>
              <a:rPr lang="en-US" altLang="en-US" sz="2400" dirty="0" smtClean="0"/>
            </a:br>
            <a:r>
              <a:rPr lang="en-US" altLang="en-US" sz="2400" dirty="0" smtClean="0"/>
              <a:t>the goods and services sold, so they are able to buy more imports.</a:t>
            </a:r>
          </a:p>
          <a:p>
            <a:pPr marL="457200" indent="-457200" algn="just">
              <a:spcBef>
                <a:spcPct val="50000"/>
              </a:spcBef>
              <a:buFont typeface="+mj-lt"/>
              <a:buAutoNum type="arabicPeriod"/>
            </a:pPr>
            <a:r>
              <a:rPr lang="en-US" altLang="en-US" sz="2400" dirty="0" smtClean="0"/>
              <a:t>Trade between any two countries is larger, the larger is either country.</a:t>
            </a:r>
            <a:endParaRPr lang="en-US" altLang="en-US" sz="2400" dirty="0"/>
          </a:p>
        </p:txBody>
      </p:sp>
      <p:sp>
        <p:nvSpPr>
          <p:cNvPr id="8" name="Rectangle 7"/>
          <p:cNvSpPr/>
          <p:nvPr/>
        </p:nvSpPr>
        <p:spPr>
          <a:xfrm>
            <a:off x="499181" y="649069"/>
            <a:ext cx="6663619" cy="646331"/>
          </a:xfrm>
          <a:prstGeom prst="rect">
            <a:avLst/>
          </a:prstGeom>
        </p:spPr>
        <p:txBody>
          <a:bodyPr wrap="none">
            <a:spAutoFit/>
          </a:bodyPr>
          <a:lstStyle/>
          <a:p>
            <a:r>
              <a:rPr lang="en-US" altLang="en-US" sz="3600" b="1" dirty="0" smtClean="0"/>
              <a:t>Size Matters: The Gravity Model </a:t>
            </a:r>
            <a:endParaRPr lang="en-US" sz="3600" b="1" dirty="0"/>
          </a:p>
        </p:txBody>
      </p:sp>
      <p:pic>
        <p:nvPicPr>
          <p:cNvPr id="9" name="Picture 4"/>
          <p:cNvPicPr>
            <a:picLocks noChangeAspect="1" noChangeArrowheads="1"/>
          </p:cNvPicPr>
          <p:nvPr/>
        </p:nvPicPr>
        <p:blipFill>
          <a:blip r:embed="rId2"/>
          <a:srcRect l="25769" t="25000" r="57247" b="56250"/>
          <a:stretch>
            <a:fillRect/>
          </a:stretch>
        </p:blipFill>
        <p:spPr bwMode="auto">
          <a:xfrm>
            <a:off x="6858000" y="152400"/>
            <a:ext cx="2209800" cy="106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1"/>
            <a:ext cx="8077200" cy="685799"/>
          </a:xfrm>
        </p:spPr>
        <p:txBody>
          <a:bodyPr>
            <a:noAutofit/>
          </a:bodyPr>
          <a:lstStyle/>
          <a:p>
            <a:pPr>
              <a:lnSpc>
                <a:spcPct val="150000"/>
              </a:lnSpc>
            </a:pPr>
            <a:r>
              <a:rPr lang="en-US" altLang="en-US" sz="2400" dirty="0"/>
              <a:t>The gravity model assumes that size and distance are important for trade in the following way:</a:t>
            </a:r>
            <a:endParaRPr lang="en-US" sz="2400" dirty="0"/>
          </a:p>
        </p:txBody>
      </p:sp>
      <p:graphicFrame>
        <p:nvGraphicFramePr>
          <p:cNvPr id="9" name="Object 8"/>
          <p:cNvGraphicFramePr>
            <a:graphicFrameLocks noChangeAspect="1"/>
          </p:cNvGraphicFramePr>
          <p:nvPr>
            <p:extLst>
              <p:ext uri="{D42A27DB-BD31-4B8C-83A1-F6EECF244321}">
                <p14:modId xmlns:p14="http://schemas.microsoft.com/office/powerpoint/2010/main" xmlns="" val="2060126887"/>
              </p:ext>
            </p:extLst>
          </p:nvPr>
        </p:nvGraphicFramePr>
        <p:xfrm>
          <a:off x="3200400" y="2743200"/>
          <a:ext cx="1835794" cy="894362"/>
        </p:xfrm>
        <a:graphic>
          <a:graphicData uri="http://schemas.openxmlformats.org/presentationml/2006/ole">
            <p:oleObj spid="_x0000_s25602" name="Equation" r:id="rId3" imgW="990360" imgH="482400" progId="">
              <p:embed/>
            </p:oleObj>
          </a:graphicData>
        </a:graphic>
      </p:graphicFrame>
      <p:sp>
        <p:nvSpPr>
          <p:cNvPr id="5" name="Content Placeholder 4"/>
          <p:cNvSpPr>
            <a:spLocks noGrp="1"/>
          </p:cNvSpPr>
          <p:nvPr>
            <p:ph idx="13"/>
          </p:nvPr>
        </p:nvSpPr>
        <p:spPr>
          <a:xfrm>
            <a:off x="457200" y="3621753"/>
            <a:ext cx="8229600" cy="1483647"/>
          </a:xfrm>
        </p:spPr>
        <p:txBody>
          <a:bodyPr>
            <a:normAutofit fontScale="92500" lnSpcReduction="10000"/>
          </a:bodyPr>
          <a:lstStyle/>
          <a:p>
            <a:pPr marL="461963" lvl="1" indent="-4763">
              <a:spcBef>
                <a:spcPts val="500"/>
              </a:spcBef>
              <a:buNone/>
            </a:pPr>
            <a:r>
              <a:rPr lang="en-US" altLang="en-US" sz="2200" dirty="0"/>
              <a:t>where A is a constant term</a:t>
            </a:r>
          </a:p>
          <a:p>
            <a:pPr marL="461963" lvl="1" indent="-4763">
              <a:spcBef>
                <a:spcPts val="500"/>
              </a:spcBef>
              <a:buNone/>
            </a:pPr>
            <a:r>
              <a:rPr lang="en-US" altLang="en-US" sz="2200" dirty="0"/>
              <a:t>T</a:t>
            </a:r>
            <a:r>
              <a:rPr lang="en-US" altLang="en-US" sz="2200" baseline="-25000" dirty="0"/>
              <a:t>ij</a:t>
            </a:r>
            <a:r>
              <a:rPr lang="en-US" altLang="en-US" sz="2200" dirty="0"/>
              <a:t> is the value of trade between country </a:t>
            </a:r>
            <a:r>
              <a:rPr lang="en-US" altLang="en-US" sz="2200" i="1" dirty="0"/>
              <a:t>i</a:t>
            </a:r>
            <a:r>
              <a:rPr lang="en-US" altLang="en-US" sz="2200" dirty="0"/>
              <a:t> and country </a:t>
            </a:r>
            <a:r>
              <a:rPr lang="en-US" altLang="en-US" sz="2200" i="1" dirty="0"/>
              <a:t>j</a:t>
            </a:r>
            <a:endParaRPr lang="en-US" altLang="en-US" sz="2200" dirty="0"/>
          </a:p>
          <a:p>
            <a:pPr marL="461963" lvl="1" indent="-4763">
              <a:spcBef>
                <a:spcPts val="500"/>
              </a:spcBef>
              <a:buNone/>
            </a:pPr>
            <a:r>
              <a:rPr lang="en-US" altLang="en-US" sz="2200" dirty="0"/>
              <a:t>Y</a:t>
            </a:r>
            <a:r>
              <a:rPr lang="en-US" altLang="en-US" sz="2200" baseline="-25000" dirty="0"/>
              <a:t>i</a:t>
            </a:r>
            <a:r>
              <a:rPr lang="en-US" altLang="en-US" sz="2200" dirty="0"/>
              <a:t> the GDP of country </a:t>
            </a:r>
            <a:r>
              <a:rPr lang="en-US" altLang="en-US" sz="2200" i="1" dirty="0"/>
              <a:t>I, </a:t>
            </a:r>
            <a:r>
              <a:rPr lang="en-US" altLang="en-US" sz="2200" dirty="0"/>
              <a:t>Y</a:t>
            </a:r>
            <a:r>
              <a:rPr lang="en-US" altLang="en-US" sz="2200" baseline="-25000" dirty="0"/>
              <a:t>j</a:t>
            </a:r>
            <a:r>
              <a:rPr lang="en-US" altLang="en-US" sz="2200" dirty="0"/>
              <a:t> is the GDP of country </a:t>
            </a:r>
            <a:r>
              <a:rPr lang="en-US" altLang="en-US" sz="2200" i="1" dirty="0"/>
              <a:t>j</a:t>
            </a:r>
            <a:endParaRPr lang="en-US" altLang="en-US" sz="2200" dirty="0"/>
          </a:p>
          <a:p>
            <a:pPr marL="461963" lvl="1" indent="-4763">
              <a:spcBef>
                <a:spcPts val="500"/>
              </a:spcBef>
              <a:buNone/>
            </a:pPr>
            <a:r>
              <a:rPr lang="en-US" altLang="en-US" sz="2200" dirty="0"/>
              <a:t>D</a:t>
            </a:r>
            <a:r>
              <a:rPr lang="en-US" altLang="en-US" sz="2200" baseline="-25000" dirty="0"/>
              <a:t>ij</a:t>
            </a:r>
            <a:r>
              <a:rPr lang="en-US" altLang="en-US" sz="2200" dirty="0"/>
              <a:t> is the distance between country </a:t>
            </a:r>
            <a:r>
              <a:rPr lang="en-US" altLang="en-US" sz="2200" i="1" dirty="0"/>
              <a:t>i</a:t>
            </a:r>
            <a:r>
              <a:rPr lang="en-US" altLang="en-US" sz="2200" dirty="0"/>
              <a:t> and country </a:t>
            </a:r>
            <a:r>
              <a:rPr lang="en-US" altLang="en-US" sz="2200" i="1" dirty="0"/>
              <a:t>j</a:t>
            </a:r>
            <a:endParaRPr lang="en-US" sz="2200" dirty="0"/>
          </a:p>
        </p:txBody>
      </p:sp>
      <p:sp>
        <p:nvSpPr>
          <p:cNvPr id="6" name="Content Placeholder 5"/>
          <p:cNvSpPr>
            <a:spLocks noGrp="1"/>
          </p:cNvSpPr>
          <p:nvPr>
            <p:ph idx="14"/>
          </p:nvPr>
        </p:nvSpPr>
        <p:spPr>
          <a:xfrm>
            <a:off x="457200" y="5562599"/>
            <a:ext cx="2514600" cy="304801"/>
          </a:xfrm>
        </p:spPr>
        <p:txBody>
          <a:bodyPr>
            <a:normAutofit fontScale="77500" lnSpcReduction="20000"/>
          </a:bodyPr>
          <a:lstStyle/>
          <a:p>
            <a:r>
              <a:rPr lang="en-US" altLang="en-US" sz="2200" dirty="0"/>
              <a:t>Or more generally</a:t>
            </a:r>
            <a:endParaRPr lang="en-US" sz="2200" dirty="0"/>
          </a:p>
        </p:txBody>
      </p:sp>
      <p:graphicFrame>
        <p:nvGraphicFramePr>
          <p:cNvPr id="10" name="Object 9"/>
          <p:cNvGraphicFramePr>
            <a:graphicFrameLocks noChangeAspect="1"/>
          </p:cNvGraphicFramePr>
          <p:nvPr>
            <p:extLst>
              <p:ext uri="{D42A27DB-BD31-4B8C-83A1-F6EECF244321}">
                <p14:modId xmlns:p14="http://schemas.microsoft.com/office/powerpoint/2010/main" xmlns="" val="3649893225"/>
              </p:ext>
            </p:extLst>
          </p:nvPr>
        </p:nvGraphicFramePr>
        <p:xfrm>
          <a:off x="3200400" y="5255069"/>
          <a:ext cx="2025062" cy="917131"/>
        </p:xfrm>
        <a:graphic>
          <a:graphicData uri="http://schemas.openxmlformats.org/presentationml/2006/ole">
            <p:oleObj spid="_x0000_s25603" name="Equation" r:id="rId4" imgW="1091880" imgH="495000" progId="">
              <p:embed/>
            </p:oleObj>
          </a:graphicData>
        </a:graphic>
      </p:graphicFrame>
      <p:sp>
        <p:nvSpPr>
          <p:cNvPr id="7" name="Content Placeholder 6"/>
          <p:cNvSpPr>
            <a:spLocks noGrp="1"/>
          </p:cNvSpPr>
          <p:nvPr>
            <p:ph idx="15"/>
          </p:nvPr>
        </p:nvSpPr>
        <p:spPr>
          <a:xfrm>
            <a:off x="457200" y="6172200"/>
            <a:ext cx="6172200" cy="304800"/>
          </a:xfrm>
        </p:spPr>
        <p:txBody>
          <a:bodyPr>
            <a:normAutofit fontScale="77500" lnSpcReduction="20000"/>
          </a:bodyPr>
          <a:lstStyle/>
          <a:p>
            <a:pPr marL="461963" indent="0">
              <a:buNone/>
            </a:pPr>
            <a:r>
              <a:rPr lang="en-US" altLang="en-US" sz="2200" dirty="0"/>
              <a:t>where </a:t>
            </a:r>
            <a:r>
              <a:rPr lang="en-US" altLang="en-US" sz="2200" i="1" dirty="0"/>
              <a:t>a, b,</a:t>
            </a:r>
            <a:r>
              <a:rPr lang="en-US" altLang="en-US" sz="2200" dirty="0"/>
              <a:t> and </a:t>
            </a:r>
            <a:r>
              <a:rPr lang="en-US" altLang="en-US" sz="2200" i="1" dirty="0"/>
              <a:t>c</a:t>
            </a:r>
            <a:r>
              <a:rPr lang="en-US" altLang="en-US" sz="2200" dirty="0"/>
              <a:t> are allowed to differ from 1.</a:t>
            </a:r>
            <a:endParaRPr lang="en-US" sz="2200" dirty="0"/>
          </a:p>
        </p:txBody>
      </p:sp>
      <p:sp>
        <p:nvSpPr>
          <p:cNvPr id="11" name="Rectangle 10"/>
          <p:cNvSpPr/>
          <p:nvPr/>
        </p:nvSpPr>
        <p:spPr>
          <a:xfrm>
            <a:off x="499181" y="649069"/>
            <a:ext cx="6663619" cy="646331"/>
          </a:xfrm>
          <a:prstGeom prst="rect">
            <a:avLst/>
          </a:prstGeom>
        </p:spPr>
        <p:txBody>
          <a:bodyPr wrap="none">
            <a:spAutoFit/>
          </a:bodyPr>
          <a:lstStyle/>
          <a:p>
            <a:r>
              <a:rPr lang="en-US" altLang="en-US" sz="3600" b="1" dirty="0" smtClean="0"/>
              <a:t>Size Matters: The Gravity Model </a:t>
            </a:r>
            <a:endParaRPr lang="en-US" sz="3600" b="1" dirty="0"/>
          </a:p>
        </p:txBody>
      </p:sp>
      <p:pic>
        <p:nvPicPr>
          <p:cNvPr id="12" name="Picture 4"/>
          <p:cNvPicPr>
            <a:picLocks noChangeAspect="1" noChangeArrowheads="1"/>
          </p:cNvPicPr>
          <p:nvPr/>
        </p:nvPicPr>
        <p:blipFill>
          <a:blip r:embed="rId5"/>
          <a:srcRect l="25769" t="25000" r="57247" b="56250"/>
          <a:stretch>
            <a:fillRect/>
          </a:stretch>
        </p:blipFill>
        <p:spPr bwMode="auto">
          <a:xfrm>
            <a:off x="6858000" y="152400"/>
            <a:ext cx="2209800" cy="1066800"/>
          </a:xfrm>
          <a:prstGeom prst="rect">
            <a:avLst/>
          </a:prstGeom>
          <a:noFill/>
          <a:ln w="9525">
            <a:noFill/>
            <a:miter lim="800000"/>
            <a:headEnd/>
            <a:tailEnd/>
          </a:ln>
          <a:effectLst/>
        </p:spPr>
      </p:pic>
    </p:spTree>
    <p:extLst>
      <p:ext uri="{BB962C8B-B14F-4D97-AF65-F5344CB8AC3E}">
        <p14:creationId xmlns:p14="http://schemas.microsoft.com/office/powerpoint/2010/main" xmlns="" val="1731538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751" y="609600"/>
            <a:ext cx="8589083"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Learning Objective 			  Week - 3</a:t>
            </a:r>
            <a:endParaRPr lang="en-US" sz="3600" b="1"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fld id="{EE04EEC9-968C-4AD2-896F-7C1F046F9A0B}" type="datetime1">
              <a:rPr lang="en-US" smtClean="0"/>
              <a:pPr/>
              <a:t>10/20/2018</a:t>
            </a:fld>
            <a:endParaRPr lang="en-US"/>
          </a:p>
        </p:txBody>
      </p:sp>
      <p:sp>
        <p:nvSpPr>
          <p:cNvPr id="8" name="Slide Number Placeholder 7"/>
          <p:cNvSpPr>
            <a:spLocks noGrp="1"/>
          </p:cNvSpPr>
          <p:nvPr>
            <p:ph type="sldNum" sz="quarter" idx="12"/>
          </p:nvPr>
        </p:nvSpPr>
        <p:spPr/>
        <p:txBody>
          <a:bodyPr>
            <a:normAutofit fontScale="85000" lnSpcReduction="20000"/>
          </a:bodyPr>
          <a:lstStyle/>
          <a:p>
            <a:fld id="{B6F15528-21DE-4FAA-801E-634DDDAF4B2B}" type="slidenum">
              <a:rPr lang="en-US" smtClean="0"/>
              <a:pPr/>
              <a:t>2</a:t>
            </a:fld>
            <a:endParaRPr lang="en-US"/>
          </a:p>
        </p:txBody>
      </p:sp>
      <p:sp>
        <p:nvSpPr>
          <p:cNvPr id="9" name="Footer Placeholder 8"/>
          <p:cNvSpPr>
            <a:spLocks noGrp="1"/>
          </p:cNvSpPr>
          <p:nvPr>
            <p:ph type="ftr" sz="quarter" idx="11"/>
          </p:nvPr>
        </p:nvSpPr>
        <p:spPr/>
        <p:txBody>
          <a:bodyPr/>
          <a:lstStyle/>
          <a:p>
            <a:r>
              <a:rPr lang="en-US" smtClean="0"/>
              <a:t>Week - 2</a:t>
            </a:r>
            <a:endParaRPr lang="en-US" dirty="0"/>
          </a:p>
        </p:txBody>
      </p:sp>
      <p:sp>
        <p:nvSpPr>
          <p:cNvPr id="6" name="Rectangle 5"/>
          <p:cNvSpPr/>
          <p:nvPr/>
        </p:nvSpPr>
        <p:spPr>
          <a:xfrm>
            <a:off x="0" y="1456727"/>
            <a:ext cx="8305800" cy="5248873"/>
          </a:xfrm>
          <a:prstGeom prst="rect">
            <a:avLst/>
          </a:prstGeom>
        </p:spPr>
        <p:txBody>
          <a:bodyPr wrap="square">
            <a:spAutoFit/>
          </a:bodyPr>
          <a:lstStyle/>
          <a:p>
            <a:pPr marL="514350" indent="-514350">
              <a:lnSpc>
                <a:spcPct val="150000"/>
              </a:lnSpc>
              <a:buClr>
                <a:srgbClr val="996633"/>
              </a:buClr>
              <a:buFont typeface="+mj-lt"/>
              <a:buAutoNum type="arabicPeriod"/>
            </a:pPr>
            <a:r>
              <a:rPr lang="en-US" sz="1500" b="1" dirty="0" smtClean="0"/>
              <a:t>World trade patterns</a:t>
            </a:r>
          </a:p>
          <a:p>
            <a:pPr marL="514350" indent="-514350">
              <a:lnSpc>
                <a:spcPct val="150000"/>
              </a:lnSpc>
              <a:buClr>
                <a:srgbClr val="996633"/>
              </a:buClr>
              <a:buFont typeface="+mj-lt"/>
              <a:buAutoNum type="arabicPeriod"/>
            </a:pPr>
            <a:r>
              <a:rPr lang="en-US" sz="1500" b="1" dirty="0" smtClean="0"/>
              <a:t>US trade patterns</a:t>
            </a:r>
          </a:p>
          <a:p>
            <a:pPr marL="514350" indent="-514350">
              <a:lnSpc>
                <a:spcPct val="150000"/>
              </a:lnSpc>
              <a:buClr>
                <a:srgbClr val="996633"/>
              </a:buClr>
              <a:buFont typeface="+mj-lt"/>
              <a:buAutoNum type="arabicPeriod"/>
            </a:pPr>
            <a:r>
              <a:rPr lang="en-US" sz="1500" b="1" dirty="0" smtClean="0"/>
              <a:t>Largest trading partners of the United States</a:t>
            </a:r>
          </a:p>
          <a:p>
            <a:pPr marL="514350" indent="-514350">
              <a:lnSpc>
                <a:spcPct val="150000"/>
              </a:lnSpc>
              <a:buClr>
                <a:srgbClr val="996633"/>
              </a:buClr>
              <a:buFont typeface="+mj-lt"/>
              <a:buAutoNum type="arabicPeriod"/>
            </a:pPr>
            <a:r>
              <a:rPr lang="en-US" sz="1500" b="1" dirty="0" smtClean="0"/>
              <a:t>Gravity model:</a:t>
            </a:r>
          </a:p>
          <a:p>
            <a:pPr marL="971550" lvl="1" indent="-514350">
              <a:lnSpc>
                <a:spcPct val="150000"/>
              </a:lnSpc>
              <a:buClr>
                <a:srgbClr val="996633"/>
              </a:buClr>
              <a:buFont typeface="+mj-lt"/>
              <a:buAutoNum type="alphaLcParenR"/>
            </a:pPr>
            <a:r>
              <a:rPr lang="en-US" sz="1500" b="1" dirty="0" smtClean="0"/>
              <a:t>Influence of an economy’s size on trade</a:t>
            </a:r>
          </a:p>
          <a:p>
            <a:pPr marL="971550" lvl="1" indent="-514350">
              <a:lnSpc>
                <a:spcPct val="150000"/>
              </a:lnSpc>
              <a:buClr>
                <a:srgbClr val="996633"/>
              </a:buClr>
              <a:buFont typeface="+mj-lt"/>
              <a:buAutoNum type="alphaLcParenR"/>
            </a:pPr>
            <a:r>
              <a:rPr lang="en-US" sz="1500" b="1" dirty="0" smtClean="0"/>
              <a:t>Distance, barriers, borders and other trade impediments</a:t>
            </a:r>
          </a:p>
          <a:p>
            <a:pPr marL="971550" lvl="1" indent="-514350">
              <a:lnSpc>
                <a:spcPct val="150000"/>
              </a:lnSpc>
              <a:buClr>
                <a:srgbClr val="996633"/>
              </a:buClr>
              <a:buFont typeface="+mj-lt"/>
              <a:buAutoNum type="alphaLcParenR"/>
            </a:pPr>
            <a:r>
              <a:rPr lang="en-US" sz="1500" b="1" dirty="0" smtClean="0"/>
              <a:t>Globalization: then and now</a:t>
            </a:r>
          </a:p>
          <a:p>
            <a:pPr marL="971550" lvl="1" indent="-514350">
              <a:lnSpc>
                <a:spcPct val="150000"/>
              </a:lnSpc>
              <a:buClr>
                <a:srgbClr val="996633"/>
              </a:buClr>
              <a:buFont typeface="+mj-lt"/>
              <a:buAutoNum type="alphaLcParenR"/>
            </a:pPr>
            <a:r>
              <a:rPr lang="en-US" sz="1500" b="1" dirty="0" smtClean="0"/>
              <a:t>Changing composition of trade</a:t>
            </a:r>
          </a:p>
          <a:p>
            <a:pPr marL="971550" lvl="1" indent="-514350">
              <a:lnSpc>
                <a:spcPct val="150000"/>
              </a:lnSpc>
              <a:buClr>
                <a:srgbClr val="996633"/>
              </a:buClr>
              <a:buFont typeface="+mj-lt"/>
              <a:buAutoNum type="alphaLcParenR"/>
            </a:pPr>
            <a:r>
              <a:rPr lang="en-US" sz="1500" b="1" dirty="0" smtClean="0"/>
              <a:t>Service outsourcing</a:t>
            </a:r>
          </a:p>
          <a:p>
            <a:pPr marL="514350" indent="-514350">
              <a:lnSpc>
                <a:spcPct val="150000"/>
              </a:lnSpc>
              <a:buClr>
                <a:srgbClr val="996633"/>
              </a:buClr>
              <a:buFont typeface="+mj-lt"/>
              <a:buAutoNum type="arabicPeriod"/>
            </a:pPr>
            <a:r>
              <a:rPr lang="en-US" sz="1500" b="1" dirty="0" smtClean="0"/>
              <a:t>Why do people and nations choose to be economically interdependent?</a:t>
            </a:r>
          </a:p>
          <a:p>
            <a:pPr marL="514350" indent="-514350">
              <a:lnSpc>
                <a:spcPct val="150000"/>
              </a:lnSpc>
              <a:buClr>
                <a:srgbClr val="996633"/>
              </a:buClr>
              <a:buFont typeface="+mj-lt"/>
              <a:buAutoNum type="arabicPeriod"/>
            </a:pPr>
            <a:r>
              <a:rPr lang="en-US" sz="1500" dirty="0" smtClean="0"/>
              <a:t>How can trade make everyone better off?</a:t>
            </a:r>
          </a:p>
          <a:p>
            <a:pPr marL="514350" indent="-514350">
              <a:lnSpc>
                <a:spcPct val="150000"/>
              </a:lnSpc>
              <a:buClr>
                <a:srgbClr val="996633"/>
              </a:buClr>
              <a:buFont typeface="+mj-lt"/>
              <a:buAutoNum type="arabicPeriod"/>
            </a:pPr>
            <a:r>
              <a:rPr lang="en-US" sz="1500" dirty="0" smtClean="0"/>
              <a:t>What is absolute advantage? </a:t>
            </a:r>
          </a:p>
          <a:p>
            <a:pPr marL="514350" indent="-514350">
              <a:lnSpc>
                <a:spcPct val="150000"/>
              </a:lnSpc>
              <a:buClr>
                <a:srgbClr val="996633"/>
              </a:buClr>
              <a:buFont typeface="+mj-lt"/>
              <a:buAutoNum type="arabicPeriod"/>
            </a:pPr>
            <a:r>
              <a:rPr lang="en-US" sz="1500" dirty="0" smtClean="0"/>
              <a:t>What is comparative advantage? </a:t>
            </a:r>
          </a:p>
          <a:p>
            <a:pPr marL="514350" indent="-514350">
              <a:lnSpc>
                <a:spcPct val="150000"/>
              </a:lnSpc>
              <a:buClr>
                <a:srgbClr val="996633"/>
              </a:buClr>
              <a:buFont typeface="+mj-lt"/>
              <a:buAutoNum type="arabicPeriod"/>
            </a:pPr>
            <a:r>
              <a:rPr lang="en-US" sz="1500" dirty="0" smtClean="0"/>
              <a:t>How are these concepts similar? </a:t>
            </a:r>
          </a:p>
          <a:p>
            <a:pPr marL="514350" indent="-514350">
              <a:lnSpc>
                <a:spcPct val="150000"/>
              </a:lnSpc>
              <a:buClr>
                <a:srgbClr val="996633"/>
              </a:buClr>
              <a:buFont typeface="+mj-lt"/>
              <a:buAutoNum type="arabicPeriod"/>
            </a:pPr>
            <a:r>
              <a:rPr lang="en-US" sz="1500" dirty="0" smtClean="0"/>
              <a:t>How are they different?</a:t>
            </a:r>
          </a:p>
        </p:txBody>
      </p:sp>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686800" cy="703052"/>
          </a:xfrm>
        </p:spPr>
        <p:txBody>
          <a:bodyPr>
            <a:normAutofit fontScale="90000"/>
          </a:bodyPr>
          <a:lstStyle/>
          <a:p>
            <a:r>
              <a:rPr lang="en-US" altLang="en-US" sz="3600" b="1" dirty="0">
                <a:solidFill>
                  <a:schemeClr val="tx1"/>
                </a:solidFill>
              </a:rPr>
              <a:t>Using the Gravity Model: Looking for Anomalies</a:t>
            </a:r>
            <a:endParaRPr lang="en-US" sz="2000" b="1" dirty="0">
              <a:solidFill>
                <a:schemeClr val="tx1"/>
              </a:solidFill>
            </a:endParaRPr>
          </a:p>
        </p:txBody>
      </p:sp>
      <p:sp>
        <p:nvSpPr>
          <p:cNvPr id="3" name="Content Placeholder 2"/>
          <p:cNvSpPr>
            <a:spLocks noGrp="1"/>
          </p:cNvSpPr>
          <p:nvPr>
            <p:ph idx="1"/>
          </p:nvPr>
        </p:nvSpPr>
        <p:spPr>
          <a:xfrm>
            <a:off x="457200" y="1447800"/>
            <a:ext cx="8305800" cy="3428999"/>
          </a:xfrm>
        </p:spPr>
        <p:txBody>
          <a:bodyPr>
            <a:noAutofit/>
          </a:bodyPr>
          <a:lstStyle/>
          <a:p>
            <a:pPr algn="just">
              <a:lnSpc>
                <a:spcPct val="170000"/>
              </a:lnSpc>
            </a:pPr>
            <a:r>
              <a:rPr lang="en-US" altLang="en-US" sz="2400" dirty="0"/>
              <a:t>A gravity model fits the data on U.S. trade with European countries well but not perfectly.</a:t>
            </a:r>
          </a:p>
          <a:p>
            <a:pPr algn="just">
              <a:lnSpc>
                <a:spcPct val="170000"/>
              </a:lnSpc>
            </a:pPr>
            <a:r>
              <a:rPr lang="en-US" altLang="en-US" sz="2400" dirty="0"/>
              <a:t>The Netherlands, Belgium and Ireland trade much more with the United States than predicted by a gravity model</a:t>
            </a:r>
            <a:r>
              <a:rPr lang="en-US" altLang="en-US" sz="2400" dirty="0" smtClean="0"/>
              <a:t>.</a:t>
            </a:r>
          </a:p>
          <a:p>
            <a:pPr lvl="1" algn="just">
              <a:lnSpc>
                <a:spcPct val="170000"/>
              </a:lnSpc>
            </a:pPr>
            <a:r>
              <a:rPr lang="en-US" altLang="en-US" sz="2400" dirty="0"/>
              <a:t>Ireland has strong cultural affinity due to common language and history of migration</a:t>
            </a:r>
            <a:r>
              <a:rPr lang="en-US" altLang="en-US" sz="2400" dirty="0" smtClean="0"/>
              <a:t>.</a:t>
            </a:r>
          </a:p>
          <a:p>
            <a:pPr lvl="1" algn="just">
              <a:lnSpc>
                <a:spcPct val="170000"/>
              </a:lnSpc>
            </a:pPr>
            <a:r>
              <a:rPr lang="en-US" altLang="en-US" sz="2400" dirty="0"/>
              <a:t>The Netherlands and Belgium have transport cost advantages due to their location.</a:t>
            </a:r>
          </a:p>
        </p:txBody>
      </p:sp>
    </p:spTree>
    <p:extLst>
      <p:ext uri="{BB962C8B-B14F-4D97-AF65-F5344CB8AC3E}">
        <p14:creationId xmlns:p14="http://schemas.microsoft.com/office/powerpoint/2010/main" xmlns="" val="3608237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3600" b="1" dirty="0">
                <a:solidFill>
                  <a:schemeClr val="tx1"/>
                </a:solidFill>
              </a:rPr>
              <a:t>Impediments to Trade: Distance, Barriers, and Borders </a:t>
            </a:r>
            <a:endParaRPr lang="en-US" sz="2000" b="1" dirty="0">
              <a:solidFill>
                <a:schemeClr val="tx1"/>
              </a:solidFill>
            </a:endParaRPr>
          </a:p>
        </p:txBody>
      </p:sp>
      <p:sp>
        <p:nvSpPr>
          <p:cNvPr id="3" name="Content Placeholder 2"/>
          <p:cNvSpPr>
            <a:spLocks noGrp="1"/>
          </p:cNvSpPr>
          <p:nvPr>
            <p:ph idx="1"/>
          </p:nvPr>
        </p:nvSpPr>
        <p:spPr>
          <a:xfrm>
            <a:off x="533400" y="1371600"/>
            <a:ext cx="8382000" cy="4724400"/>
          </a:xfrm>
        </p:spPr>
        <p:txBody>
          <a:bodyPr>
            <a:noAutofit/>
          </a:bodyPr>
          <a:lstStyle/>
          <a:p>
            <a:pPr marL="0" indent="0" algn="just">
              <a:lnSpc>
                <a:spcPct val="150000"/>
              </a:lnSpc>
              <a:spcBef>
                <a:spcPts val="1000"/>
              </a:spcBef>
              <a:buNone/>
            </a:pPr>
            <a:r>
              <a:rPr lang="en-US" altLang="en-US" sz="1800" dirty="0"/>
              <a:t>Other things besides size matter for trade</a:t>
            </a:r>
            <a:r>
              <a:rPr lang="en-US" altLang="en-US" sz="1800" dirty="0" smtClean="0"/>
              <a:t>:</a:t>
            </a:r>
          </a:p>
          <a:p>
            <a:pPr marL="457200" indent="-457200" algn="just">
              <a:lnSpc>
                <a:spcPct val="150000"/>
              </a:lnSpc>
              <a:spcBef>
                <a:spcPts val="600"/>
              </a:spcBef>
              <a:buFont typeface="Times" pitchFamily="-1" charset="0"/>
              <a:buAutoNum type="arabicPeriod"/>
            </a:pPr>
            <a:r>
              <a:rPr lang="en-US" altLang="en-US" sz="1800" b="1" dirty="0"/>
              <a:t>Distance</a:t>
            </a:r>
            <a:r>
              <a:rPr lang="en-US" altLang="en-US" sz="1800" dirty="0"/>
              <a:t> between markets influences transportation costs and therefore the cost of imports and exports.</a:t>
            </a:r>
          </a:p>
          <a:p>
            <a:pPr marL="457200" indent="-457200" algn="just">
              <a:lnSpc>
                <a:spcPct val="150000"/>
              </a:lnSpc>
              <a:spcBef>
                <a:spcPts val="600"/>
              </a:spcBef>
              <a:buFont typeface="Times" pitchFamily="-1" charset="0"/>
              <a:buAutoNum type="arabicPeriod" startAt="2"/>
            </a:pPr>
            <a:r>
              <a:rPr lang="en-US" altLang="en-US" sz="1800" b="1" dirty="0"/>
              <a:t>Cultural affinity:</a:t>
            </a:r>
            <a:r>
              <a:rPr lang="en-US" altLang="en-US" sz="1800" dirty="0"/>
              <a:t> close cultural ties, such as a common language, usually lead to strong economic ties.</a:t>
            </a:r>
          </a:p>
          <a:p>
            <a:pPr marL="457200" indent="-457200" algn="just">
              <a:lnSpc>
                <a:spcPct val="150000"/>
              </a:lnSpc>
              <a:spcBef>
                <a:spcPts val="600"/>
              </a:spcBef>
              <a:buFont typeface="Times" pitchFamily="-1" charset="0"/>
              <a:buAutoNum type="arabicPeriod" startAt="2"/>
            </a:pPr>
            <a:r>
              <a:rPr lang="en-US" altLang="en-US" sz="1800" b="1" dirty="0"/>
              <a:t>Geography:</a:t>
            </a:r>
            <a:r>
              <a:rPr lang="en-US" altLang="en-US" sz="1800" dirty="0"/>
              <a:t> ocean harbors and a lack of mountain barriers make transportation and trade easier.</a:t>
            </a:r>
          </a:p>
          <a:p>
            <a:pPr marL="457200" indent="-457200" algn="just">
              <a:lnSpc>
                <a:spcPct val="150000"/>
              </a:lnSpc>
              <a:spcBef>
                <a:spcPts val="600"/>
              </a:spcBef>
              <a:buFont typeface="Times" pitchFamily="-1" charset="0"/>
              <a:buAutoNum type="arabicPeriod" startAt="4"/>
            </a:pPr>
            <a:r>
              <a:rPr lang="en-US" altLang="en-US" sz="1800" b="1" dirty="0"/>
              <a:t>Multinational corporations:</a:t>
            </a:r>
            <a:r>
              <a:rPr lang="en-US" altLang="en-US" sz="1800" dirty="0"/>
              <a:t> corporations spread across different nations import and export many goods between their divisions.</a:t>
            </a:r>
          </a:p>
          <a:p>
            <a:pPr marL="457200" indent="-457200" algn="just">
              <a:lnSpc>
                <a:spcPct val="150000"/>
              </a:lnSpc>
              <a:spcBef>
                <a:spcPts val="600"/>
              </a:spcBef>
              <a:buFont typeface="Times" pitchFamily="-1" charset="0"/>
              <a:buAutoNum type="arabicPeriod" startAt="4"/>
            </a:pPr>
            <a:r>
              <a:rPr lang="en-US" altLang="en-US" sz="1800" b="1" dirty="0"/>
              <a:t>Borders:</a:t>
            </a:r>
            <a:r>
              <a:rPr lang="en-US" altLang="en-US" sz="1800" dirty="0"/>
              <a:t> crossing borders involves formalities that take time, often different currencies need to be exchanged, and perhaps monetary costs like tariffs reduce trade.</a:t>
            </a:r>
          </a:p>
        </p:txBody>
      </p:sp>
    </p:spTree>
    <p:extLst>
      <p:ext uri="{BB962C8B-B14F-4D97-AF65-F5344CB8AC3E}">
        <p14:creationId xmlns:p14="http://schemas.microsoft.com/office/powerpoint/2010/main" xmlns="" val="2470085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8229600" cy="4724399"/>
          </a:xfrm>
        </p:spPr>
        <p:txBody>
          <a:bodyPr>
            <a:normAutofit fontScale="92500"/>
          </a:bodyPr>
          <a:lstStyle/>
          <a:p>
            <a:pPr algn="just">
              <a:lnSpc>
                <a:spcPct val="150000"/>
              </a:lnSpc>
            </a:pPr>
            <a:r>
              <a:rPr lang="en-US" altLang="en-US" sz="2400" dirty="0"/>
              <a:t>Estimates of the effect of distance from the gravity model predict that a 1% increase in the distance between countries is associated with a decrease in the volume of trade of 0.7% to 1%.</a:t>
            </a:r>
          </a:p>
          <a:p>
            <a:pPr algn="just">
              <a:lnSpc>
                <a:spcPct val="150000"/>
              </a:lnSpc>
            </a:pPr>
            <a:r>
              <a:rPr lang="en-US" altLang="en-US" sz="2400" dirty="0"/>
              <a:t>Besides distance, borders increase the cost and time needed to trade.</a:t>
            </a:r>
          </a:p>
          <a:p>
            <a:pPr algn="just">
              <a:lnSpc>
                <a:spcPct val="150000"/>
              </a:lnSpc>
            </a:pPr>
            <a:r>
              <a:rPr lang="en-US" altLang="en-US" sz="2400" b="1" dirty="0"/>
              <a:t>Trade agreements</a:t>
            </a:r>
            <a:r>
              <a:rPr lang="en-US" altLang="en-US" sz="2400" dirty="0"/>
              <a:t> between countries are intended to reduce the formalities and tariffs needed to cross borders, and therefore to increase trade.</a:t>
            </a:r>
          </a:p>
        </p:txBody>
      </p:sp>
      <p:sp>
        <p:nvSpPr>
          <p:cNvPr id="6" name="Title 1"/>
          <p:cNvSpPr>
            <a:spLocks noGrp="1"/>
          </p:cNvSpPr>
          <p:nvPr>
            <p:ph type="title"/>
          </p:nvPr>
        </p:nvSpPr>
        <p:spPr>
          <a:xfrm>
            <a:off x="612648" y="228600"/>
            <a:ext cx="8153400" cy="990600"/>
          </a:xfrm>
        </p:spPr>
        <p:txBody>
          <a:bodyPr>
            <a:normAutofit fontScale="90000"/>
          </a:bodyPr>
          <a:lstStyle/>
          <a:p>
            <a:r>
              <a:rPr lang="en-US" altLang="en-US" sz="3600" b="1" dirty="0">
                <a:solidFill>
                  <a:schemeClr val="tx1"/>
                </a:solidFill>
              </a:rPr>
              <a:t>Impediments to Trade: Distance, Barriers, and Borders </a:t>
            </a:r>
            <a:endParaRPr lang="en-US" sz="2000" b="1" dirty="0">
              <a:solidFill>
                <a:schemeClr val="tx1"/>
              </a:solidFill>
            </a:endParaRPr>
          </a:p>
        </p:txBody>
      </p:sp>
    </p:spTree>
    <p:extLst>
      <p:ext uri="{BB962C8B-B14F-4D97-AF65-F5344CB8AC3E}">
        <p14:creationId xmlns:p14="http://schemas.microsoft.com/office/powerpoint/2010/main" xmlns="" val="3428534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724399"/>
          </a:xfrm>
        </p:spPr>
        <p:txBody>
          <a:bodyPr>
            <a:normAutofit fontScale="85000" lnSpcReduction="10000"/>
          </a:bodyPr>
          <a:lstStyle/>
          <a:p>
            <a:pPr algn="just">
              <a:lnSpc>
                <a:spcPct val="170000"/>
              </a:lnSpc>
            </a:pPr>
            <a:r>
              <a:rPr lang="en-US" altLang="en-US" sz="2400" dirty="0"/>
              <a:t>The U.S. signed a free trade agreement with Mexico and Canada in 1994, the North American Free Trade Agreement (NAFTA</a:t>
            </a:r>
            <a:r>
              <a:rPr lang="en-US" altLang="en-US" sz="2400" dirty="0" smtClean="0"/>
              <a:t>).</a:t>
            </a:r>
          </a:p>
          <a:p>
            <a:pPr algn="just">
              <a:lnSpc>
                <a:spcPct val="170000"/>
              </a:lnSpc>
            </a:pPr>
            <a:r>
              <a:rPr lang="en-US" altLang="en-US" sz="2400" dirty="0"/>
              <a:t>Because of NAFTA and because Mexico and Canada are close to the U.S., the amount of trade between the U.S. and its northern and southern neighbors as a fraction of GDP is larger than between the U.S. and European countries</a:t>
            </a:r>
            <a:r>
              <a:rPr lang="en-US" altLang="en-US" sz="2400" dirty="0" smtClean="0"/>
              <a:t>.</a:t>
            </a:r>
          </a:p>
          <a:p>
            <a:pPr lvl="1" algn="just">
              <a:lnSpc>
                <a:spcPct val="170000"/>
              </a:lnSpc>
            </a:pPr>
            <a:r>
              <a:rPr lang="en-US" altLang="en-US" sz="2400" dirty="0" smtClean="0"/>
              <a:t>Canada</a:t>
            </a:r>
            <a:r>
              <a:rPr lang="en-IN" altLang="ja-JP" sz="2400" dirty="0" smtClean="0"/>
              <a:t>’</a:t>
            </a:r>
            <a:r>
              <a:rPr lang="en-US" altLang="ja-JP" sz="2400" dirty="0" smtClean="0"/>
              <a:t>s </a:t>
            </a:r>
            <a:r>
              <a:rPr lang="en-US" altLang="ja-JP" sz="2400" dirty="0"/>
              <a:t>economy is roughly the same size as </a:t>
            </a:r>
            <a:r>
              <a:rPr lang="en-US" altLang="ja-JP" sz="2400" dirty="0" smtClean="0"/>
              <a:t>Spain</a:t>
            </a:r>
            <a:r>
              <a:rPr lang="en-IN" altLang="ja-JP" sz="2400" dirty="0" smtClean="0"/>
              <a:t>’</a:t>
            </a:r>
            <a:r>
              <a:rPr lang="en-US" altLang="ja-JP" sz="2400" dirty="0" smtClean="0"/>
              <a:t>s </a:t>
            </a:r>
            <a:r>
              <a:rPr lang="en-US" altLang="ja-JP" sz="2400" dirty="0"/>
              <a:t>(around 10% of EU GDP) but Canada trades as much with the United States as does all of Europe.</a:t>
            </a:r>
            <a:endParaRPr lang="en-US" altLang="en-US" sz="2400" dirty="0"/>
          </a:p>
        </p:txBody>
      </p:sp>
      <p:sp>
        <p:nvSpPr>
          <p:cNvPr id="5" name="Title 1"/>
          <p:cNvSpPr>
            <a:spLocks noGrp="1"/>
          </p:cNvSpPr>
          <p:nvPr>
            <p:ph type="title"/>
          </p:nvPr>
        </p:nvSpPr>
        <p:spPr>
          <a:xfrm>
            <a:off x="612648" y="228600"/>
            <a:ext cx="8153400" cy="990600"/>
          </a:xfrm>
        </p:spPr>
        <p:txBody>
          <a:bodyPr>
            <a:normAutofit fontScale="90000"/>
          </a:bodyPr>
          <a:lstStyle/>
          <a:p>
            <a:r>
              <a:rPr lang="en-US" altLang="en-US" sz="3600" b="1" dirty="0">
                <a:solidFill>
                  <a:schemeClr val="tx1"/>
                </a:solidFill>
              </a:rPr>
              <a:t>Impediments to Trade: Distance, Barriers, and Borders </a:t>
            </a:r>
            <a:endParaRPr lang="en-US" sz="2000" b="1" dirty="0">
              <a:solidFill>
                <a:schemeClr val="tx1"/>
              </a:solidFill>
            </a:endParaRPr>
          </a:p>
        </p:txBody>
      </p:sp>
    </p:spTree>
    <p:extLst>
      <p:ext uri="{BB962C8B-B14F-4D97-AF65-F5344CB8AC3E}">
        <p14:creationId xmlns:p14="http://schemas.microsoft.com/office/powerpoint/2010/main" xmlns="" val="4106631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atter diagram plots the percent of U S trade with the E U versus the percent of E U G D P. A line of best fit rises within the data from (0, 0) through (25, 20), with 17 countries, including Mexico and Canada, plotted around the line. European countries shown are below 20% of U S trade with E U, with the exception of Germany, which has the highest percentages at (20, 25). Mexico and Canada are above the line at points, (7, 75) and (11, 96) respectively. All values estimate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32148" y="1449518"/>
            <a:ext cx="3155903" cy="3647526"/>
          </a:xfrm>
          <a:prstGeom prst="rect">
            <a:avLst/>
          </a:prstGeom>
        </p:spPr>
      </p:pic>
      <p:sp>
        <p:nvSpPr>
          <p:cNvPr id="3" name="Content Placeholder 9"/>
          <p:cNvSpPr>
            <a:spLocks noGrp="1"/>
          </p:cNvSpPr>
          <p:nvPr>
            <p:ph idx="1"/>
          </p:nvPr>
        </p:nvSpPr>
        <p:spPr>
          <a:xfrm>
            <a:off x="457200" y="5163844"/>
            <a:ext cx="8305800" cy="1084556"/>
          </a:xfrm>
        </p:spPr>
        <p:txBody>
          <a:bodyPr>
            <a:normAutofit lnSpcReduction="10000"/>
          </a:bodyPr>
          <a:lstStyle/>
          <a:p>
            <a:pPr marL="0" indent="0">
              <a:buNone/>
            </a:pPr>
            <a:r>
              <a:rPr lang="en-US" sz="2000" dirty="0"/>
              <a:t>The United States does markedly more trade with its neighbors than it does with European economies of the same size.</a:t>
            </a:r>
          </a:p>
          <a:p>
            <a:pPr marL="0" indent="0">
              <a:spcBef>
                <a:spcPts val="1200"/>
              </a:spcBef>
              <a:buNone/>
            </a:pPr>
            <a:r>
              <a:rPr lang="en-US" sz="2000" b="1" dirty="0"/>
              <a:t>Source: </a:t>
            </a:r>
            <a:r>
              <a:rPr lang="en-US" sz="2000" dirty="0"/>
              <a:t>U.S. Department of Commerce, European Commission.</a:t>
            </a:r>
          </a:p>
        </p:txBody>
      </p:sp>
      <p:sp>
        <p:nvSpPr>
          <p:cNvPr id="7" name="Rectangle 6"/>
          <p:cNvSpPr/>
          <p:nvPr/>
        </p:nvSpPr>
        <p:spPr>
          <a:xfrm>
            <a:off x="609600" y="381000"/>
            <a:ext cx="8153400" cy="954107"/>
          </a:xfrm>
          <a:prstGeom prst="rect">
            <a:avLst/>
          </a:prstGeom>
        </p:spPr>
        <p:txBody>
          <a:bodyPr wrap="square">
            <a:spAutoFit/>
          </a:bodyPr>
          <a:lstStyle/>
          <a:p>
            <a:pPr algn="just"/>
            <a:r>
              <a:rPr lang="en-US" altLang="en-US" sz="2800" b="1" dirty="0" smtClean="0"/>
              <a:t>Figure 2.3 Economic Size and Trade with the United States</a:t>
            </a:r>
            <a:endParaRPr lang="en-US" sz="2800" b="1" dirty="0"/>
          </a:p>
        </p:txBody>
      </p:sp>
    </p:spTree>
    <p:extLst>
      <p:ext uri="{BB962C8B-B14F-4D97-AF65-F5344CB8AC3E}">
        <p14:creationId xmlns:p14="http://schemas.microsoft.com/office/powerpoint/2010/main" xmlns="" val="2075208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371600"/>
            <a:ext cx="8305800" cy="4267199"/>
          </a:xfrm>
        </p:spPr>
        <p:txBody>
          <a:bodyPr>
            <a:noAutofit/>
          </a:bodyPr>
          <a:lstStyle/>
          <a:p>
            <a:pPr algn="just">
              <a:lnSpc>
                <a:spcPct val="150000"/>
              </a:lnSpc>
            </a:pPr>
            <a:r>
              <a:rPr lang="en-US" altLang="en-US" sz="2400" dirty="0"/>
              <a:t>Yet even with a free trade agreement between the U.S. and Canada, which use a common language, the border between these countries still seems to be associated with a reduction in trade.</a:t>
            </a:r>
          </a:p>
          <a:p>
            <a:pPr algn="just">
              <a:lnSpc>
                <a:spcPct val="150000"/>
              </a:lnSpc>
            </a:pPr>
            <a:r>
              <a:rPr lang="en-US" altLang="en-US" sz="2400" dirty="0"/>
              <a:t>Data shows that there is much more trade between pairs of Canadian provinces than between Canadian provinces and U.S. states, even when holding distance constant.</a:t>
            </a:r>
          </a:p>
          <a:p>
            <a:pPr algn="just">
              <a:lnSpc>
                <a:spcPct val="150000"/>
              </a:lnSpc>
            </a:pPr>
            <a:r>
              <a:rPr lang="en-US" altLang="en-US" sz="2400" dirty="0"/>
              <a:t>Estimates indicate that the U.S.-Canadian border deters trade as much as if the countries were 1,500-2,500 miles apart.</a:t>
            </a:r>
          </a:p>
        </p:txBody>
      </p:sp>
      <p:sp>
        <p:nvSpPr>
          <p:cNvPr id="6" name="Title 1"/>
          <p:cNvSpPr>
            <a:spLocks noGrp="1"/>
          </p:cNvSpPr>
          <p:nvPr>
            <p:ph type="title"/>
          </p:nvPr>
        </p:nvSpPr>
        <p:spPr>
          <a:xfrm>
            <a:off x="612648" y="228600"/>
            <a:ext cx="8153400" cy="990600"/>
          </a:xfrm>
        </p:spPr>
        <p:txBody>
          <a:bodyPr>
            <a:normAutofit fontScale="90000"/>
          </a:bodyPr>
          <a:lstStyle/>
          <a:p>
            <a:r>
              <a:rPr lang="en-US" altLang="en-US" sz="3600" b="1" dirty="0">
                <a:solidFill>
                  <a:schemeClr val="tx1"/>
                </a:solidFill>
              </a:rPr>
              <a:t>Impediments to Trade: Distance, Barriers, and Borders </a:t>
            </a:r>
            <a:endParaRPr lang="en-US" sz="2000" b="1" dirty="0">
              <a:solidFill>
                <a:schemeClr val="tx1"/>
              </a:solidFill>
            </a:endParaRPr>
          </a:p>
        </p:txBody>
      </p:sp>
    </p:spTree>
    <p:extLst>
      <p:ext uri="{BB962C8B-B14F-4D97-AF65-F5344CB8AC3E}">
        <p14:creationId xmlns:p14="http://schemas.microsoft.com/office/powerpoint/2010/main" xmlns="" val="797561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noAutofit/>
          </a:bodyPr>
          <a:lstStyle/>
          <a:p>
            <a:r>
              <a:rPr lang="en-US" altLang="en-US" sz="3600" b="1" dirty="0">
                <a:solidFill>
                  <a:schemeClr val="tx1"/>
                </a:solidFill>
              </a:rPr>
              <a:t>Figure </a:t>
            </a:r>
            <a:r>
              <a:rPr lang="en-US" altLang="en-US" sz="3600" b="1" dirty="0" smtClean="0">
                <a:solidFill>
                  <a:schemeClr val="tx1"/>
                </a:solidFill>
              </a:rPr>
              <a:t>2.4 Canadian </a:t>
            </a:r>
            <a:r>
              <a:rPr lang="en-US" altLang="en-US" sz="3600" b="1" dirty="0">
                <a:solidFill>
                  <a:schemeClr val="tx1"/>
                </a:solidFill>
              </a:rPr>
              <a:t>Provinces and U.S. States that Trade with British Columbia</a:t>
            </a:r>
            <a:endParaRPr lang="en-US" sz="3600" b="1" dirty="0">
              <a:solidFill>
                <a:schemeClr val="tx1"/>
              </a:solidFill>
            </a:endParaRPr>
          </a:p>
        </p:txBody>
      </p:sp>
      <p:pic>
        <p:nvPicPr>
          <p:cNvPr id="5" name="Picture 4" descr="The following list provides the 6 Canadian provinces that trade with British Columbia, from east to west: British Columbia, Alberta, Saskatchewan, Manitoba, Ontario, Quebec, and New Brunswick. The 6 U S states that trade with New Brunswick are as follows: in the northwest, Washington and Montana; on the west coast, California; in central eastern U S, Ohio; and in the northeast, New York, and Maine."/>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00200" y="1524000"/>
            <a:ext cx="6172200" cy="4800600"/>
          </a:xfrm>
          <a:prstGeom prst="rect">
            <a:avLst/>
          </a:prstGeom>
        </p:spPr>
      </p:pic>
      <p:sp>
        <p:nvSpPr>
          <p:cNvPr id="3" name="Content Placeholder 8"/>
          <p:cNvSpPr>
            <a:spLocks noGrp="1"/>
          </p:cNvSpPr>
          <p:nvPr>
            <p:ph idx="1"/>
          </p:nvPr>
        </p:nvSpPr>
        <p:spPr>
          <a:xfrm>
            <a:off x="1981200" y="6324600"/>
            <a:ext cx="5410200" cy="304800"/>
          </a:xfrm>
        </p:spPr>
        <p:txBody>
          <a:bodyPr>
            <a:normAutofit fontScale="55000" lnSpcReduction="20000"/>
          </a:bodyPr>
          <a:lstStyle/>
          <a:p>
            <a:pPr marL="0" indent="0">
              <a:buNone/>
            </a:pPr>
            <a:r>
              <a:rPr lang="en-US" b="1" dirty="0"/>
              <a:t>Source: </a:t>
            </a:r>
            <a:r>
              <a:rPr lang="en-US" dirty="0"/>
              <a:t>Statistics Canada, U.S. Department of Commerce.</a:t>
            </a:r>
          </a:p>
        </p:txBody>
      </p:sp>
    </p:spTree>
    <p:extLst>
      <p:ext uri="{BB962C8B-B14F-4D97-AF65-F5344CB8AC3E}">
        <p14:creationId xmlns:p14="http://schemas.microsoft.com/office/powerpoint/2010/main" xmlns="" val="3328980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001000" cy="1097280"/>
          </a:xfrm>
        </p:spPr>
        <p:txBody>
          <a:bodyPr>
            <a:normAutofit fontScale="90000"/>
          </a:bodyPr>
          <a:lstStyle/>
          <a:p>
            <a:r>
              <a:rPr lang="en-US" altLang="en-US" sz="3600" b="1" dirty="0">
                <a:solidFill>
                  <a:schemeClr val="tx1"/>
                </a:solidFill>
              </a:rPr>
              <a:t>Table </a:t>
            </a:r>
            <a:r>
              <a:rPr lang="en-US" altLang="en-US" sz="3600" b="1" dirty="0" smtClean="0">
                <a:solidFill>
                  <a:schemeClr val="tx1"/>
                </a:solidFill>
              </a:rPr>
              <a:t>2.1 Trade </a:t>
            </a:r>
            <a:r>
              <a:rPr lang="en-US" altLang="en-US" sz="3600" b="1" dirty="0">
                <a:solidFill>
                  <a:schemeClr val="tx1"/>
                </a:solidFill>
              </a:rPr>
              <a:t>with British Columbia, as Percent of GDP, 2009</a:t>
            </a:r>
            <a:endParaRPr lang="en-US" b="1" dirty="0">
              <a:solidFill>
                <a:schemeClr val="tx1"/>
              </a:solidFill>
            </a:endParaRPr>
          </a:p>
        </p:txBody>
      </p:sp>
      <p:graphicFrame>
        <p:nvGraphicFramePr>
          <p:cNvPr id="7" name="Table 2"/>
          <p:cNvGraphicFramePr>
            <a:graphicFrameLocks/>
          </p:cNvGraphicFramePr>
          <p:nvPr>
            <p:extLst>
              <p:ext uri="{D42A27DB-BD31-4B8C-83A1-F6EECF244321}">
                <p14:modId xmlns:p14="http://schemas.microsoft.com/office/powerpoint/2010/main" xmlns="" val="1166051616"/>
              </p:ext>
            </p:extLst>
          </p:nvPr>
        </p:nvGraphicFramePr>
        <p:xfrm>
          <a:off x="457200" y="1752600"/>
          <a:ext cx="8229600" cy="3139440"/>
        </p:xfrm>
        <a:graphic>
          <a:graphicData uri="http://schemas.openxmlformats.org/drawingml/2006/table">
            <a:tbl>
              <a:tblPr firstRow="1">
                <a:tableStyleId>{3B4B98B0-60AC-42C2-AFA5-B58CD77FA1E5}</a:tableStyleId>
              </a:tblPr>
              <a:tblGrid>
                <a:gridCol w="1752600">
                  <a:extLst>
                    <a:ext uri="{9D8B030D-6E8A-4147-A177-3AD203B41FA5}">
                      <a16:colId xmlns:a16="http://schemas.microsoft.com/office/drawing/2014/main" xmlns="" val="20000"/>
                    </a:ext>
                  </a:extLst>
                </a:gridCol>
                <a:gridCol w="1905000">
                  <a:extLst>
                    <a:ext uri="{9D8B030D-6E8A-4147-A177-3AD203B41FA5}">
                      <a16:colId xmlns:a16="http://schemas.microsoft.com/office/drawing/2014/main" xmlns="" val="20001"/>
                    </a:ext>
                  </a:extLst>
                </a:gridCol>
                <a:gridCol w="1905000">
                  <a:extLst>
                    <a:ext uri="{9D8B030D-6E8A-4147-A177-3AD203B41FA5}">
                      <a16:colId xmlns:a16="http://schemas.microsoft.com/office/drawing/2014/main" xmlns="" val="20002"/>
                    </a:ext>
                  </a:extLst>
                </a:gridCol>
                <a:gridCol w="2667000">
                  <a:extLst>
                    <a:ext uri="{9D8B030D-6E8A-4147-A177-3AD203B41FA5}">
                      <a16:colId xmlns:a16="http://schemas.microsoft.com/office/drawing/2014/main" xmlns="" val="20003"/>
                    </a:ext>
                  </a:extLst>
                </a:gridCol>
              </a:tblGrid>
              <a:tr h="370840">
                <a:tc>
                  <a:txBody>
                    <a:bodyPr/>
                    <a:lstStyle/>
                    <a:p>
                      <a:pPr algn="ctr"/>
                      <a:r>
                        <a:rPr lang="en-US" sz="1800" dirty="0" smtClean="0"/>
                        <a:t>Canadian</a:t>
                      </a:r>
                      <a:r>
                        <a:rPr lang="en-US" sz="1800" baseline="0" dirty="0" smtClean="0"/>
                        <a:t> </a:t>
                      </a:r>
                      <a:r>
                        <a:rPr lang="en-US" sz="1800" dirty="0" smtClean="0"/>
                        <a:t>Province</a:t>
                      </a:r>
                      <a:endParaRPr lang="en-US" sz="1800" dirty="0"/>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Trade as</a:t>
                      </a:r>
                      <a:r>
                        <a:rPr lang="en-US" sz="1800" baseline="0" dirty="0" smtClean="0"/>
                        <a:t> </a:t>
                      </a:r>
                      <a:r>
                        <a:rPr lang="en-US" sz="1800" dirty="0" smtClean="0"/>
                        <a:t>Percent of GDP</a:t>
                      </a:r>
                      <a:endParaRPr lang="en-US" sz="1800" dirty="0"/>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Trade as</a:t>
                      </a:r>
                      <a:r>
                        <a:rPr lang="en-US" sz="1800" baseline="0" dirty="0" smtClean="0"/>
                        <a:t> </a:t>
                      </a:r>
                      <a:r>
                        <a:rPr lang="en-US" sz="1800" dirty="0" smtClean="0"/>
                        <a:t>Percent</a:t>
                      </a:r>
                      <a:r>
                        <a:rPr lang="en-US" sz="1800" baseline="0" dirty="0" smtClean="0"/>
                        <a:t> of GDP</a:t>
                      </a:r>
                      <a:endParaRPr lang="en-US" sz="1800" dirty="0"/>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U.S. State at</a:t>
                      </a:r>
                      <a:r>
                        <a:rPr lang="en-US" sz="1800" baseline="0" dirty="0" smtClean="0"/>
                        <a:t> </a:t>
                      </a:r>
                      <a:r>
                        <a:rPr lang="en-US" sz="1800" dirty="0" smtClean="0"/>
                        <a:t>Similar Distance</a:t>
                      </a:r>
                      <a:r>
                        <a:rPr lang="en-US" sz="1800" baseline="0" dirty="0" smtClean="0"/>
                        <a:t> </a:t>
                      </a:r>
                      <a:r>
                        <a:rPr lang="en-US" sz="1800" dirty="0" smtClean="0"/>
                        <a:t>From British Columbia</a:t>
                      </a:r>
                      <a:endParaRPr lang="en-US" sz="1800" dirty="0"/>
                    </a:p>
                  </a:txBody>
                  <a:tcPr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r>
                        <a:rPr lang="en-US" sz="1800" dirty="0" smtClean="0"/>
                        <a:t>Alberta</a:t>
                      </a:r>
                      <a:endParaRPr lang="en-US" sz="18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1800" dirty="0" smtClean="0"/>
                        <a:t>6.9</a:t>
                      </a:r>
                      <a:endParaRPr lang="en-US" sz="18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1800" dirty="0" smtClean="0"/>
                        <a:t>2.6</a:t>
                      </a:r>
                      <a:endParaRPr lang="en-US" sz="1800"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800" dirty="0" smtClean="0"/>
                        <a:t>Washington</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70840">
                <a:tc>
                  <a:txBody>
                    <a:bodyPr/>
                    <a:lstStyle/>
                    <a:p>
                      <a:r>
                        <a:rPr lang="en-US" sz="1800" dirty="0" smtClean="0"/>
                        <a:t>Saskatchewan</a:t>
                      </a:r>
                      <a:endParaRPr lang="en-US" sz="18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800" dirty="0" smtClean="0"/>
                        <a:t>2.4</a:t>
                      </a:r>
                      <a:endParaRPr lang="en-US" sz="18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800" dirty="0" smtClean="0"/>
                        <a:t>1.0</a:t>
                      </a:r>
                      <a:endParaRPr lang="en-US" sz="18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Montana</a:t>
                      </a:r>
                      <a:endParaRPr lang="en-US" sz="18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70840">
                <a:tc>
                  <a:txBody>
                    <a:bodyPr/>
                    <a:lstStyle/>
                    <a:p>
                      <a:r>
                        <a:rPr lang="en-US" sz="1800" dirty="0" smtClean="0"/>
                        <a:t>Manitoba</a:t>
                      </a:r>
                      <a:endParaRPr lang="en-US" sz="18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800" dirty="0" smtClean="0"/>
                        <a:t>2.0</a:t>
                      </a:r>
                      <a:endParaRPr lang="en-US" sz="18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800" dirty="0" smtClean="0"/>
                        <a:t>0.3</a:t>
                      </a:r>
                      <a:endParaRPr lang="en-US" sz="18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California</a:t>
                      </a:r>
                      <a:endParaRPr lang="en-US" sz="18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70840">
                <a:tc>
                  <a:txBody>
                    <a:bodyPr/>
                    <a:lstStyle/>
                    <a:p>
                      <a:r>
                        <a:rPr lang="en-US" sz="1800" dirty="0" smtClean="0"/>
                        <a:t>Ontario</a:t>
                      </a:r>
                      <a:endParaRPr lang="en-US" sz="18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800" dirty="0" smtClean="0"/>
                        <a:t>1.9</a:t>
                      </a:r>
                      <a:endParaRPr lang="en-US" sz="18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800" dirty="0" smtClean="0"/>
                        <a:t>0.2</a:t>
                      </a:r>
                      <a:endParaRPr lang="en-US" sz="18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Ohio</a:t>
                      </a:r>
                      <a:endParaRPr lang="en-US" sz="18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70840">
                <a:tc>
                  <a:txBody>
                    <a:bodyPr/>
                    <a:lstStyle/>
                    <a:p>
                      <a:r>
                        <a:rPr lang="en-US" sz="1800" dirty="0" smtClean="0"/>
                        <a:t>Quebec</a:t>
                      </a:r>
                      <a:endParaRPr lang="en-US" sz="18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800" dirty="0" smtClean="0"/>
                        <a:t>1.4</a:t>
                      </a:r>
                      <a:endParaRPr lang="en-US" sz="1800" dirty="0"/>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800" dirty="0" smtClean="0"/>
                        <a:t>0.1</a:t>
                      </a:r>
                      <a:endParaRPr lang="en-US" sz="1800" dirty="0"/>
                    </a:p>
                  </a:txBody>
                  <a:tcPr>
                    <a:lnL>
                      <a:noFill/>
                    </a:lnL>
                    <a:lnR>
                      <a:noFill/>
                    </a:lnR>
                    <a:lnT>
                      <a:noFill/>
                    </a:lnT>
                    <a:lnB>
                      <a:noFill/>
                    </a:lnB>
                    <a:lnTlToBr w="12700" cmpd="sng">
                      <a:noFill/>
                      <a:prstDash val="solid"/>
                    </a:lnTlToBr>
                    <a:lnBlToTr w="12700" cmpd="sng">
                      <a:noFill/>
                      <a:prstDash val="solid"/>
                    </a:lnBlToTr>
                  </a:tcPr>
                </a:tc>
                <a:tc>
                  <a:txBody>
                    <a:bodyPr/>
                    <a:lstStyle/>
                    <a:p>
                      <a:r>
                        <a:rPr lang="en-US" sz="1800" dirty="0" smtClean="0"/>
                        <a:t>New York</a:t>
                      </a:r>
                      <a:endParaRPr lang="en-US" sz="1800"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0840">
                <a:tc>
                  <a:txBody>
                    <a:bodyPr/>
                    <a:lstStyle/>
                    <a:p>
                      <a:r>
                        <a:rPr lang="en-US" sz="1800" dirty="0" smtClean="0"/>
                        <a:t>New Brunswick</a:t>
                      </a:r>
                      <a:endParaRPr lang="en-US" sz="18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2.3</a:t>
                      </a:r>
                      <a:endParaRPr lang="en-US" sz="18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0.2</a:t>
                      </a:r>
                      <a:endParaRPr lang="en-US" sz="18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dirty="0" smtClean="0"/>
                        <a:t>Maine</a:t>
                      </a:r>
                      <a:endParaRPr lang="en-US" sz="1800"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bl>
          </a:graphicData>
        </a:graphic>
      </p:graphicFrame>
      <p:sp>
        <p:nvSpPr>
          <p:cNvPr id="3" name="Content Placeholder 8"/>
          <p:cNvSpPr>
            <a:spLocks noGrp="1"/>
          </p:cNvSpPr>
          <p:nvPr>
            <p:ph idx="1"/>
          </p:nvPr>
        </p:nvSpPr>
        <p:spPr>
          <a:xfrm>
            <a:off x="457200" y="5029200"/>
            <a:ext cx="5410200" cy="302788"/>
          </a:xfrm>
        </p:spPr>
        <p:txBody>
          <a:bodyPr>
            <a:normAutofit fontScale="55000" lnSpcReduction="20000"/>
          </a:bodyPr>
          <a:lstStyle/>
          <a:p>
            <a:pPr marL="0" indent="0">
              <a:buNone/>
            </a:pPr>
            <a:r>
              <a:rPr lang="en-US" b="1" dirty="0"/>
              <a:t>Source:</a:t>
            </a:r>
            <a:r>
              <a:rPr lang="en-US" dirty="0"/>
              <a:t> Statistics Canada, U.S. Department of Commerce.</a:t>
            </a:r>
          </a:p>
        </p:txBody>
      </p:sp>
    </p:spTree>
    <p:extLst>
      <p:ext uri="{BB962C8B-B14F-4D97-AF65-F5344CB8AC3E}">
        <p14:creationId xmlns:p14="http://schemas.microsoft.com/office/powerpoint/2010/main" xmlns="" val="1566341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3600" b="1" dirty="0">
                <a:solidFill>
                  <a:schemeClr val="tx1"/>
                </a:solidFill>
              </a:rPr>
              <a:t>The Changing Pattern of World Trade: Has the World Gotten Smaller</a:t>
            </a:r>
            <a:r>
              <a:rPr lang="en-US" altLang="en-US" sz="3600" b="1" dirty="0" smtClean="0">
                <a:solidFill>
                  <a:schemeClr val="tx1"/>
                </a:solidFill>
              </a:rPr>
              <a:t>?</a:t>
            </a:r>
            <a:endParaRPr lang="en-US" sz="2000" b="1" dirty="0">
              <a:solidFill>
                <a:schemeClr val="tx1"/>
              </a:solidFill>
            </a:endParaRPr>
          </a:p>
        </p:txBody>
      </p:sp>
      <p:sp>
        <p:nvSpPr>
          <p:cNvPr id="3" name="Content Placeholder 2"/>
          <p:cNvSpPr>
            <a:spLocks noGrp="1"/>
          </p:cNvSpPr>
          <p:nvPr>
            <p:ph idx="1"/>
          </p:nvPr>
        </p:nvSpPr>
        <p:spPr/>
        <p:txBody>
          <a:bodyPr>
            <a:normAutofit lnSpcReduction="10000"/>
          </a:bodyPr>
          <a:lstStyle/>
          <a:p>
            <a:pPr algn="just">
              <a:lnSpc>
                <a:spcPct val="150000"/>
              </a:lnSpc>
              <a:spcBef>
                <a:spcPts val="1200"/>
              </a:spcBef>
            </a:pPr>
            <a:r>
              <a:rPr lang="en-US" altLang="en-US" sz="2400" dirty="0"/>
              <a:t>The negative effect of distance on trade according to the gravity models is significant, but has grown smaller over time due to modern transportation and communication</a:t>
            </a:r>
            <a:r>
              <a:rPr lang="en-US" altLang="en-US" sz="2400" dirty="0" smtClean="0"/>
              <a:t>.</a:t>
            </a:r>
          </a:p>
          <a:p>
            <a:pPr algn="just">
              <a:lnSpc>
                <a:spcPct val="150000"/>
              </a:lnSpc>
              <a:spcBef>
                <a:spcPts val="1200"/>
              </a:spcBef>
            </a:pPr>
            <a:r>
              <a:rPr lang="en-US" altLang="en-US" sz="2400" dirty="0"/>
              <a:t>Technologies that have increased </a:t>
            </a:r>
            <a:r>
              <a:rPr lang="en-US" altLang="en-US" sz="2400" dirty="0" smtClean="0"/>
              <a:t>trade:</a:t>
            </a:r>
          </a:p>
          <a:p>
            <a:pPr lvl="1" algn="just">
              <a:lnSpc>
                <a:spcPct val="150000"/>
              </a:lnSpc>
            </a:pPr>
            <a:r>
              <a:rPr lang="en-US" altLang="en-US" sz="2400" dirty="0" smtClean="0"/>
              <a:t>Wheels</a:t>
            </a:r>
            <a:r>
              <a:rPr lang="en-US" altLang="en-US" sz="2400" dirty="0"/>
              <a:t>, sails, compasses, railroads, telegraph, steam </a:t>
            </a:r>
            <a:r>
              <a:rPr lang="en-US" altLang="en-US" sz="2400" dirty="0" smtClean="0"/>
              <a:t>power</a:t>
            </a:r>
            <a:r>
              <a:rPr lang="en-US" altLang="en-US" sz="2400" dirty="0"/>
              <a:t>, automobiles, telephones, airplanes, computers, fax machines, Internet, fiber optics, personal digital assistants, GPS satellites…</a:t>
            </a:r>
          </a:p>
        </p:txBody>
      </p:sp>
    </p:spTree>
    <p:extLst>
      <p:ext uri="{BB962C8B-B14F-4D97-AF65-F5344CB8AC3E}">
        <p14:creationId xmlns:p14="http://schemas.microsoft.com/office/powerpoint/2010/main" xmlns="" val="1982178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05800" cy="1097280"/>
          </a:xfrm>
        </p:spPr>
        <p:txBody>
          <a:bodyPr>
            <a:normAutofit fontScale="90000"/>
          </a:bodyPr>
          <a:lstStyle/>
          <a:p>
            <a:r>
              <a:rPr lang="en-US" altLang="en-US" sz="3600" b="1" dirty="0">
                <a:solidFill>
                  <a:schemeClr val="tx1"/>
                </a:solidFill>
              </a:rPr>
              <a:t>The Changing Pattern of World Trade: Has the World Gotten Smaller? </a:t>
            </a:r>
            <a:endParaRPr lang="en-US" sz="2000" b="1" dirty="0">
              <a:solidFill>
                <a:schemeClr val="tx1"/>
              </a:solidFill>
            </a:endParaRPr>
          </a:p>
        </p:txBody>
      </p:sp>
      <p:sp>
        <p:nvSpPr>
          <p:cNvPr id="3" name="Content Placeholder 2"/>
          <p:cNvSpPr>
            <a:spLocks noGrp="1"/>
          </p:cNvSpPr>
          <p:nvPr>
            <p:ph idx="1"/>
          </p:nvPr>
        </p:nvSpPr>
        <p:spPr>
          <a:xfrm>
            <a:off x="457200" y="1600201"/>
            <a:ext cx="8305800" cy="3276599"/>
          </a:xfrm>
        </p:spPr>
        <p:txBody>
          <a:bodyPr>
            <a:noAutofit/>
          </a:bodyPr>
          <a:lstStyle/>
          <a:p>
            <a:pPr algn="just">
              <a:lnSpc>
                <a:spcPct val="150000"/>
              </a:lnSpc>
              <a:spcBef>
                <a:spcPct val="50000"/>
              </a:spcBef>
            </a:pPr>
            <a:r>
              <a:rPr lang="en-US" altLang="en-US" sz="2400" dirty="0"/>
              <a:t>Political factors, such as wars, can change trade patterns much more than innovations in transportation and communication.</a:t>
            </a:r>
          </a:p>
          <a:p>
            <a:pPr algn="just">
              <a:lnSpc>
                <a:spcPct val="150000"/>
              </a:lnSpc>
              <a:spcBef>
                <a:spcPct val="50000"/>
              </a:spcBef>
            </a:pPr>
            <a:r>
              <a:rPr lang="en-US" altLang="en-US" sz="2400" dirty="0"/>
              <a:t>World trade grew rapidly from 1870 to </a:t>
            </a:r>
            <a:r>
              <a:rPr lang="en-US" altLang="en-US" sz="2400" dirty="0" smtClean="0"/>
              <a:t>1913.</a:t>
            </a:r>
          </a:p>
          <a:p>
            <a:pPr lvl="1" algn="just">
              <a:lnSpc>
                <a:spcPct val="150000"/>
              </a:lnSpc>
            </a:pPr>
            <a:r>
              <a:rPr lang="en-US" altLang="en-US" sz="2400" dirty="0" smtClean="0"/>
              <a:t>Then </a:t>
            </a:r>
            <a:r>
              <a:rPr lang="en-US" altLang="en-US" sz="2400" dirty="0"/>
              <a:t>it suffered a sharp decline due to the two world wars and the Great Depression</a:t>
            </a:r>
            <a:r>
              <a:rPr lang="en-US" altLang="en-US" sz="2400" dirty="0" smtClean="0"/>
              <a:t>.</a:t>
            </a:r>
          </a:p>
          <a:p>
            <a:pPr lvl="1" algn="just">
              <a:lnSpc>
                <a:spcPct val="150000"/>
              </a:lnSpc>
            </a:pPr>
            <a:r>
              <a:rPr lang="en-US" altLang="en-US" sz="2400" dirty="0"/>
              <a:t>It started to recover around 1945 but did not recover fully until around 1970.</a:t>
            </a:r>
          </a:p>
        </p:txBody>
      </p:sp>
    </p:spTree>
    <p:extLst>
      <p:ext uri="{BB962C8B-B14F-4D97-AF65-F5344CB8AC3E}">
        <p14:creationId xmlns:p14="http://schemas.microsoft.com/office/powerpoint/2010/main" xmlns="" val="1409236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916FCC-3ADF-4669-BE5D-6073C80048DE}" type="datetime1">
              <a:rPr lang="en-US" smtClean="0"/>
              <a:pPr/>
              <a:t>10/20/2018</a:t>
            </a:fld>
            <a:endParaRPr lang="en-US"/>
          </a:p>
        </p:txBody>
      </p:sp>
      <p:sp>
        <p:nvSpPr>
          <p:cNvPr id="4" name="Footer Placeholder 3"/>
          <p:cNvSpPr>
            <a:spLocks noGrp="1"/>
          </p:cNvSpPr>
          <p:nvPr>
            <p:ph type="ftr" sz="quarter" idx="11"/>
          </p:nvPr>
        </p:nvSpPr>
        <p:spPr/>
        <p:txBody>
          <a:bodyPr/>
          <a:lstStyle/>
          <a:p>
            <a:r>
              <a:rPr lang="en-US" smtClean="0"/>
              <a:t>Week - 2</a:t>
            </a:r>
            <a:endParaRPr lang="en-US"/>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3</a:t>
            </a:fld>
            <a:endParaRPr lang="en-US"/>
          </a:p>
        </p:txBody>
      </p:sp>
      <p:sp>
        <p:nvSpPr>
          <p:cNvPr id="7" name="Rectangle 6"/>
          <p:cNvSpPr/>
          <p:nvPr/>
        </p:nvSpPr>
        <p:spPr>
          <a:xfrm>
            <a:off x="609600" y="1447800"/>
            <a:ext cx="8229600" cy="5078313"/>
          </a:xfrm>
          <a:prstGeom prst="rect">
            <a:avLst/>
          </a:prstGeom>
        </p:spPr>
        <p:txBody>
          <a:bodyPr wrap="square">
            <a:spAutoFit/>
          </a:bodyPr>
          <a:lstStyle/>
          <a:p>
            <a:pPr algn="just">
              <a:lnSpc>
                <a:spcPct val="150000"/>
              </a:lnSpc>
            </a:pPr>
            <a:r>
              <a:rPr lang="en-US" sz="2800" b="1" dirty="0" smtClean="0"/>
              <a:t>International trade has changed our world drastically over the last couple of centuries. In this entry we begin by analyzing available data on historical trade patterns around the world, and then move on to discuss more recent data, outlining trade patterns from the last couple of decades. </a:t>
            </a:r>
          </a:p>
          <a:p>
            <a:pPr algn="just">
              <a:lnSpc>
                <a:spcPct val="150000"/>
              </a:lnSpc>
            </a:pPr>
            <a:r>
              <a:rPr lang="en-US" sz="2400" i="1" dirty="0" smtClean="0"/>
              <a:t>In the last section, we turn to analyze empirical evidence regarding the determinants and consequences of international trade.</a:t>
            </a:r>
            <a:endParaRPr lang="en-US" sz="2400" i="1" dirty="0"/>
          </a:p>
        </p:txBody>
      </p:sp>
      <p:sp>
        <p:nvSpPr>
          <p:cNvPr id="8" name="Rectangle 7"/>
          <p:cNvSpPr/>
          <p:nvPr/>
        </p:nvSpPr>
        <p:spPr>
          <a:xfrm>
            <a:off x="533400" y="695980"/>
            <a:ext cx="8077200" cy="523220"/>
          </a:xfrm>
          <a:prstGeom prst="rect">
            <a:avLst/>
          </a:prstGeom>
        </p:spPr>
        <p:txBody>
          <a:bodyPr wrap="square">
            <a:spAutoFit/>
          </a:bodyPr>
          <a:lstStyle/>
          <a:p>
            <a:r>
              <a:rPr lang="en-US" sz="2800" b="1" dirty="0" smtClean="0"/>
              <a:t>INTRODUCTION OF WORLD WIDE OVERVIEW</a:t>
            </a:r>
            <a:endParaRPr lang="en-US" sz="2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3600" b="1" dirty="0">
                <a:solidFill>
                  <a:schemeClr val="tx1"/>
                </a:solidFill>
              </a:rPr>
              <a:t>The Changing Pattern of World Trade: Has the World Gotten Smaller</a:t>
            </a:r>
            <a:r>
              <a:rPr lang="en-US" altLang="en-US" sz="3600" b="1" dirty="0" smtClean="0">
                <a:solidFill>
                  <a:schemeClr val="tx1"/>
                </a:solidFill>
              </a:rPr>
              <a:t>?</a:t>
            </a:r>
            <a:endParaRPr lang="en-US" sz="2000" b="1" dirty="0">
              <a:solidFill>
                <a:schemeClr val="tx1"/>
              </a:solidFill>
            </a:endParaRPr>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pPr algn="just">
              <a:lnSpc>
                <a:spcPct val="150000"/>
              </a:lnSpc>
              <a:spcBef>
                <a:spcPct val="50000"/>
              </a:spcBef>
            </a:pPr>
            <a:r>
              <a:rPr lang="en-US" altLang="en-US" sz="2800" dirty="0"/>
              <a:t>Since 1970, world trade as a fraction of world GDP has achieved unprecedented heights</a:t>
            </a:r>
            <a:r>
              <a:rPr lang="en-US" altLang="en-US" sz="2800" dirty="0" smtClean="0"/>
              <a:t>.</a:t>
            </a:r>
          </a:p>
          <a:p>
            <a:pPr algn="just">
              <a:lnSpc>
                <a:spcPct val="150000"/>
              </a:lnSpc>
              <a:spcBef>
                <a:spcPct val="50000"/>
              </a:spcBef>
            </a:pPr>
            <a:r>
              <a:rPr lang="en-US" altLang="en-US" sz="2800" dirty="0"/>
              <a:t>Vertical disintegration of production has contributed to the rise in the value of world trade through extensive cross-shipping of components</a:t>
            </a:r>
            <a:r>
              <a:rPr lang="en-US" altLang="en-US" sz="2800" dirty="0" smtClean="0"/>
              <a:t>.</a:t>
            </a:r>
          </a:p>
          <a:p>
            <a:pPr lvl="1" algn="just">
              <a:lnSpc>
                <a:spcPct val="150000"/>
              </a:lnSpc>
            </a:pPr>
            <a:r>
              <a:rPr lang="en-US" sz="2800" dirty="0"/>
              <a:t>A $100 product can give rise to $200 or $300 worth of international trade flows.</a:t>
            </a:r>
            <a:endParaRPr lang="en-US" altLang="en-US" sz="2800" dirty="0"/>
          </a:p>
        </p:txBody>
      </p:sp>
    </p:spTree>
    <p:extLst>
      <p:ext uri="{BB962C8B-B14F-4D97-AF65-F5344CB8AC3E}">
        <p14:creationId xmlns:p14="http://schemas.microsoft.com/office/powerpoint/2010/main" xmlns="" val="1074452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normAutofit fontScale="90000"/>
          </a:bodyPr>
          <a:lstStyle/>
          <a:p>
            <a:r>
              <a:rPr lang="en-US" altLang="en-US" sz="3600" b="1" dirty="0">
                <a:solidFill>
                  <a:schemeClr val="tx1"/>
                </a:solidFill>
              </a:rPr>
              <a:t>Figure </a:t>
            </a:r>
            <a:r>
              <a:rPr lang="en-US" altLang="en-US" sz="3600" b="1" dirty="0" smtClean="0">
                <a:solidFill>
                  <a:schemeClr val="tx1"/>
                </a:solidFill>
              </a:rPr>
              <a:t>2.5 The </a:t>
            </a:r>
            <a:r>
              <a:rPr lang="en-US" altLang="en-US" sz="3600" b="1" dirty="0">
                <a:solidFill>
                  <a:schemeClr val="tx1"/>
                </a:solidFill>
              </a:rPr>
              <a:t>Fall and Rise of World Trade</a:t>
            </a:r>
            <a:endParaRPr lang="en-US" b="1" dirty="0">
              <a:solidFill>
                <a:schemeClr val="tx1"/>
              </a:solidFill>
            </a:endParaRPr>
          </a:p>
        </p:txBody>
      </p:sp>
      <p:pic>
        <p:nvPicPr>
          <p:cNvPr id="6" name="Picture 5" descr="A graph plots the ratio of manufactures trade to production versus year, from 1900 to 2010. The plot generally rises from (1900, 1.5) to (1913, 1.8).  There is a gap in the plot from 1914 to 1920. The plot then generally falls from (1920, 1.2) to (1939, 1). Another gap in the plot extends from 1939 to 1949. The plot then generally rises from (1949, 0.9) to (2010, 6.2) with a slight dip in 2008 to 5.6. All values estimate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953990" y="1393105"/>
            <a:ext cx="4845344" cy="3346898"/>
          </a:xfrm>
          <a:prstGeom prst="rect">
            <a:avLst/>
          </a:prstGeom>
        </p:spPr>
      </p:pic>
      <p:sp>
        <p:nvSpPr>
          <p:cNvPr id="3" name="Content Placeholder 8"/>
          <p:cNvSpPr>
            <a:spLocks noGrp="1"/>
          </p:cNvSpPr>
          <p:nvPr>
            <p:ph idx="1"/>
          </p:nvPr>
        </p:nvSpPr>
        <p:spPr>
          <a:xfrm>
            <a:off x="457200" y="4800600"/>
            <a:ext cx="8229600" cy="1447800"/>
          </a:xfrm>
        </p:spPr>
        <p:txBody>
          <a:bodyPr/>
          <a:lstStyle/>
          <a:p>
            <a:pPr marL="0" indent="0" algn="just">
              <a:spcBef>
                <a:spcPts val="600"/>
              </a:spcBef>
              <a:buNone/>
            </a:pPr>
            <a:r>
              <a:rPr lang="en-US" sz="1800" dirty="0"/>
              <a:t>The ratio of world exports of manufactured goods to world industrial production rose in the decades before World War I but fell sharply </a:t>
            </a:r>
            <a:r>
              <a:rPr lang="en-US" sz="1800" dirty="0" smtClean="0"/>
              <a:t>in the </a:t>
            </a:r>
            <a:r>
              <a:rPr lang="en-US" sz="1800" dirty="0"/>
              <a:t>face of wars and protectionism. It didn’t return to 1913 levels until the 1970s but has since reached new heights.</a:t>
            </a:r>
          </a:p>
          <a:p>
            <a:pPr marL="0" indent="0" algn="just">
              <a:spcBef>
                <a:spcPts val="600"/>
              </a:spcBef>
              <a:buNone/>
            </a:pPr>
            <a:r>
              <a:rPr lang="en-US" sz="1800" b="1" dirty="0"/>
              <a:t>Source: </a:t>
            </a:r>
            <a:r>
              <a:rPr lang="en-US" sz="1800" dirty="0"/>
              <a:t>UN Monthly Bulletin of Statistics, World Trade Organization.</a:t>
            </a:r>
          </a:p>
        </p:txBody>
      </p:sp>
    </p:spTree>
    <p:extLst>
      <p:ext uri="{BB962C8B-B14F-4D97-AF65-F5344CB8AC3E}">
        <p14:creationId xmlns:p14="http://schemas.microsoft.com/office/powerpoint/2010/main" xmlns="" val="4104221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a:solidFill>
                  <a:schemeClr val="tx1"/>
                </a:solidFill>
              </a:rPr>
              <a:t>What Do We Trade</a:t>
            </a:r>
            <a:r>
              <a:rPr lang="en-US" altLang="en-US" sz="3600" b="1" dirty="0" smtClean="0">
                <a:solidFill>
                  <a:schemeClr val="tx1"/>
                </a:solidFill>
              </a:rPr>
              <a:t>?</a:t>
            </a:r>
            <a:endParaRPr lang="en-US" sz="2000" b="1" dirty="0">
              <a:solidFill>
                <a:schemeClr val="tx1"/>
              </a:solidFill>
            </a:endParaRPr>
          </a:p>
        </p:txBody>
      </p:sp>
      <p:sp>
        <p:nvSpPr>
          <p:cNvPr id="3" name="Content Placeholder 2"/>
          <p:cNvSpPr>
            <a:spLocks noGrp="1"/>
          </p:cNvSpPr>
          <p:nvPr>
            <p:ph idx="1"/>
          </p:nvPr>
        </p:nvSpPr>
        <p:spPr>
          <a:xfrm>
            <a:off x="457200" y="1600200"/>
            <a:ext cx="8229600" cy="4724400"/>
          </a:xfrm>
        </p:spPr>
        <p:txBody>
          <a:bodyPr>
            <a:noAutofit/>
          </a:bodyPr>
          <a:lstStyle/>
          <a:p>
            <a:pPr algn="just">
              <a:lnSpc>
                <a:spcPct val="160000"/>
              </a:lnSpc>
              <a:spcBef>
                <a:spcPts val="1000"/>
              </a:spcBef>
            </a:pPr>
            <a:r>
              <a:rPr lang="en-US" altLang="en-US" sz="2000" dirty="0"/>
              <a:t>What kinds of products do nations trade now, and how does this composition compare to the past?</a:t>
            </a:r>
          </a:p>
          <a:p>
            <a:pPr algn="just">
              <a:lnSpc>
                <a:spcPct val="160000"/>
              </a:lnSpc>
              <a:spcBef>
                <a:spcPts val="1000"/>
              </a:spcBef>
            </a:pPr>
            <a:r>
              <a:rPr lang="en-US" altLang="en-US" sz="2000" dirty="0"/>
              <a:t>Most (about 57%) of the volume of trade today is in </a:t>
            </a:r>
            <a:r>
              <a:rPr lang="en-US" altLang="en-US" sz="2000" b="1" dirty="0"/>
              <a:t>manufactured products </a:t>
            </a:r>
            <a:r>
              <a:rPr lang="en-US" altLang="en-US" sz="2000" dirty="0"/>
              <a:t>such as automobiles, computers, and clothing</a:t>
            </a:r>
            <a:r>
              <a:rPr lang="en-US" altLang="en-US" sz="2000" dirty="0" smtClean="0"/>
              <a:t>.</a:t>
            </a:r>
          </a:p>
          <a:p>
            <a:pPr lvl="1" algn="just">
              <a:lnSpc>
                <a:spcPct val="160000"/>
              </a:lnSpc>
            </a:pPr>
            <a:r>
              <a:rPr lang="en-US" altLang="en-US" sz="2000" b="1" dirty="0"/>
              <a:t>Services</a:t>
            </a:r>
            <a:r>
              <a:rPr lang="en-US" altLang="en-US" sz="2000" i="1" dirty="0"/>
              <a:t> </a:t>
            </a:r>
            <a:r>
              <a:rPr lang="en-US" altLang="en-US" sz="2000" dirty="0"/>
              <a:t>such as shipping, insurance, legal fees, and spending by tourists account for about 24% of the volume of trade</a:t>
            </a:r>
            <a:r>
              <a:rPr lang="en-US" altLang="en-US" sz="2000" dirty="0" smtClean="0"/>
              <a:t>.</a:t>
            </a:r>
          </a:p>
          <a:p>
            <a:pPr lvl="1" algn="just">
              <a:lnSpc>
                <a:spcPct val="160000"/>
              </a:lnSpc>
            </a:pPr>
            <a:r>
              <a:rPr lang="en-US" altLang="en-US" sz="2000" b="1" dirty="0"/>
              <a:t>Mineral products</a:t>
            </a:r>
            <a:r>
              <a:rPr lang="en-US" altLang="en-US" sz="2000" dirty="0"/>
              <a:t> (ex., petroleum, </a:t>
            </a:r>
            <a:r>
              <a:rPr lang="en-US" altLang="en-US" sz="2000" dirty="0" smtClean="0"/>
              <a:t>coal, copper</a:t>
            </a:r>
            <a:r>
              <a:rPr lang="en-US" altLang="en-US" sz="2000" dirty="0"/>
              <a:t>) remain an important part of world trade at 12</a:t>
            </a:r>
            <a:r>
              <a:rPr lang="en-US" altLang="en-US" sz="2000" dirty="0" smtClean="0"/>
              <a:t>%</a:t>
            </a:r>
          </a:p>
          <a:p>
            <a:pPr lvl="1" algn="just">
              <a:lnSpc>
                <a:spcPct val="160000"/>
              </a:lnSpc>
            </a:pPr>
            <a:r>
              <a:rPr lang="en-US" altLang="en-US" sz="2000" b="1" dirty="0"/>
              <a:t>Agricultural products</a:t>
            </a:r>
            <a:r>
              <a:rPr lang="en-US" altLang="en-US" sz="2000" dirty="0"/>
              <a:t> are a relatively small part of trade at 8%.</a:t>
            </a:r>
          </a:p>
        </p:txBody>
      </p:sp>
    </p:spTree>
    <p:extLst>
      <p:ext uri="{BB962C8B-B14F-4D97-AF65-F5344CB8AC3E}">
        <p14:creationId xmlns:p14="http://schemas.microsoft.com/office/powerpoint/2010/main" xmlns="" val="375710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97280"/>
          </a:xfrm>
        </p:spPr>
        <p:txBody>
          <a:bodyPr>
            <a:normAutofit fontScale="90000"/>
          </a:bodyPr>
          <a:lstStyle/>
          <a:p>
            <a:r>
              <a:rPr lang="en-US" altLang="en-US" sz="3600" b="1" dirty="0">
                <a:solidFill>
                  <a:schemeClr val="tx1"/>
                </a:solidFill>
              </a:rPr>
              <a:t>Figure </a:t>
            </a:r>
            <a:r>
              <a:rPr lang="en-US" altLang="en-US" sz="3600" b="1" dirty="0" smtClean="0">
                <a:solidFill>
                  <a:schemeClr val="tx1"/>
                </a:solidFill>
              </a:rPr>
              <a:t>2.6 The </a:t>
            </a:r>
            <a:r>
              <a:rPr lang="en-US" altLang="en-US" sz="3600" b="1" dirty="0">
                <a:solidFill>
                  <a:schemeClr val="tx1"/>
                </a:solidFill>
              </a:rPr>
              <a:t>Composition of World Trade, 2015</a:t>
            </a:r>
            <a:endParaRPr lang="en-US" b="1" dirty="0">
              <a:solidFill>
                <a:schemeClr val="tx1"/>
              </a:solidFill>
            </a:endParaRPr>
          </a:p>
        </p:txBody>
      </p:sp>
      <p:pic>
        <p:nvPicPr>
          <p:cNvPr id="6" name="Picture 5" descr="A pie chart of the composition of world trade in 2015. The pie chart has 4 sections with percentages as follows: manufactures, 56.5; commercial services, 23.5; fuels and mining products, 12; and agricultural products,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72870" y="1574693"/>
            <a:ext cx="4198260" cy="3327109"/>
          </a:xfrm>
          <a:prstGeom prst="rect">
            <a:avLst/>
          </a:prstGeom>
        </p:spPr>
      </p:pic>
      <p:sp>
        <p:nvSpPr>
          <p:cNvPr id="3" name="Content Placeholder 8"/>
          <p:cNvSpPr>
            <a:spLocks noGrp="1"/>
          </p:cNvSpPr>
          <p:nvPr>
            <p:ph idx="1"/>
          </p:nvPr>
        </p:nvSpPr>
        <p:spPr>
          <a:xfrm>
            <a:off x="457200" y="5163844"/>
            <a:ext cx="8229600" cy="1049044"/>
          </a:xfrm>
        </p:spPr>
        <p:txBody>
          <a:bodyPr>
            <a:normAutofit fontScale="92500" lnSpcReduction="10000"/>
          </a:bodyPr>
          <a:lstStyle/>
          <a:p>
            <a:pPr marL="0" indent="0" algn="just">
              <a:spcBef>
                <a:spcPts val="1200"/>
              </a:spcBef>
              <a:buNone/>
            </a:pPr>
            <a:r>
              <a:rPr lang="en-US" sz="2000" dirty="0"/>
              <a:t>Most world trade is in manufactured goods, but </a:t>
            </a:r>
            <a:r>
              <a:rPr lang="en-US" sz="2000" dirty="0" smtClean="0"/>
              <a:t>minerals—mainly oil—remain </a:t>
            </a:r>
            <a:r>
              <a:rPr lang="en-US" sz="2000" dirty="0"/>
              <a:t>important.</a:t>
            </a:r>
          </a:p>
          <a:p>
            <a:pPr marL="0" indent="0" algn="just">
              <a:spcBef>
                <a:spcPts val="1200"/>
              </a:spcBef>
              <a:buNone/>
            </a:pPr>
            <a:r>
              <a:rPr lang="en-US" sz="2000" b="1" dirty="0"/>
              <a:t>Source: </a:t>
            </a:r>
            <a:r>
              <a:rPr lang="en-US" sz="2000" dirty="0"/>
              <a:t>World Trade Organization.</a:t>
            </a:r>
          </a:p>
        </p:txBody>
      </p:sp>
    </p:spTree>
    <p:extLst>
      <p:ext uri="{BB962C8B-B14F-4D97-AF65-F5344CB8AC3E}">
        <p14:creationId xmlns:p14="http://schemas.microsoft.com/office/powerpoint/2010/main" xmlns="" val="30647062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a:solidFill>
                  <a:schemeClr val="tx1"/>
                </a:solidFill>
              </a:rPr>
              <a:t>What Do We Trade? </a:t>
            </a:r>
            <a:endParaRPr lang="en-US" sz="2000" b="1" dirty="0">
              <a:solidFill>
                <a:schemeClr val="tx1"/>
              </a:solidFill>
            </a:endParaRPr>
          </a:p>
        </p:txBody>
      </p:sp>
      <p:sp>
        <p:nvSpPr>
          <p:cNvPr id="3" name="Content Placeholder 2"/>
          <p:cNvSpPr>
            <a:spLocks noGrp="1"/>
          </p:cNvSpPr>
          <p:nvPr>
            <p:ph idx="1"/>
          </p:nvPr>
        </p:nvSpPr>
        <p:spPr>
          <a:xfrm>
            <a:off x="457200" y="1600200"/>
            <a:ext cx="8229600" cy="4724400"/>
          </a:xfrm>
        </p:spPr>
        <p:txBody>
          <a:bodyPr>
            <a:noAutofit/>
          </a:bodyPr>
          <a:lstStyle/>
          <a:p>
            <a:pPr algn="just">
              <a:lnSpc>
                <a:spcPct val="150000"/>
              </a:lnSpc>
              <a:spcBef>
                <a:spcPct val="50000"/>
              </a:spcBef>
            </a:pPr>
            <a:r>
              <a:rPr lang="en-US" altLang="en-US" sz="2000" dirty="0"/>
              <a:t>In the past, a large fraction of the volume of trade came from agricultural and mineral products</a:t>
            </a:r>
            <a:r>
              <a:rPr lang="en-US" altLang="en-US" sz="2000" dirty="0" smtClean="0"/>
              <a:t>.</a:t>
            </a:r>
          </a:p>
          <a:p>
            <a:pPr lvl="1" algn="just">
              <a:lnSpc>
                <a:spcPct val="150000"/>
              </a:lnSpc>
            </a:pPr>
            <a:r>
              <a:rPr lang="en-US" altLang="en-US" sz="2000" dirty="0"/>
              <a:t>In 1910, Britain mainly imported agricultural and mineral products, although manufactured products still represented most of the volume of exports</a:t>
            </a:r>
            <a:r>
              <a:rPr lang="en-US" altLang="en-US" sz="2000" dirty="0" smtClean="0"/>
              <a:t>.</a:t>
            </a:r>
          </a:p>
          <a:p>
            <a:pPr lvl="1" algn="just">
              <a:lnSpc>
                <a:spcPct val="150000"/>
              </a:lnSpc>
            </a:pPr>
            <a:r>
              <a:rPr lang="en-US" altLang="en-US" sz="2000" dirty="0"/>
              <a:t>In 1910, the U.S. mainly imported and exported agricultural products and mineral products</a:t>
            </a:r>
            <a:r>
              <a:rPr lang="en-US" altLang="en-US" sz="2000" dirty="0" smtClean="0"/>
              <a:t>.</a:t>
            </a:r>
          </a:p>
          <a:p>
            <a:pPr lvl="1" algn="just">
              <a:lnSpc>
                <a:spcPct val="150000"/>
              </a:lnSpc>
            </a:pPr>
            <a:r>
              <a:rPr lang="en-US" altLang="en-US" sz="2000" dirty="0"/>
              <a:t>In 2002, manufactured products made up most of the volume of imports and exports for both countries.</a:t>
            </a:r>
          </a:p>
        </p:txBody>
      </p:sp>
    </p:spTree>
    <p:extLst>
      <p:ext uri="{BB962C8B-B14F-4D97-AF65-F5344CB8AC3E}">
        <p14:creationId xmlns:p14="http://schemas.microsoft.com/office/powerpoint/2010/main" xmlns="" val="1297961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3600" b="1" dirty="0">
                <a:solidFill>
                  <a:schemeClr val="tx1"/>
                </a:solidFill>
              </a:rPr>
              <a:t>Table </a:t>
            </a:r>
            <a:r>
              <a:rPr lang="en-US" altLang="en-US" sz="3600" b="1" dirty="0" smtClean="0">
                <a:solidFill>
                  <a:schemeClr val="tx1"/>
                </a:solidFill>
              </a:rPr>
              <a:t>2.2 Manufactured </a:t>
            </a:r>
            <a:r>
              <a:rPr lang="en-US" altLang="en-US" sz="3600" b="1" dirty="0">
                <a:solidFill>
                  <a:schemeClr val="tx1"/>
                </a:solidFill>
              </a:rPr>
              <a:t>Goods as a Percent of Merchandise Trade</a:t>
            </a:r>
            <a:endParaRPr lang="en-US" b="1" dirty="0">
              <a:solidFill>
                <a:schemeClr val="tx1"/>
              </a:solidFill>
            </a:endParaRPr>
          </a:p>
        </p:txBody>
      </p:sp>
      <p:graphicFrame>
        <p:nvGraphicFramePr>
          <p:cNvPr id="6" name="Table 4"/>
          <p:cNvGraphicFramePr>
            <a:graphicFrameLocks/>
          </p:cNvGraphicFramePr>
          <p:nvPr>
            <p:extLst>
              <p:ext uri="{D42A27DB-BD31-4B8C-83A1-F6EECF244321}">
                <p14:modId xmlns:p14="http://schemas.microsoft.com/office/powerpoint/2010/main" xmlns="" val="1607189993"/>
              </p:ext>
            </p:extLst>
          </p:nvPr>
        </p:nvGraphicFramePr>
        <p:xfrm>
          <a:off x="457200" y="1849513"/>
          <a:ext cx="8229601" cy="1604720"/>
        </p:xfrm>
        <a:graphic>
          <a:graphicData uri="http://schemas.openxmlformats.org/drawingml/2006/table">
            <a:tbl>
              <a:tblPr firstRow="1">
                <a:tableStyleId>{3B4B98B0-60AC-42C2-AFA5-B58CD77FA1E5}</a:tableStyleId>
              </a:tblPr>
              <a:tblGrid>
                <a:gridCol w="769122">
                  <a:extLst>
                    <a:ext uri="{9D8B030D-6E8A-4147-A177-3AD203B41FA5}">
                      <a16:colId xmlns:a16="http://schemas.microsoft.com/office/drawing/2014/main" xmlns="" val="20000"/>
                    </a:ext>
                  </a:extLst>
                </a:gridCol>
                <a:gridCol w="1948912">
                  <a:extLst>
                    <a:ext uri="{9D8B030D-6E8A-4147-A177-3AD203B41FA5}">
                      <a16:colId xmlns:a16="http://schemas.microsoft.com/office/drawing/2014/main" xmlns="" val="20001"/>
                    </a:ext>
                  </a:extLst>
                </a:gridCol>
                <a:gridCol w="2114026">
                  <a:extLst>
                    <a:ext uri="{9D8B030D-6E8A-4147-A177-3AD203B41FA5}">
                      <a16:colId xmlns:a16="http://schemas.microsoft.com/office/drawing/2014/main" xmlns="" val="20002"/>
                    </a:ext>
                  </a:extLst>
                </a:gridCol>
                <a:gridCol w="1661020">
                  <a:extLst>
                    <a:ext uri="{9D8B030D-6E8A-4147-A177-3AD203B41FA5}">
                      <a16:colId xmlns:a16="http://schemas.microsoft.com/office/drawing/2014/main" xmlns="" val="20003"/>
                    </a:ext>
                  </a:extLst>
                </a:gridCol>
                <a:gridCol w="1736521">
                  <a:extLst>
                    <a:ext uri="{9D8B030D-6E8A-4147-A177-3AD203B41FA5}">
                      <a16:colId xmlns:a16="http://schemas.microsoft.com/office/drawing/2014/main" xmlns="" val="20004"/>
                    </a:ext>
                  </a:extLst>
                </a:gridCol>
              </a:tblGrid>
              <a:tr h="685800">
                <a:tc>
                  <a:txBody>
                    <a:bodyPr/>
                    <a:lstStyle/>
                    <a:p>
                      <a:pPr algn="ctr"/>
                      <a:r>
                        <a:rPr lang="en-US" dirty="0" smtClean="0">
                          <a:solidFill>
                            <a:schemeClr val="bg1"/>
                          </a:solidFill>
                        </a:rPr>
                        <a:t>blank</a:t>
                      </a:r>
                      <a:endParaRPr lang="en-US" dirty="0">
                        <a:solidFill>
                          <a:schemeClr val="bg1"/>
                        </a:solidFill>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t>Exports of</a:t>
                      </a:r>
                      <a:r>
                        <a:rPr lang="en-US" b="1" baseline="0" dirty="0" smtClean="0"/>
                        <a:t> </a:t>
                      </a:r>
                      <a:r>
                        <a:rPr lang="en-US" b="1" dirty="0" smtClean="0"/>
                        <a:t>United Kingdom</a:t>
                      </a:r>
                      <a:endParaRPr lang="en-US" b="1"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t>Imports of</a:t>
                      </a:r>
                      <a:r>
                        <a:rPr lang="en-US" b="1" baseline="0" dirty="0" smtClean="0"/>
                        <a:t> </a:t>
                      </a:r>
                      <a:r>
                        <a:rPr lang="en-US" b="1" dirty="0" smtClean="0"/>
                        <a:t>United Kingdom</a:t>
                      </a:r>
                      <a:endParaRPr lang="en-US" b="1"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t>Exports of</a:t>
                      </a:r>
                      <a:r>
                        <a:rPr lang="en-US" b="1" baseline="0" dirty="0" smtClean="0"/>
                        <a:t> </a:t>
                      </a:r>
                      <a:r>
                        <a:rPr lang="en-US" b="1" dirty="0" smtClean="0"/>
                        <a:t>United States</a:t>
                      </a:r>
                      <a:endParaRPr lang="en-US" b="1"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smtClean="0"/>
                        <a:t>Imports of</a:t>
                      </a:r>
                      <a:r>
                        <a:rPr lang="en-US" b="1" baseline="0" dirty="0" smtClean="0"/>
                        <a:t> </a:t>
                      </a:r>
                      <a:r>
                        <a:rPr lang="en-US" b="1" dirty="0" smtClean="0"/>
                        <a:t>United States</a:t>
                      </a:r>
                      <a:endParaRPr lang="en-US" b="1" dirty="0"/>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59460">
                <a:tc>
                  <a:txBody>
                    <a:bodyPr/>
                    <a:lstStyle/>
                    <a:p>
                      <a:r>
                        <a:rPr lang="en-US" dirty="0" smtClean="0"/>
                        <a:t>1910</a:t>
                      </a:r>
                      <a:endParaRPr lang="en-US"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t>75.4</a:t>
                      </a:r>
                      <a:endParaRPr lang="en-US"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t>24.5</a:t>
                      </a:r>
                      <a:endParaRPr lang="en-US"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t>47.5</a:t>
                      </a:r>
                      <a:endParaRPr lang="en-US"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dirty="0" smtClean="0"/>
                        <a:t>60.7</a:t>
                      </a:r>
                      <a:endParaRPr lang="en-US" dirty="0"/>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59460">
                <a:tc>
                  <a:txBody>
                    <a:bodyPr/>
                    <a:lstStyle/>
                    <a:p>
                      <a:r>
                        <a:rPr lang="en-US" dirty="0" smtClean="0"/>
                        <a:t>2015</a:t>
                      </a:r>
                      <a:endParaRPr lang="en-US"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72.3</a:t>
                      </a:r>
                      <a:endParaRPr lang="en-US"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73.6</a:t>
                      </a:r>
                      <a:endParaRPr lang="en-US"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74.8</a:t>
                      </a:r>
                      <a:endParaRPr lang="en-US"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78.4</a:t>
                      </a:r>
                      <a:endParaRPr lang="en-US" dirty="0"/>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3" name="Content Placeholder 8"/>
          <p:cNvSpPr>
            <a:spLocks noGrp="1"/>
          </p:cNvSpPr>
          <p:nvPr>
            <p:ph idx="1"/>
          </p:nvPr>
        </p:nvSpPr>
        <p:spPr>
          <a:xfrm>
            <a:off x="457200" y="3509720"/>
            <a:ext cx="8229600" cy="881028"/>
          </a:xfrm>
        </p:spPr>
        <p:txBody>
          <a:bodyPr/>
          <a:lstStyle/>
          <a:p>
            <a:pPr marL="0" indent="0">
              <a:buNone/>
            </a:pPr>
            <a:r>
              <a:rPr lang="en-US" sz="1800" b="1" dirty="0"/>
              <a:t>Source: </a:t>
            </a:r>
            <a:r>
              <a:rPr lang="en-US" sz="1800" dirty="0"/>
              <a:t>1910 data from Simon Kuznets, </a:t>
            </a:r>
            <a:r>
              <a:rPr lang="en-US" sz="1800" b="1" dirty="0"/>
              <a:t>Modern Economic Growth: Rate, Structure and Speed.</a:t>
            </a:r>
            <a:r>
              <a:rPr lang="en-US" sz="1800" i="1" dirty="0"/>
              <a:t> </a:t>
            </a:r>
            <a:r>
              <a:rPr lang="en-US" sz="1800" dirty="0"/>
              <a:t>New Haven: Yale Univ. Press, 1966. 2015 data from World Trade Organization.</a:t>
            </a:r>
          </a:p>
        </p:txBody>
      </p:sp>
    </p:spTree>
    <p:extLst>
      <p:ext uri="{BB962C8B-B14F-4D97-AF65-F5344CB8AC3E}">
        <p14:creationId xmlns:p14="http://schemas.microsoft.com/office/powerpoint/2010/main" xmlns="" val="8014806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a:solidFill>
                  <a:schemeClr val="tx1"/>
                </a:solidFill>
              </a:rPr>
              <a:t>What Do We Trade</a:t>
            </a:r>
            <a:r>
              <a:rPr lang="en-US" altLang="en-US" sz="3600" b="1" dirty="0" smtClean="0">
                <a:solidFill>
                  <a:schemeClr val="tx1"/>
                </a:solidFill>
              </a:rPr>
              <a:t>?</a:t>
            </a:r>
            <a:endParaRPr lang="en-US" sz="2000" b="1" dirty="0">
              <a:solidFill>
                <a:schemeClr val="tx1"/>
              </a:solidFill>
            </a:endParaRPr>
          </a:p>
        </p:txBody>
      </p:sp>
      <p:sp>
        <p:nvSpPr>
          <p:cNvPr id="3" name="Content Placeholder 2"/>
          <p:cNvSpPr>
            <a:spLocks noGrp="1"/>
          </p:cNvSpPr>
          <p:nvPr>
            <p:ph idx="1"/>
          </p:nvPr>
        </p:nvSpPr>
        <p:spPr>
          <a:xfrm>
            <a:off x="609600" y="1371600"/>
            <a:ext cx="8153400" cy="4724400"/>
          </a:xfrm>
        </p:spPr>
        <p:txBody>
          <a:bodyPr>
            <a:noAutofit/>
          </a:bodyPr>
          <a:lstStyle/>
          <a:p>
            <a:pPr algn="just">
              <a:lnSpc>
                <a:spcPct val="150000"/>
              </a:lnSpc>
              <a:spcBef>
                <a:spcPct val="50000"/>
              </a:spcBef>
            </a:pPr>
            <a:r>
              <a:rPr lang="en-US" altLang="en-US" sz="2000" dirty="0"/>
              <a:t>Low- and middle-income countries have also changed the composition of their trade</a:t>
            </a:r>
            <a:r>
              <a:rPr lang="en-US" altLang="en-US" sz="2000" dirty="0" smtClean="0"/>
              <a:t>.</a:t>
            </a:r>
          </a:p>
          <a:p>
            <a:pPr lvl="1" algn="just">
              <a:lnSpc>
                <a:spcPct val="150000"/>
              </a:lnSpc>
            </a:pPr>
            <a:r>
              <a:rPr lang="en-US" altLang="en-US" sz="2000" dirty="0"/>
              <a:t>In 2001, about 65% of exports from low- and middle-income countries were manufactured products, and only 10% of exports were agricultural products</a:t>
            </a:r>
            <a:r>
              <a:rPr lang="en-US" altLang="en-US" sz="2000" dirty="0" smtClean="0"/>
              <a:t>.</a:t>
            </a:r>
          </a:p>
          <a:p>
            <a:pPr lvl="1" algn="just">
              <a:lnSpc>
                <a:spcPct val="150000"/>
              </a:lnSpc>
            </a:pPr>
            <a:r>
              <a:rPr lang="en-US" altLang="en-US" sz="2000" dirty="0"/>
              <a:t>In 1960, about 58% of exports from low- and middle-income countries were agricultural products and only 12% of exports were manufactured products</a:t>
            </a:r>
            <a:r>
              <a:rPr lang="en-US" altLang="en-US" sz="2000" dirty="0" smtClean="0"/>
              <a:t>.</a:t>
            </a:r>
          </a:p>
          <a:p>
            <a:pPr algn="just">
              <a:lnSpc>
                <a:spcPct val="150000"/>
              </a:lnSpc>
              <a:spcBef>
                <a:spcPct val="50000"/>
              </a:spcBef>
            </a:pPr>
            <a:r>
              <a:rPr lang="en-US" altLang="en-US" sz="2000" dirty="0"/>
              <a:t>More than 90 percent of the exports of China, the largest developing country and a rapidly growing force in world trade, consist of manufactured goods.</a:t>
            </a:r>
          </a:p>
        </p:txBody>
      </p:sp>
    </p:spTree>
    <p:extLst>
      <p:ext uri="{BB962C8B-B14F-4D97-AF65-F5344CB8AC3E}">
        <p14:creationId xmlns:p14="http://schemas.microsoft.com/office/powerpoint/2010/main" xmlns="" val="2373121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153400" cy="1097280"/>
          </a:xfrm>
        </p:spPr>
        <p:txBody>
          <a:bodyPr>
            <a:normAutofit fontScale="90000"/>
          </a:bodyPr>
          <a:lstStyle/>
          <a:p>
            <a:r>
              <a:rPr lang="en-US" altLang="en-US" sz="3600" b="1" dirty="0">
                <a:solidFill>
                  <a:schemeClr val="tx1"/>
                </a:solidFill>
              </a:rPr>
              <a:t>Figure </a:t>
            </a:r>
            <a:r>
              <a:rPr lang="en-US" altLang="en-US" sz="3600" b="1" dirty="0" smtClean="0">
                <a:solidFill>
                  <a:schemeClr val="tx1"/>
                </a:solidFill>
              </a:rPr>
              <a:t>2.7 The </a:t>
            </a:r>
            <a:r>
              <a:rPr lang="en-US" altLang="en-US" sz="3600" b="1" dirty="0">
                <a:solidFill>
                  <a:schemeClr val="tx1"/>
                </a:solidFill>
              </a:rPr>
              <a:t>Changing Composition of Developing-Country Exports</a:t>
            </a:r>
            <a:endParaRPr lang="en-US" b="1" dirty="0">
              <a:solidFill>
                <a:schemeClr val="tx1"/>
              </a:solidFill>
            </a:endParaRPr>
          </a:p>
        </p:txBody>
      </p:sp>
      <p:pic>
        <p:nvPicPr>
          <p:cNvPr id="5" name="Picture 4" descr="A graph plots the percent of exports versus year, from 1960 to 2001. The plot for manufactures rises gradually from (1960, 12) to (1980, 18), then rises steeply to (2001, 68). The graph of agricultural falls steeply from (1960, 58) to (1980, 14) and then falls less steeply to (2001, 10). The graphs intersect at (1979, 18). All values estimate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79943" y="1545323"/>
            <a:ext cx="4526913" cy="3385849"/>
          </a:xfrm>
          <a:prstGeom prst="rect">
            <a:avLst/>
          </a:prstGeom>
        </p:spPr>
      </p:pic>
      <p:sp>
        <p:nvSpPr>
          <p:cNvPr id="3" name="Content Placeholder 8"/>
          <p:cNvSpPr>
            <a:spLocks noGrp="1"/>
          </p:cNvSpPr>
          <p:nvPr>
            <p:ph idx="1"/>
          </p:nvPr>
        </p:nvSpPr>
        <p:spPr>
          <a:xfrm>
            <a:off x="457200" y="5163844"/>
            <a:ext cx="8153400" cy="1160756"/>
          </a:xfrm>
        </p:spPr>
        <p:txBody>
          <a:bodyPr/>
          <a:lstStyle/>
          <a:p>
            <a:pPr marL="0" indent="0" algn="just">
              <a:buNone/>
            </a:pPr>
            <a:r>
              <a:rPr lang="en-US" sz="2000" dirty="0"/>
              <a:t>Over the past 50 years, the exports of developing countries have shifted toward manufactures.</a:t>
            </a:r>
          </a:p>
          <a:p>
            <a:pPr marL="0" indent="0" algn="just">
              <a:buNone/>
            </a:pPr>
            <a:r>
              <a:rPr lang="en-US" sz="2000" b="1" dirty="0"/>
              <a:t>Source: </a:t>
            </a:r>
            <a:r>
              <a:rPr lang="en-US" sz="2000" dirty="0"/>
              <a:t>United Nations Council on Trade and Development.</a:t>
            </a:r>
          </a:p>
        </p:txBody>
      </p:sp>
    </p:spTree>
    <p:extLst>
      <p:ext uri="{BB962C8B-B14F-4D97-AF65-F5344CB8AC3E}">
        <p14:creationId xmlns:p14="http://schemas.microsoft.com/office/powerpoint/2010/main" xmlns="" val="38380865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a:solidFill>
                  <a:schemeClr val="tx1"/>
                </a:solidFill>
              </a:rPr>
              <a:t>Service Outsourcing </a:t>
            </a:r>
            <a:endParaRPr lang="en-US" sz="2000" b="1" dirty="0">
              <a:solidFill>
                <a:schemeClr val="tx1"/>
              </a:solidFill>
            </a:endParaRPr>
          </a:p>
        </p:txBody>
      </p:sp>
      <p:sp>
        <p:nvSpPr>
          <p:cNvPr id="3" name="Content Placeholder 2"/>
          <p:cNvSpPr>
            <a:spLocks noGrp="1"/>
          </p:cNvSpPr>
          <p:nvPr>
            <p:ph idx="1"/>
          </p:nvPr>
        </p:nvSpPr>
        <p:spPr>
          <a:xfrm>
            <a:off x="533400" y="1371600"/>
            <a:ext cx="8229600" cy="4114800"/>
          </a:xfrm>
        </p:spPr>
        <p:txBody>
          <a:bodyPr>
            <a:noAutofit/>
          </a:bodyPr>
          <a:lstStyle/>
          <a:p>
            <a:pPr algn="just">
              <a:lnSpc>
                <a:spcPct val="150000"/>
              </a:lnSpc>
              <a:spcBef>
                <a:spcPct val="50000"/>
              </a:spcBef>
            </a:pPr>
            <a:r>
              <a:rPr lang="en-US" altLang="en-US" sz="2400" b="1" dirty="0"/>
              <a:t>Service outsourcing (or offshoring) </a:t>
            </a:r>
            <a:r>
              <a:rPr lang="en-US" altLang="en-US" sz="2400" dirty="0"/>
              <a:t>occurs when a firm that provides services moves its operations to a foreign location</a:t>
            </a:r>
            <a:r>
              <a:rPr lang="en-US" altLang="en-US" sz="2400" dirty="0" smtClean="0"/>
              <a:t>.</a:t>
            </a:r>
          </a:p>
          <a:p>
            <a:pPr lvl="1" algn="just">
              <a:lnSpc>
                <a:spcPct val="150000"/>
              </a:lnSpc>
            </a:pPr>
            <a:r>
              <a:rPr lang="en-US" altLang="en-US" sz="2400" dirty="0"/>
              <a:t>Service outsourcing can occur for services that can be transmitted electronically</a:t>
            </a:r>
            <a:r>
              <a:rPr lang="en-US" altLang="en-US" sz="2400" dirty="0" smtClean="0"/>
              <a:t>.</a:t>
            </a:r>
          </a:p>
          <a:p>
            <a:pPr lvl="2" algn="just">
              <a:lnSpc>
                <a:spcPct val="150000"/>
              </a:lnSpc>
            </a:pPr>
            <a:r>
              <a:rPr lang="en-US" altLang="en-US" sz="2400" dirty="0"/>
              <a:t>A firm may move its customer service centers whose telephone calls can be transmitted electronically to a foreign location</a:t>
            </a:r>
            <a:r>
              <a:rPr lang="en-US" altLang="en-US" sz="2400" dirty="0" smtClean="0"/>
              <a:t>.</a:t>
            </a:r>
          </a:p>
          <a:p>
            <a:pPr algn="just">
              <a:lnSpc>
                <a:spcPct val="150000"/>
              </a:lnSpc>
              <a:spcBef>
                <a:spcPct val="50000"/>
              </a:spcBef>
            </a:pPr>
            <a:r>
              <a:rPr lang="en-US" altLang="en-US" sz="2400" dirty="0"/>
              <a:t>Other services may not lend themselves to being performed remotely.</a:t>
            </a:r>
          </a:p>
        </p:txBody>
      </p:sp>
    </p:spTree>
    <p:extLst>
      <p:ext uri="{BB962C8B-B14F-4D97-AF65-F5344CB8AC3E}">
        <p14:creationId xmlns:p14="http://schemas.microsoft.com/office/powerpoint/2010/main" xmlns="" val="30365274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a:solidFill>
                  <a:schemeClr val="tx1"/>
                </a:solidFill>
              </a:rPr>
              <a:t>Service </a:t>
            </a:r>
            <a:r>
              <a:rPr lang="en-US" altLang="en-US" sz="3600" b="1" dirty="0" smtClean="0">
                <a:solidFill>
                  <a:schemeClr val="tx1"/>
                </a:solidFill>
              </a:rPr>
              <a:t>Outsourcing</a:t>
            </a:r>
            <a:endParaRPr lang="en-US" sz="2000" b="1" dirty="0">
              <a:solidFill>
                <a:schemeClr val="tx1"/>
              </a:solidFill>
            </a:endParaRPr>
          </a:p>
        </p:txBody>
      </p:sp>
      <p:sp>
        <p:nvSpPr>
          <p:cNvPr id="3" name="Content Placeholder 2"/>
          <p:cNvSpPr>
            <a:spLocks noGrp="1"/>
          </p:cNvSpPr>
          <p:nvPr>
            <p:ph idx="1"/>
          </p:nvPr>
        </p:nvSpPr>
        <p:spPr>
          <a:xfrm>
            <a:off x="457200" y="1600200"/>
            <a:ext cx="8229600" cy="2514600"/>
          </a:xfrm>
        </p:spPr>
        <p:txBody>
          <a:bodyPr>
            <a:noAutofit/>
          </a:bodyPr>
          <a:lstStyle/>
          <a:p>
            <a:pPr algn="just">
              <a:lnSpc>
                <a:spcPct val="150000"/>
              </a:lnSpc>
              <a:spcBef>
                <a:spcPct val="50000"/>
              </a:spcBef>
            </a:pPr>
            <a:r>
              <a:rPr lang="en-US" altLang="en-US" sz="2400" dirty="0"/>
              <a:t>Service outsourcing is currently not a significant part of trade.</a:t>
            </a:r>
            <a:endParaRPr lang="en-US" altLang="en-US" sz="2400" dirty="0" smtClean="0"/>
          </a:p>
          <a:p>
            <a:pPr lvl="1" algn="just">
              <a:lnSpc>
                <a:spcPct val="150000"/>
              </a:lnSpc>
            </a:pPr>
            <a:r>
              <a:rPr lang="en-US" altLang="en-US" sz="2400" dirty="0"/>
              <a:t>Some jobs are </a:t>
            </a:r>
            <a:r>
              <a:rPr lang="ja-JP" altLang="en-US" sz="2400" dirty="0"/>
              <a:t>“</a:t>
            </a:r>
            <a:r>
              <a:rPr lang="en-US" altLang="ja-JP" sz="2400" dirty="0"/>
              <a:t>tradable</a:t>
            </a:r>
            <a:r>
              <a:rPr lang="ja-JP" altLang="en-US" sz="2400" dirty="0"/>
              <a:t>”</a:t>
            </a:r>
            <a:r>
              <a:rPr lang="en-US" altLang="ja-JP" sz="2400" dirty="0"/>
              <a:t> and thus have the </a:t>
            </a:r>
            <a:r>
              <a:rPr lang="en-US" altLang="ja-JP" sz="2400" b="1" dirty="0"/>
              <a:t>potential</a:t>
            </a:r>
            <a:r>
              <a:rPr lang="en-US" altLang="ja-JP" sz="2400" dirty="0"/>
              <a:t> to be outsourced</a:t>
            </a:r>
            <a:r>
              <a:rPr lang="en-US" altLang="ja-JP" sz="2400" dirty="0" smtClean="0"/>
              <a:t>.</a:t>
            </a:r>
          </a:p>
          <a:p>
            <a:pPr lvl="1" algn="just">
              <a:lnSpc>
                <a:spcPct val="150000"/>
              </a:lnSpc>
            </a:pPr>
            <a:r>
              <a:rPr lang="en-US" altLang="en-US" sz="2400" dirty="0"/>
              <a:t>Most jobs (about 60%) need to be done close to the customer, making them nontradable.</a:t>
            </a:r>
          </a:p>
        </p:txBody>
      </p:sp>
    </p:spTree>
    <p:extLst>
      <p:ext uri="{BB962C8B-B14F-4D97-AF65-F5344CB8AC3E}">
        <p14:creationId xmlns:p14="http://schemas.microsoft.com/office/powerpoint/2010/main" xmlns="" val="2513039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916FCC-3ADF-4669-BE5D-6073C80048DE}" type="datetime1">
              <a:rPr lang="en-US" smtClean="0"/>
              <a:pPr/>
              <a:t>10/20/2018</a:t>
            </a:fld>
            <a:endParaRPr lang="en-US"/>
          </a:p>
        </p:txBody>
      </p:sp>
      <p:sp>
        <p:nvSpPr>
          <p:cNvPr id="4" name="Footer Placeholder 3"/>
          <p:cNvSpPr>
            <a:spLocks noGrp="1"/>
          </p:cNvSpPr>
          <p:nvPr>
            <p:ph type="ftr" sz="quarter" idx="11"/>
          </p:nvPr>
        </p:nvSpPr>
        <p:spPr/>
        <p:txBody>
          <a:bodyPr/>
          <a:lstStyle/>
          <a:p>
            <a:r>
              <a:rPr lang="en-US" smtClean="0"/>
              <a:t>Week - 2</a:t>
            </a:r>
            <a:endParaRPr lang="en-US"/>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4</a:t>
            </a:fld>
            <a:endParaRPr lang="en-US"/>
          </a:p>
        </p:txBody>
      </p:sp>
      <p:sp>
        <p:nvSpPr>
          <p:cNvPr id="7" name="Rectangle 6"/>
          <p:cNvSpPr/>
          <p:nvPr/>
        </p:nvSpPr>
        <p:spPr>
          <a:xfrm>
            <a:off x="533400" y="1447800"/>
            <a:ext cx="8077200" cy="5170646"/>
          </a:xfrm>
          <a:prstGeom prst="rect">
            <a:avLst/>
          </a:prstGeom>
        </p:spPr>
        <p:txBody>
          <a:bodyPr wrap="square">
            <a:spAutoFit/>
          </a:bodyPr>
          <a:lstStyle/>
          <a:p>
            <a:pPr marL="342900" indent="-342900" algn="just">
              <a:lnSpc>
                <a:spcPct val="150000"/>
              </a:lnSpc>
              <a:buFont typeface="+mj-lt"/>
              <a:buAutoNum type="arabicPeriod"/>
            </a:pPr>
            <a:r>
              <a:rPr lang="en-US" sz="2000" dirty="0" smtClean="0"/>
              <a:t>last couple of decades, transport and communication costs have decreased across the world, and preferential trade agreements have become more and more common, particularly among developing countries from 2008-2011.</a:t>
            </a:r>
          </a:p>
          <a:p>
            <a:pPr marL="342900" indent="-342900" algn="just">
              <a:lnSpc>
                <a:spcPct val="150000"/>
              </a:lnSpc>
              <a:buFont typeface="+mj-lt"/>
              <a:buAutoNum type="arabicPeriod"/>
            </a:pPr>
            <a:r>
              <a:rPr lang="en-US" sz="2000" dirty="0" smtClean="0"/>
              <a:t>Free international trade is often seen as desirable because it allows countries to specialize, in order to produce goods that they are relatively efficient at producing, while importing other goods.</a:t>
            </a:r>
          </a:p>
          <a:p>
            <a:pPr marL="342900" indent="-342900" algn="just">
              <a:lnSpc>
                <a:spcPct val="150000"/>
              </a:lnSpc>
              <a:buFont typeface="+mj-lt"/>
              <a:buAutoNum type="arabicPeriod"/>
            </a:pPr>
            <a:r>
              <a:rPr lang="en-US" sz="2000" dirty="0" smtClean="0"/>
              <a:t>In the course of the 19th century, when technological advances triggered a period of marked growth in world trade – the so-called 'first wave of globalization'. Until 1913, worldwide trade grew by more than 3% annually.</a:t>
            </a:r>
            <a:endParaRPr lang="en-US" sz="2000" dirty="0"/>
          </a:p>
        </p:txBody>
      </p:sp>
      <p:sp>
        <p:nvSpPr>
          <p:cNvPr id="8" name="TextBox 7"/>
          <p:cNvSpPr txBox="1"/>
          <p:nvPr/>
        </p:nvSpPr>
        <p:spPr>
          <a:xfrm>
            <a:off x="533400" y="772180"/>
            <a:ext cx="7325595" cy="523220"/>
          </a:xfrm>
          <a:prstGeom prst="rect">
            <a:avLst/>
          </a:prstGeom>
          <a:noFill/>
        </p:spPr>
        <p:txBody>
          <a:bodyPr wrap="none" rtlCol="0">
            <a:spAutoFit/>
          </a:bodyPr>
          <a:lstStyle/>
          <a:p>
            <a:r>
              <a:rPr lang="en-US" sz="2800" b="1" dirty="0" smtClean="0"/>
              <a:t>STARTING PHASE OF INTERNATIONAL TRADE</a:t>
            </a:r>
            <a:endParaRPr lang="en-US" sz="28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772400" cy="1097280"/>
          </a:xfrm>
        </p:spPr>
        <p:txBody>
          <a:bodyPr>
            <a:normAutofit fontScale="90000"/>
          </a:bodyPr>
          <a:lstStyle/>
          <a:p>
            <a:r>
              <a:rPr lang="en-US" altLang="en-US" sz="3600" b="1" dirty="0">
                <a:solidFill>
                  <a:schemeClr val="tx1"/>
                </a:solidFill>
              </a:rPr>
              <a:t>Figure </a:t>
            </a:r>
            <a:r>
              <a:rPr lang="en-US" altLang="en-US" sz="3600" b="1" dirty="0" smtClean="0">
                <a:solidFill>
                  <a:schemeClr val="tx1"/>
                </a:solidFill>
              </a:rPr>
              <a:t>2.8 Tradable </a:t>
            </a:r>
            <a:r>
              <a:rPr lang="en-US" altLang="en-US" sz="3600" b="1" dirty="0">
                <a:solidFill>
                  <a:schemeClr val="tx1"/>
                </a:solidFill>
              </a:rPr>
              <a:t>Industries’ </a:t>
            </a:r>
            <a:r>
              <a:rPr lang="en-US" altLang="ja-JP" sz="3600" b="1" dirty="0">
                <a:solidFill>
                  <a:schemeClr val="tx1"/>
                </a:solidFill>
              </a:rPr>
              <a:t>Share of Employment</a:t>
            </a:r>
            <a:endParaRPr lang="en-US" b="1" dirty="0">
              <a:solidFill>
                <a:schemeClr val="tx1"/>
              </a:solidFill>
            </a:endParaRPr>
          </a:p>
        </p:txBody>
      </p:sp>
      <p:pic>
        <p:nvPicPr>
          <p:cNvPr id="6" name="Picture 5" descr="The pie chart has 10 sections of industries with percentages, as follows: non-tradable, 60; professional, 14; manufacturing, 12; retail and wholesale, 7; public administration, 2; personal services, 2; agriculture, 1; mining, utilities, construction, 1; education and health, 0; and other services,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86000" y="1426944"/>
            <a:ext cx="4070569" cy="3373621"/>
          </a:xfrm>
          <a:prstGeom prst="rect">
            <a:avLst/>
          </a:prstGeom>
        </p:spPr>
      </p:pic>
      <p:sp>
        <p:nvSpPr>
          <p:cNvPr id="3" name="Content Placeholder 8"/>
          <p:cNvSpPr>
            <a:spLocks noGrp="1"/>
          </p:cNvSpPr>
          <p:nvPr>
            <p:ph idx="1"/>
          </p:nvPr>
        </p:nvSpPr>
        <p:spPr>
          <a:xfrm>
            <a:off x="457200" y="4914858"/>
            <a:ext cx="7924800" cy="1409742"/>
          </a:xfrm>
        </p:spPr>
        <p:txBody>
          <a:bodyPr>
            <a:noAutofit/>
          </a:bodyPr>
          <a:lstStyle/>
          <a:p>
            <a:pPr marL="0" indent="0" algn="just">
              <a:lnSpc>
                <a:spcPct val="120000"/>
              </a:lnSpc>
              <a:buNone/>
            </a:pPr>
            <a:r>
              <a:rPr lang="en-US" sz="1800" dirty="0"/>
              <a:t>Estimates based on trade within the United States suggest that trade in services may eventually become bigger than trade in manufactures.</a:t>
            </a:r>
          </a:p>
          <a:p>
            <a:pPr marL="0" indent="0" algn="just">
              <a:lnSpc>
                <a:spcPct val="120000"/>
              </a:lnSpc>
              <a:buNone/>
            </a:pPr>
            <a:r>
              <a:rPr lang="en-US" sz="1800" b="1" dirty="0"/>
              <a:t>Source: </a:t>
            </a:r>
            <a:r>
              <a:rPr lang="en-US" sz="1800" dirty="0"/>
              <a:t>J. Bradford Jensen and Lori. G. Kletzer, “Tradable Services: Understanding the Scope and Impact of Services Outsourcing,” Peterson Institute of Economics Working Paper 5–09, May 2005.</a:t>
            </a:r>
          </a:p>
        </p:txBody>
      </p:sp>
    </p:spTree>
    <p:extLst>
      <p:ext uri="{BB962C8B-B14F-4D97-AF65-F5344CB8AC3E}">
        <p14:creationId xmlns:p14="http://schemas.microsoft.com/office/powerpoint/2010/main" xmlns="" val="31058050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a:solidFill>
                  <a:schemeClr val="tx1"/>
                </a:solidFill>
              </a:rPr>
              <a:t>Summary </a:t>
            </a:r>
            <a:endParaRPr lang="en-US" sz="2000" b="1" dirty="0">
              <a:solidFill>
                <a:schemeClr val="tx1"/>
              </a:solidFill>
            </a:endParaRPr>
          </a:p>
        </p:txBody>
      </p:sp>
      <p:sp>
        <p:nvSpPr>
          <p:cNvPr id="3" name="Content Placeholder 2"/>
          <p:cNvSpPr>
            <a:spLocks noGrp="1"/>
          </p:cNvSpPr>
          <p:nvPr>
            <p:ph idx="1"/>
          </p:nvPr>
        </p:nvSpPr>
        <p:spPr>
          <a:xfrm>
            <a:off x="457200" y="1600200"/>
            <a:ext cx="8229600" cy="3048000"/>
          </a:xfrm>
        </p:spPr>
        <p:txBody>
          <a:bodyPr>
            <a:noAutofit/>
          </a:bodyPr>
          <a:lstStyle/>
          <a:p>
            <a:pPr marL="429768" indent="-429768" algn="just">
              <a:spcBef>
                <a:spcPct val="50000"/>
              </a:spcBef>
              <a:buFont typeface="+mj-lt"/>
              <a:buAutoNum type="arabicPeriod"/>
            </a:pPr>
            <a:r>
              <a:rPr lang="en-US" altLang="en-US" sz="2800" dirty="0"/>
              <a:t>The 5 largest trading partners with the U.S. </a:t>
            </a:r>
            <a:r>
              <a:rPr lang="en-US" altLang="en-US" sz="2800" dirty="0" smtClean="0"/>
              <a:t>are China</a:t>
            </a:r>
            <a:r>
              <a:rPr lang="en-US" altLang="en-US" sz="2800" dirty="0"/>
              <a:t>, Canada, Mexico, Japan, and Germany</a:t>
            </a:r>
            <a:r>
              <a:rPr lang="en-US" altLang="en-US" sz="2800" dirty="0" smtClean="0"/>
              <a:t>.</a:t>
            </a:r>
          </a:p>
          <a:p>
            <a:pPr marL="429768" indent="-429768" algn="just">
              <a:spcBef>
                <a:spcPct val="50000"/>
              </a:spcBef>
              <a:buFont typeface="+mj-lt"/>
              <a:buAutoNum type="arabicPeriod"/>
            </a:pPr>
            <a:r>
              <a:rPr lang="en-US" altLang="en-US" sz="2800" dirty="0"/>
              <a:t>The largest economies in the EU undertake the largest fraction of the total trade between the EU and the U.S</a:t>
            </a:r>
            <a:r>
              <a:rPr lang="en-US" altLang="en-US" sz="2800" dirty="0" smtClean="0"/>
              <a:t>.</a:t>
            </a:r>
          </a:p>
          <a:p>
            <a:pPr marL="429768" indent="-429768" algn="just">
              <a:spcBef>
                <a:spcPct val="50000"/>
              </a:spcBef>
              <a:buFont typeface="+mj-lt"/>
              <a:buAutoNum type="arabicPeriod"/>
            </a:pPr>
            <a:r>
              <a:rPr lang="en-US" altLang="en-US" sz="2800" dirty="0"/>
              <a:t>The gravity model predicts that the volume of </a:t>
            </a:r>
            <a:r>
              <a:rPr lang="en-US" altLang="en-US" sz="2800" dirty="0" smtClean="0"/>
              <a:t>trade </a:t>
            </a:r>
            <a:r>
              <a:rPr lang="en-US" altLang="en-US" sz="2800" dirty="0"/>
              <a:t>is directly related to the GDP of each trading partner and is inversely related to the distance between them.</a:t>
            </a:r>
          </a:p>
        </p:txBody>
      </p:sp>
    </p:spTree>
    <p:extLst>
      <p:ext uri="{BB962C8B-B14F-4D97-AF65-F5344CB8AC3E}">
        <p14:creationId xmlns:p14="http://schemas.microsoft.com/office/powerpoint/2010/main" xmlns="" val="17083437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b="1" dirty="0" smtClean="0">
                <a:solidFill>
                  <a:schemeClr val="tx1"/>
                </a:solidFill>
              </a:rPr>
              <a:t>Summary</a:t>
            </a:r>
            <a:endParaRPr lang="en-US" sz="2000" b="1" dirty="0">
              <a:solidFill>
                <a:schemeClr val="tx1"/>
              </a:solidFill>
            </a:endParaRPr>
          </a:p>
        </p:txBody>
      </p:sp>
      <p:sp>
        <p:nvSpPr>
          <p:cNvPr id="3" name="Content Placeholder 2"/>
          <p:cNvSpPr>
            <a:spLocks noGrp="1"/>
          </p:cNvSpPr>
          <p:nvPr>
            <p:ph idx="1"/>
          </p:nvPr>
        </p:nvSpPr>
        <p:spPr>
          <a:xfrm>
            <a:off x="457200" y="1600200"/>
            <a:ext cx="8229600" cy="3657600"/>
          </a:xfrm>
        </p:spPr>
        <p:txBody>
          <a:bodyPr>
            <a:noAutofit/>
          </a:bodyPr>
          <a:lstStyle/>
          <a:p>
            <a:pPr marL="429768" indent="-429768" algn="just">
              <a:lnSpc>
                <a:spcPct val="150000"/>
              </a:lnSpc>
              <a:spcBef>
                <a:spcPct val="50000"/>
              </a:spcBef>
              <a:buFont typeface="+mj-lt"/>
              <a:buAutoNum type="arabicPeriod" startAt="4"/>
            </a:pPr>
            <a:r>
              <a:rPr lang="en-US" altLang="en-US" sz="2400" dirty="0"/>
              <a:t>Besides size and distance, culture, geography, multinational corporations, and the existence of borders influence trade</a:t>
            </a:r>
            <a:r>
              <a:rPr lang="en-US" altLang="en-US" sz="2400" dirty="0" smtClean="0"/>
              <a:t>.</a:t>
            </a:r>
          </a:p>
          <a:p>
            <a:pPr marL="429768" indent="-429768" algn="just">
              <a:lnSpc>
                <a:spcPct val="150000"/>
              </a:lnSpc>
              <a:spcBef>
                <a:spcPct val="50000"/>
              </a:spcBef>
              <a:buFont typeface="+mj-lt"/>
              <a:buAutoNum type="arabicPeriod" startAt="4"/>
            </a:pPr>
            <a:r>
              <a:rPr lang="en-US" altLang="en-US" sz="2400" dirty="0"/>
              <a:t>Modern transportation and communication have increased trade, but political factors have influenced trade more in history</a:t>
            </a:r>
            <a:r>
              <a:rPr lang="en-US" altLang="en-US" sz="2400" dirty="0" smtClean="0"/>
              <a:t>.</a:t>
            </a:r>
          </a:p>
          <a:p>
            <a:pPr marL="429768" indent="-429768" algn="just">
              <a:lnSpc>
                <a:spcPct val="150000"/>
              </a:lnSpc>
              <a:spcBef>
                <a:spcPct val="50000"/>
              </a:spcBef>
              <a:buFont typeface="+mj-lt"/>
              <a:buAutoNum type="arabicPeriod" startAt="4"/>
            </a:pPr>
            <a:r>
              <a:rPr lang="en-US" altLang="en-US" sz="2400" dirty="0"/>
              <a:t>Today, most trade is in manufactured goods, while historically agricultural and mineral products made up most of trade.</a:t>
            </a:r>
          </a:p>
        </p:txBody>
      </p:sp>
    </p:spTree>
    <p:extLst>
      <p:ext uri="{BB962C8B-B14F-4D97-AF65-F5344CB8AC3E}">
        <p14:creationId xmlns:p14="http://schemas.microsoft.com/office/powerpoint/2010/main" xmlns="" val="29918468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916FCC-3ADF-4669-BE5D-6073C80048DE}" type="datetime1">
              <a:rPr lang="en-US" smtClean="0"/>
              <a:pPr/>
              <a:t>10/20/2018</a:t>
            </a:fld>
            <a:endParaRPr lang="en-US" dirty="0"/>
          </a:p>
        </p:txBody>
      </p:sp>
      <p:sp>
        <p:nvSpPr>
          <p:cNvPr id="4" name="Footer Placeholder 3"/>
          <p:cNvSpPr>
            <a:spLocks noGrp="1"/>
          </p:cNvSpPr>
          <p:nvPr>
            <p:ph type="ftr" sz="quarter" idx="11"/>
          </p:nvPr>
        </p:nvSpPr>
        <p:spPr/>
        <p:txBody>
          <a:bodyPr/>
          <a:lstStyle/>
          <a:p>
            <a:r>
              <a:rPr lang="en-US" dirty="0" smtClean="0"/>
              <a:t>Week - 2</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43</a:t>
            </a:fld>
            <a:endParaRPr lang="en-US" dirty="0"/>
          </a:p>
        </p:txBody>
      </p:sp>
      <p:sp>
        <p:nvSpPr>
          <p:cNvPr id="7" name="Rectangle 6"/>
          <p:cNvSpPr/>
          <p:nvPr/>
        </p:nvSpPr>
        <p:spPr>
          <a:xfrm>
            <a:off x="457200" y="1447800"/>
            <a:ext cx="8382000" cy="5078313"/>
          </a:xfrm>
          <a:prstGeom prst="rect">
            <a:avLst/>
          </a:prstGeom>
        </p:spPr>
        <p:txBody>
          <a:bodyPr wrap="square">
            <a:spAutoFit/>
          </a:bodyPr>
          <a:lstStyle/>
          <a:p>
            <a:pPr marL="514350" indent="-514350" algn="just">
              <a:lnSpc>
                <a:spcPct val="150000"/>
              </a:lnSpc>
              <a:buFont typeface="+mj-lt"/>
              <a:buAutoNum type="arabicPeriod"/>
              <a:defRPr/>
            </a:pPr>
            <a:r>
              <a:rPr lang="en-US" sz="2400" dirty="0" smtClean="0"/>
              <a:t>Describe how the value of trade between any two countries depends on the size of these countries’ economies and explain the reasons for that relationship.</a:t>
            </a:r>
          </a:p>
          <a:p>
            <a:pPr marL="514350" indent="-514350" algn="just">
              <a:lnSpc>
                <a:spcPct val="150000"/>
              </a:lnSpc>
              <a:buFont typeface="+mj-lt"/>
              <a:buAutoNum type="arabicPeriod"/>
              <a:defRPr/>
            </a:pPr>
            <a:r>
              <a:rPr lang="en-US" sz="2400" dirty="0" smtClean="0"/>
              <a:t>Discuss how distance and borders reduce trade.</a:t>
            </a:r>
          </a:p>
          <a:p>
            <a:pPr marL="514350" indent="-514350" algn="just">
              <a:lnSpc>
                <a:spcPct val="150000"/>
              </a:lnSpc>
              <a:buFont typeface="+mj-lt"/>
              <a:buAutoNum type="arabicPeriod"/>
              <a:defRPr/>
            </a:pPr>
            <a:r>
              <a:rPr lang="en-US" sz="2400" dirty="0" smtClean="0"/>
              <a:t>Describe how the share of international production that is traded has fluctuated over time and why there have been two ages of globalization.</a:t>
            </a:r>
          </a:p>
          <a:p>
            <a:pPr marL="514350" indent="-514350" algn="just">
              <a:lnSpc>
                <a:spcPct val="150000"/>
              </a:lnSpc>
              <a:buFont typeface="+mj-lt"/>
              <a:buAutoNum type="arabicPeriod"/>
              <a:defRPr/>
            </a:pPr>
            <a:r>
              <a:rPr lang="en-US" sz="2400" dirty="0" smtClean="0"/>
              <a:t>Explain how the mix of goods and services that are traded internationally has changed over time.</a:t>
            </a:r>
            <a:endParaRPr lang="en-US" sz="2400" b="1" dirty="0">
              <a:solidFill>
                <a:schemeClr val="bg2"/>
              </a:solidFill>
            </a:endParaRPr>
          </a:p>
        </p:txBody>
      </p:sp>
      <p:sp>
        <p:nvSpPr>
          <p:cNvPr id="6" name="TextBox 5"/>
          <p:cNvSpPr txBox="1"/>
          <p:nvPr/>
        </p:nvSpPr>
        <p:spPr>
          <a:xfrm>
            <a:off x="685800" y="533400"/>
            <a:ext cx="2117887" cy="646331"/>
          </a:xfrm>
          <a:prstGeom prst="rect">
            <a:avLst/>
          </a:prstGeom>
          <a:noFill/>
        </p:spPr>
        <p:txBody>
          <a:bodyPr wrap="none" rtlCol="0">
            <a:spAutoFit/>
          </a:bodyPr>
          <a:lstStyle/>
          <a:p>
            <a:r>
              <a:rPr lang="en-US" sz="3600" b="1" dirty="0" smtClean="0"/>
              <a:t>Questions</a:t>
            </a:r>
            <a:endParaRPr lang="en-US" sz="36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600200"/>
            <a:ext cx="7899085" cy="2215991"/>
          </a:xfrm>
          <a:prstGeom prst="rect">
            <a:avLst/>
          </a:prstGeom>
          <a:noFill/>
        </p:spPr>
        <p:txBody>
          <a:bodyPr wrap="none" rtlCol="0">
            <a:spAutoFit/>
          </a:bodyPr>
          <a:lstStyle/>
          <a:p>
            <a:r>
              <a:rPr lang="en-US" sz="13800" b="1" dirty="0" smtClean="0"/>
              <a:t>Thank You</a:t>
            </a:r>
            <a:endParaRPr lang="en-US" sz="13800" b="1" dirty="0"/>
          </a:p>
        </p:txBody>
      </p:sp>
      <p:sp>
        <p:nvSpPr>
          <p:cNvPr id="4" name="Date Placeholder 3"/>
          <p:cNvSpPr>
            <a:spLocks noGrp="1"/>
          </p:cNvSpPr>
          <p:nvPr>
            <p:ph type="dt" sz="half" idx="10"/>
          </p:nvPr>
        </p:nvSpPr>
        <p:spPr/>
        <p:txBody>
          <a:bodyPr/>
          <a:lstStyle/>
          <a:p>
            <a:fld id="{2431899A-F74D-45AC-A2BF-3E9FA8B12EB7}" type="datetime1">
              <a:rPr lang="en-US" smtClean="0"/>
              <a:pPr/>
              <a:t>10/20/2018</a:t>
            </a:fld>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B6F15528-21DE-4FAA-801E-634DDDAF4B2B}" type="slidenum">
              <a:rPr lang="en-US" smtClean="0"/>
              <a:pPr/>
              <a:t>44</a:t>
            </a:fld>
            <a:endParaRPr lang="en-US" dirty="0"/>
          </a:p>
        </p:txBody>
      </p:sp>
      <p:sp>
        <p:nvSpPr>
          <p:cNvPr id="7" name="Footer Placeholder 6"/>
          <p:cNvSpPr>
            <a:spLocks noGrp="1"/>
          </p:cNvSpPr>
          <p:nvPr>
            <p:ph type="ftr" sz="quarter" idx="11"/>
          </p:nvPr>
        </p:nvSpPr>
        <p:spPr/>
        <p:txBody>
          <a:bodyPr/>
          <a:lstStyle/>
          <a:p>
            <a:r>
              <a:rPr lang="en-US" dirty="0" smtClean="0"/>
              <a:t>Week - 2</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916FCC-3ADF-4669-BE5D-6073C80048DE}" type="datetime1">
              <a:rPr lang="en-US" smtClean="0"/>
              <a:pPr/>
              <a:t>10/20/2018</a:t>
            </a:fld>
            <a:endParaRPr lang="en-US"/>
          </a:p>
        </p:txBody>
      </p:sp>
      <p:sp>
        <p:nvSpPr>
          <p:cNvPr id="4" name="Footer Placeholder 3"/>
          <p:cNvSpPr>
            <a:spLocks noGrp="1"/>
          </p:cNvSpPr>
          <p:nvPr>
            <p:ph type="ftr" sz="quarter" idx="11"/>
          </p:nvPr>
        </p:nvSpPr>
        <p:spPr/>
        <p:txBody>
          <a:bodyPr/>
          <a:lstStyle/>
          <a:p>
            <a:r>
              <a:rPr lang="en-US" dirty="0" smtClean="0"/>
              <a:t>Week - 2</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5</a:t>
            </a:fld>
            <a:endParaRPr lang="en-US"/>
          </a:p>
        </p:txBody>
      </p:sp>
      <p:sp>
        <p:nvSpPr>
          <p:cNvPr id="7" name="Rectangle 6"/>
          <p:cNvSpPr/>
          <p:nvPr/>
        </p:nvSpPr>
        <p:spPr>
          <a:xfrm>
            <a:off x="609600" y="1600200"/>
            <a:ext cx="8153400" cy="3323987"/>
          </a:xfrm>
          <a:prstGeom prst="rect">
            <a:avLst/>
          </a:prstGeom>
        </p:spPr>
        <p:txBody>
          <a:bodyPr wrap="square">
            <a:spAutoFit/>
          </a:bodyPr>
          <a:lstStyle/>
          <a:p>
            <a:pPr marL="342900" indent="-342900" algn="just">
              <a:lnSpc>
                <a:spcPct val="150000"/>
              </a:lnSpc>
              <a:buFont typeface="+mj-lt"/>
              <a:buAutoNum type="arabicPeriod" startAt="4"/>
            </a:pPr>
            <a:r>
              <a:rPr lang="en-US" sz="2000" dirty="0" smtClean="0"/>
              <a:t>The first wave of globalization came to an end with the beginning of the First World War, when the decline of liberalism and the rise of nationalism led to a slump in international trade. </a:t>
            </a:r>
          </a:p>
          <a:p>
            <a:pPr marL="342900" indent="-342900" algn="just">
              <a:lnSpc>
                <a:spcPct val="150000"/>
              </a:lnSpc>
              <a:buFont typeface="+mj-lt"/>
              <a:buAutoNum type="arabicPeriod" startAt="4"/>
            </a:pPr>
            <a:r>
              <a:rPr lang="en-US" sz="2000" dirty="0" smtClean="0"/>
              <a:t>After the Second World War trade started growing again. This new and ongoing wave of globalization has seen international trade grow faster than ever before. Today the sum of exports and imports across nations is higher than the value of 50% of the global production.</a:t>
            </a:r>
          </a:p>
        </p:txBody>
      </p:sp>
      <p:sp>
        <p:nvSpPr>
          <p:cNvPr id="8" name="TextBox 7"/>
          <p:cNvSpPr txBox="1"/>
          <p:nvPr/>
        </p:nvSpPr>
        <p:spPr>
          <a:xfrm>
            <a:off x="533400" y="772180"/>
            <a:ext cx="7325595" cy="523220"/>
          </a:xfrm>
          <a:prstGeom prst="rect">
            <a:avLst/>
          </a:prstGeom>
          <a:noFill/>
        </p:spPr>
        <p:txBody>
          <a:bodyPr wrap="none" rtlCol="0">
            <a:spAutoFit/>
          </a:bodyPr>
          <a:lstStyle/>
          <a:p>
            <a:r>
              <a:rPr lang="en-US" sz="2800" b="1" dirty="0" smtClean="0"/>
              <a:t>STARTING PHASE OF INTERNATIONAL TRADE</a:t>
            </a:r>
            <a:endParaRPr lang="en-US" sz="28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916FCC-3ADF-4669-BE5D-6073C80048DE}" type="datetime1">
              <a:rPr lang="en-US" smtClean="0"/>
              <a:pPr/>
              <a:t>10/20/2018</a:t>
            </a:fld>
            <a:endParaRPr lang="en-US"/>
          </a:p>
        </p:txBody>
      </p:sp>
      <p:sp>
        <p:nvSpPr>
          <p:cNvPr id="4" name="Footer Placeholder 3"/>
          <p:cNvSpPr>
            <a:spLocks noGrp="1"/>
          </p:cNvSpPr>
          <p:nvPr>
            <p:ph type="ftr" sz="quarter" idx="11"/>
          </p:nvPr>
        </p:nvSpPr>
        <p:spPr/>
        <p:txBody>
          <a:bodyPr/>
          <a:lstStyle/>
          <a:p>
            <a:r>
              <a:rPr lang="en-US" smtClean="0"/>
              <a:t>Week - 2</a:t>
            </a:r>
            <a:endParaRPr lang="en-US"/>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6</a:t>
            </a:fld>
            <a:endParaRPr lang="en-US"/>
          </a:p>
        </p:txBody>
      </p:sp>
      <p:sp>
        <p:nvSpPr>
          <p:cNvPr id="1026" name="AutoShape 2" descr="World-Trade-over-5-centur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World-Trade-over-5-centur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descr="C:\Users\user\Desktop\ourworldindata_world-trade-over-5-centuries-750x525.png"/>
          <p:cNvPicPr>
            <a:picLocks noChangeAspect="1" noChangeArrowheads="1"/>
          </p:cNvPicPr>
          <p:nvPr/>
        </p:nvPicPr>
        <p:blipFill>
          <a:blip r:embed="rId2"/>
          <a:srcRect/>
          <a:stretch>
            <a:fillRect/>
          </a:stretch>
        </p:blipFill>
        <p:spPr bwMode="auto">
          <a:xfrm>
            <a:off x="221" y="0"/>
            <a:ext cx="9143779"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916FCC-3ADF-4669-BE5D-6073C80048DE}" type="datetime1">
              <a:rPr lang="en-US" smtClean="0"/>
              <a:pPr/>
              <a:t>10/20/2018</a:t>
            </a:fld>
            <a:endParaRPr lang="en-US"/>
          </a:p>
        </p:txBody>
      </p:sp>
      <p:sp>
        <p:nvSpPr>
          <p:cNvPr id="4" name="Footer Placeholder 3"/>
          <p:cNvSpPr>
            <a:spLocks noGrp="1"/>
          </p:cNvSpPr>
          <p:nvPr>
            <p:ph type="ftr" sz="quarter" idx="11"/>
          </p:nvPr>
        </p:nvSpPr>
        <p:spPr/>
        <p:txBody>
          <a:bodyPr/>
          <a:lstStyle/>
          <a:p>
            <a:r>
              <a:rPr lang="en-US" smtClean="0"/>
              <a:t>Week - 2</a:t>
            </a:r>
            <a:endParaRPr lang="en-US"/>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7</a:t>
            </a:fld>
            <a:endParaRPr lang="en-US"/>
          </a:p>
        </p:txBody>
      </p:sp>
      <p:pic>
        <p:nvPicPr>
          <p:cNvPr id="23554" name="Picture 2"/>
          <p:cNvPicPr>
            <a:picLocks noChangeAspect="1" noChangeArrowheads="1"/>
          </p:cNvPicPr>
          <p:nvPr/>
        </p:nvPicPr>
        <p:blipFill>
          <a:blip r:embed="rId2"/>
          <a:srcRect l="7028" t="15625" r="34407" b="14583"/>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916FCC-3ADF-4669-BE5D-6073C80048DE}" type="datetime1">
              <a:rPr lang="en-US" smtClean="0"/>
              <a:pPr/>
              <a:t>10/20/2018</a:t>
            </a:fld>
            <a:endParaRPr lang="en-US"/>
          </a:p>
        </p:txBody>
      </p:sp>
      <p:sp>
        <p:nvSpPr>
          <p:cNvPr id="4" name="Footer Placeholder 3"/>
          <p:cNvSpPr>
            <a:spLocks noGrp="1"/>
          </p:cNvSpPr>
          <p:nvPr>
            <p:ph type="ftr" sz="quarter" idx="11"/>
          </p:nvPr>
        </p:nvSpPr>
        <p:spPr/>
        <p:txBody>
          <a:bodyPr/>
          <a:lstStyle/>
          <a:p>
            <a:r>
              <a:rPr lang="en-US" smtClean="0"/>
              <a:t>Week - 2</a:t>
            </a:r>
            <a:endParaRPr lang="en-US"/>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8</a:t>
            </a:fld>
            <a:endParaRPr lang="en-US"/>
          </a:p>
        </p:txBody>
      </p:sp>
      <p:sp>
        <p:nvSpPr>
          <p:cNvPr id="7" name="Rectangle 6"/>
          <p:cNvSpPr/>
          <p:nvPr/>
        </p:nvSpPr>
        <p:spPr>
          <a:xfrm>
            <a:off x="533400" y="1676400"/>
            <a:ext cx="8305800" cy="4247317"/>
          </a:xfrm>
          <a:prstGeom prst="rect">
            <a:avLst/>
          </a:prstGeom>
        </p:spPr>
        <p:txBody>
          <a:bodyPr wrap="square">
            <a:spAutoFit/>
          </a:bodyPr>
          <a:lstStyle/>
          <a:p>
            <a:pPr marL="400050" indent="-400050" algn="just">
              <a:lnSpc>
                <a:spcPct val="150000"/>
              </a:lnSpc>
              <a:buFont typeface="+mj-lt"/>
              <a:buAutoNum type="romanLcPeriod"/>
            </a:pPr>
            <a:r>
              <a:rPr lang="en-US" dirty="0" smtClean="0"/>
              <a:t>Throughout the last two centuries, the rate of growth increased constantly the trade grew faster and faster. </a:t>
            </a:r>
          </a:p>
          <a:p>
            <a:pPr marL="400050" indent="-400050" algn="just">
              <a:lnSpc>
                <a:spcPct val="150000"/>
              </a:lnSpc>
              <a:buFont typeface="+mj-lt"/>
              <a:buAutoNum type="romanLcPeriod"/>
            </a:pPr>
            <a:r>
              <a:rPr lang="en-US" dirty="0" smtClean="0"/>
              <a:t>This remark can be best appreciated in the following visualization, presenting estimates of world exports for the period 1800-2014. </a:t>
            </a:r>
          </a:p>
          <a:p>
            <a:pPr marL="400050" indent="-400050" algn="just">
              <a:lnSpc>
                <a:spcPct val="150000"/>
              </a:lnSpc>
              <a:buFont typeface="+mj-lt"/>
              <a:buAutoNum type="romanLcPeriod"/>
            </a:pPr>
            <a:r>
              <a:rPr lang="en-US" dirty="0" smtClean="0"/>
              <a:t>The data comes from Federico and </a:t>
            </a:r>
            <a:r>
              <a:rPr lang="en-US" dirty="0" err="1" smtClean="0"/>
              <a:t>Tena-Junguito</a:t>
            </a:r>
            <a:r>
              <a:rPr lang="en-US" dirty="0" smtClean="0"/>
              <a:t> (2016)</a:t>
            </a:r>
            <a:r>
              <a:rPr lang="en-US" baseline="30000" dirty="0" smtClean="0"/>
              <a:t>2 </a:t>
            </a:r>
            <a:r>
              <a:rPr lang="en-US" dirty="0" smtClean="0"/>
              <a:t>and the vertical axis is in constant prices (i.e. world exports have been indexed, so that values are relative to the value of exports in the year 1913). </a:t>
            </a:r>
          </a:p>
          <a:p>
            <a:pPr marL="400050" indent="-400050" algn="just">
              <a:lnSpc>
                <a:spcPct val="150000"/>
              </a:lnSpc>
              <a:buFont typeface="+mj-lt"/>
              <a:buAutoNum type="romanLcPeriod"/>
            </a:pPr>
            <a:r>
              <a:rPr lang="en-US" dirty="0" smtClean="0"/>
              <a:t>The trade growth roughly followed an exponential path in the period 1800-2010.</a:t>
            </a:r>
          </a:p>
          <a:p>
            <a:pPr marL="400050" indent="-400050" algn="just">
              <a:lnSpc>
                <a:spcPct val="150000"/>
              </a:lnSpc>
              <a:buFont typeface="+mj-lt"/>
              <a:buAutoNum type="romanLcPeriod"/>
            </a:pPr>
            <a:r>
              <a:rPr lang="en-US" dirty="0" smtClean="0"/>
              <a:t>Growth in exports has been so large in the last century that the interwar slump is almost not visible when we use this scale.</a:t>
            </a:r>
            <a:endParaRPr lang="en-US" dirty="0"/>
          </a:p>
        </p:txBody>
      </p:sp>
      <p:sp>
        <p:nvSpPr>
          <p:cNvPr id="8" name="Rectangle 7"/>
          <p:cNvSpPr/>
          <p:nvPr/>
        </p:nvSpPr>
        <p:spPr>
          <a:xfrm>
            <a:off x="533400" y="772180"/>
            <a:ext cx="4572000" cy="523220"/>
          </a:xfrm>
          <a:prstGeom prst="rect">
            <a:avLst/>
          </a:prstGeom>
        </p:spPr>
        <p:txBody>
          <a:bodyPr>
            <a:spAutoFit/>
          </a:bodyPr>
          <a:lstStyle/>
          <a:p>
            <a:r>
              <a:rPr lang="en-US" sz="2800" b="1" dirty="0" smtClean="0"/>
              <a:t>Export Globally till 2014</a:t>
            </a:r>
            <a:endParaRPr lang="en-US"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916FCC-3ADF-4669-BE5D-6073C80048DE}" type="datetime1">
              <a:rPr lang="en-US" smtClean="0"/>
              <a:pPr/>
              <a:t>10/20/2018</a:t>
            </a:fld>
            <a:endParaRPr lang="en-US"/>
          </a:p>
        </p:txBody>
      </p:sp>
      <p:sp>
        <p:nvSpPr>
          <p:cNvPr id="4" name="Footer Placeholder 3"/>
          <p:cNvSpPr>
            <a:spLocks noGrp="1"/>
          </p:cNvSpPr>
          <p:nvPr>
            <p:ph type="ftr" sz="quarter" idx="11"/>
          </p:nvPr>
        </p:nvSpPr>
        <p:spPr/>
        <p:txBody>
          <a:bodyPr/>
          <a:lstStyle/>
          <a:p>
            <a:r>
              <a:rPr lang="en-US" smtClean="0"/>
              <a:t>Week - 2</a:t>
            </a:r>
            <a:endParaRPr lang="en-US"/>
          </a:p>
        </p:txBody>
      </p:sp>
      <p:sp>
        <p:nvSpPr>
          <p:cNvPr id="5" name="Slide Number Placeholder 4"/>
          <p:cNvSpPr>
            <a:spLocks noGrp="1"/>
          </p:cNvSpPr>
          <p:nvPr>
            <p:ph type="sldNum" sz="quarter" idx="12"/>
          </p:nvPr>
        </p:nvSpPr>
        <p:spPr/>
        <p:txBody>
          <a:bodyPr>
            <a:normAutofit fontScale="85000" lnSpcReduction="20000"/>
          </a:bodyPr>
          <a:lstStyle/>
          <a:p>
            <a:fld id="{B6F15528-21DE-4FAA-801E-634DDDAF4B2B}" type="slidenum">
              <a:rPr lang="en-US" smtClean="0"/>
              <a:pPr/>
              <a:t>9</a:t>
            </a:fld>
            <a:endParaRPr lang="en-US"/>
          </a:p>
        </p:txBody>
      </p:sp>
      <p:sp>
        <p:nvSpPr>
          <p:cNvPr id="7" name="Rectangle 6"/>
          <p:cNvSpPr/>
          <p:nvPr/>
        </p:nvSpPr>
        <p:spPr>
          <a:xfrm>
            <a:off x="609600" y="609600"/>
            <a:ext cx="7700185" cy="584775"/>
          </a:xfrm>
          <a:prstGeom prst="rect">
            <a:avLst/>
          </a:prstGeom>
        </p:spPr>
        <p:txBody>
          <a:bodyPr wrap="none">
            <a:spAutoFit/>
          </a:bodyPr>
          <a:lstStyle/>
          <a:p>
            <a:r>
              <a:rPr lang="en-US" altLang="en-US" sz="3200" b="1" dirty="0" smtClean="0"/>
              <a:t>Largest trading partners of the United States</a:t>
            </a:r>
          </a:p>
        </p:txBody>
      </p:sp>
      <p:sp>
        <p:nvSpPr>
          <p:cNvPr id="9" name="Rectangle 8"/>
          <p:cNvSpPr/>
          <p:nvPr/>
        </p:nvSpPr>
        <p:spPr>
          <a:xfrm>
            <a:off x="533400" y="1600200"/>
            <a:ext cx="8153400" cy="4278094"/>
          </a:xfrm>
          <a:prstGeom prst="rect">
            <a:avLst/>
          </a:prstGeom>
        </p:spPr>
        <p:txBody>
          <a:bodyPr wrap="square">
            <a:spAutoFit/>
          </a:bodyPr>
          <a:lstStyle/>
          <a:p>
            <a:pPr algn="just">
              <a:spcBef>
                <a:spcPct val="50000"/>
              </a:spcBef>
            </a:pPr>
            <a:r>
              <a:rPr lang="en-US" altLang="en-US" sz="3200" b="1" dirty="0" smtClean="0"/>
              <a:t>Who Trades with Whom?</a:t>
            </a:r>
          </a:p>
          <a:p>
            <a:pPr marL="457200" indent="-457200" algn="just">
              <a:spcBef>
                <a:spcPct val="50000"/>
              </a:spcBef>
              <a:buFont typeface="+mj-lt"/>
              <a:buAutoNum type="alphaLcPeriod"/>
            </a:pPr>
            <a:r>
              <a:rPr lang="en-US" altLang="en-US" sz="2400" dirty="0" smtClean="0"/>
              <a:t>More than 30% of world output is sold across national borders.</a:t>
            </a:r>
            <a:r>
              <a:rPr lang="en-US" altLang="en-US" sz="100" dirty="0" smtClean="0"/>
              <a:t> 	</a:t>
            </a:r>
          </a:p>
          <a:p>
            <a:pPr marL="1828800" lvl="3" indent="-457200" algn="just">
              <a:spcBef>
                <a:spcPct val="50000"/>
              </a:spcBef>
              <a:buFont typeface="+mj-lt"/>
              <a:buAutoNum type="arabicPeriod"/>
            </a:pPr>
            <a:r>
              <a:rPr lang="en-US" sz="2400" dirty="0" smtClean="0"/>
              <a:t>World trade in goods and services exceeded $21 trillion in 2015. </a:t>
            </a:r>
          </a:p>
          <a:p>
            <a:pPr marL="457200" indent="-457200" algn="just">
              <a:spcBef>
                <a:spcPct val="50000"/>
              </a:spcBef>
              <a:buFont typeface="+mj-lt"/>
              <a:buAutoNum type="alphaLcPeriod"/>
            </a:pPr>
            <a:r>
              <a:rPr lang="en-US" altLang="en-US" sz="2400" dirty="0" smtClean="0"/>
              <a:t>The 5 largest trading partners with the U.S. in 2015 were China, Canada, Mexico, Japan, and Germany.</a:t>
            </a:r>
          </a:p>
          <a:p>
            <a:pPr marL="457200" indent="-457200" algn="just">
              <a:spcBef>
                <a:spcPct val="50000"/>
              </a:spcBef>
              <a:buFont typeface="+mj-lt"/>
              <a:buAutoNum type="alphaLcPeriod"/>
            </a:pPr>
            <a:r>
              <a:rPr lang="en-US" altLang="en-US" sz="2400" dirty="0" smtClean="0"/>
              <a:t>The largest 15 trading partners with the U.S. accounted for 75% of the value of U.S. trade in 2015.</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462</TotalTime>
  <Words>2877</Words>
  <Application>Microsoft Office PowerPoint</Application>
  <PresentationFormat>On-screen Show (4:3)</PresentationFormat>
  <Paragraphs>291</Paragraphs>
  <Slides>44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Median</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Using the Gravity Model: Looking for Anomalies</vt:lpstr>
      <vt:lpstr>Impediments to Trade: Distance, Barriers, and Borders </vt:lpstr>
      <vt:lpstr>Impediments to Trade: Distance, Barriers, and Borders </vt:lpstr>
      <vt:lpstr>Impediments to Trade: Distance, Barriers, and Borders </vt:lpstr>
      <vt:lpstr>Slide 24</vt:lpstr>
      <vt:lpstr>Impediments to Trade: Distance, Barriers, and Borders </vt:lpstr>
      <vt:lpstr>Figure 2.4 Canadian Provinces and U.S. States that Trade with British Columbia</vt:lpstr>
      <vt:lpstr>Table 2.1 Trade with British Columbia, as Percent of GDP, 2009</vt:lpstr>
      <vt:lpstr>The Changing Pattern of World Trade: Has the World Gotten Smaller?</vt:lpstr>
      <vt:lpstr>The Changing Pattern of World Trade: Has the World Gotten Smaller? </vt:lpstr>
      <vt:lpstr>The Changing Pattern of World Trade: Has the World Gotten Smaller?</vt:lpstr>
      <vt:lpstr>Figure 2.5 The Fall and Rise of World Trade</vt:lpstr>
      <vt:lpstr>What Do We Trade?</vt:lpstr>
      <vt:lpstr>Figure 2.6 The Composition of World Trade, 2015</vt:lpstr>
      <vt:lpstr>What Do We Trade? </vt:lpstr>
      <vt:lpstr>Table 2.2 Manufactured Goods as a Percent of Merchandise Trade</vt:lpstr>
      <vt:lpstr>What Do We Trade?</vt:lpstr>
      <vt:lpstr>Figure 2.7 The Changing Composition of Developing-Country Exports</vt:lpstr>
      <vt:lpstr>Service Outsourcing </vt:lpstr>
      <vt:lpstr>Service Outsourcing</vt:lpstr>
      <vt:lpstr>Figure 2.8 Tradable Industries’ Share of Employment</vt:lpstr>
      <vt:lpstr>Summary </vt:lpstr>
      <vt:lpstr>Summary</vt:lpstr>
      <vt:lpstr>Slide 43</vt:lpstr>
      <vt:lpstr>Slide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48</cp:revision>
  <dcterms:created xsi:type="dcterms:W3CDTF">2006-08-16T00:00:00Z</dcterms:created>
  <dcterms:modified xsi:type="dcterms:W3CDTF">2018-10-20T18:18:46Z</dcterms:modified>
</cp:coreProperties>
</file>