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95" r:id="rId5"/>
    <p:sldId id="296" r:id="rId6"/>
    <p:sldId id="259" r:id="rId7"/>
    <p:sldId id="260" r:id="rId8"/>
    <p:sldId id="285" r:id="rId9"/>
    <p:sldId id="286" r:id="rId10"/>
    <p:sldId id="261" r:id="rId11"/>
    <p:sldId id="287" r:id="rId12"/>
    <p:sldId id="288" r:id="rId13"/>
    <p:sldId id="289" r:id="rId14"/>
    <p:sldId id="290" r:id="rId15"/>
    <p:sldId id="291" r:id="rId16"/>
    <p:sldId id="298" r:id="rId17"/>
    <p:sldId id="292" r:id="rId18"/>
    <p:sldId id="293" r:id="rId19"/>
    <p:sldId id="294" r:id="rId20"/>
    <p:sldId id="299" r:id="rId21"/>
    <p:sldId id="300" r:id="rId22"/>
    <p:sldId id="310" r:id="rId23"/>
    <p:sldId id="311" r:id="rId24"/>
    <p:sldId id="301" r:id="rId25"/>
    <p:sldId id="303" r:id="rId26"/>
    <p:sldId id="304" r:id="rId27"/>
    <p:sldId id="305" r:id="rId28"/>
    <p:sldId id="306" r:id="rId29"/>
    <p:sldId id="307" r:id="rId30"/>
    <p:sldId id="308" r:id="rId31"/>
    <p:sldId id="30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09" autoAdjust="0"/>
    <p:restoredTop sz="94660"/>
  </p:normalViewPr>
  <p:slideViewPr>
    <p:cSldViewPr>
      <p:cViewPr varScale="1">
        <p:scale>
          <a:sx n="68" d="100"/>
          <a:sy n="68" d="100"/>
        </p:scale>
        <p:origin x="-15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10/16/2018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10/16/2018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10/16/2018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10/16/2018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10/16/2018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4474"/>
            <a:ext cx="8382000" cy="1754326"/>
          </a:xfrm>
          <a:prstGeom prst="rect">
            <a:avLst/>
          </a:prstGeom>
        </p:spPr>
        <p:txBody>
          <a:bodyPr wrap="square">
            <a:spAutoFit/>
          </a:bodyPr>
          <a:lstStyle/>
          <a:p>
            <a:pPr algn="ctr"/>
            <a:r>
              <a:rPr lang="en-US" sz="3600" b="1" dirty="0" smtClean="0">
                <a:solidFill>
                  <a:srgbClr val="FFC000"/>
                </a:solidFill>
              </a:rPr>
              <a:t>Demand, Determinant of Demand and Law of Demand, Elasticity of Demand Price, Cross and Income Elasticity</a:t>
            </a:r>
            <a:endParaRPr lang="en-US" sz="36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485932" y="6172200"/>
            <a:ext cx="1290931"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Week - 2</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489217" y="6167735"/>
            <a:ext cx="6426183"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Prepared by: Dr </a:t>
            </a:r>
            <a:r>
              <a:rPr lang="en-US" sz="2400" b="1" dirty="0" err="1" smtClean="0">
                <a:solidFill>
                  <a:schemeClr val="bg1"/>
                </a:solidFill>
                <a:effectLst>
                  <a:outerShdw blurRad="38100" dist="38100" dir="2700000" algn="tl">
                    <a:srgbClr val="000000">
                      <a:alpha val="43137"/>
                    </a:srgbClr>
                  </a:outerShdw>
                </a:effectLst>
              </a:rPr>
              <a:t>Waqar</a:t>
            </a:r>
            <a:r>
              <a:rPr lang="en-US" sz="2400" b="1" dirty="0" smtClean="0">
                <a:solidFill>
                  <a:schemeClr val="bg1"/>
                </a:solidFill>
                <a:effectLst>
                  <a:outerShdw blurRad="38100" dist="38100" dir="2700000" algn="tl">
                    <a:srgbClr val="000000">
                      <a:alpha val="43137"/>
                    </a:srgbClr>
                  </a:outerShdw>
                </a:effectLst>
              </a:rPr>
              <a:t> Ahmad, </a:t>
            </a:r>
            <a:r>
              <a:rPr lang="en-US" sz="2400" b="1" dirty="0" err="1" smtClean="0">
                <a:solidFill>
                  <a:schemeClr val="bg1"/>
                </a:solidFill>
                <a:effectLst>
                  <a:outerShdw blurRad="38100" dist="38100" dir="2700000" algn="tl">
                    <a:srgbClr val="000000">
                      <a:alpha val="43137"/>
                    </a:srgbClr>
                  </a:outerShdw>
                </a:effectLst>
              </a:rPr>
              <a:t>Asstt</a:t>
            </a:r>
            <a:r>
              <a:rPr lang="en-US" sz="2400" b="1" dirty="0" smtClean="0">
                <a:solidFill>
                  <a:schemeClr val="bg1"/>
                </a:solidFill>
                <a:effectLst>
                  <a:outerShdw blurRad="38100" dist="38100" dir="2700000" algn="tl">
                    <a:srgbClr val="000000">
                      <a:alpha val="43137"/>
                    </a:srgbClr>
                  </a:outerShdw>
                </a:effectLst>
              </a:rPr>
              <a:t>. Prof.</a:t>
            </a:r>
            <a:endParaRPr lang="en-US" sz="2400" b="1" dirty="0">
              <a:solidFill>
                <a:schemeClr val="bg1"/>
              </a:solidFill>
              <a:effectLst>
                <a:outerShdw blurRad="38100" dist="38100" dir="2700000" algn="tl">
                  <a:srgbClr val="000000">
                    <a:alpha val="43137"/>
                  </a:srgbClr>
                </a:outerShdw>
              </a:effectLst>
            </a:endParaRPr>
          </a:p>
        </p:txBody>
      </p:sp>
      <p:pic>
        <p:nvPicPr>
          <p:cNvPr id="8" name="Picture 2" descr="C:\Users\user\Desktop\ishik-logo.png"/>
          <p:cNvPicPr>
            <a:picLocks noChangeAspect="1" noChangeArrowheads="1"/>
          </p:cNvPicPr>
          <p:nvPr/>
        </p:nvPicPr>
        <p:blipFill>
          <a:blip r:embed="rId2"/>
          <a:srcRect/>
          <a:stretch>
            <a:fillRect/>
          </a:stretch>
        </p:blipFill>
        <p:spPr bwMode="auto">
          <a:xfrm>
            <a:off x="2514600" y="1905000"/>
            <a:ext cx="4267200" cy="33269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4800600"/>
            <a:ext cx="269626" cy="461665"/>
          </a:xfrm>
          <a:prstGeom prst="rect">
            <a:avLst/>
          </a:prstGeom>
        </p:spPr>
        <p:txBody>
          <a:bodyPr wrap="none">
            <a:spAutoFit/>
          </a:bodyPr>
          <a:lstStyle/>
          <a:p>
            <a:r>
              <a:rPr lang="en-US" sz="2400" b="1" dirty="0" smtClean="0"/>
              <a:t> </a:t>
            </a:r>
            <a:endParaRPr lang="en-US" sz="2400" b="1" dirty="0"/>
          </a:p>
        </p:txBody>
      </p:sp>
      <p:pic>
        <p:nvPicPr>
          <p:cNvPr id="1026" name="Picture 2"/>
          <p:cNvPicPr>
            <a:picLocks noChangeAspect="1" noChangeArrowheads="1"/>
          </p:cNvPicPr>
          <p:nvPr/>
        </p:nvPicPr>
        <p:blipFill>
          <a:blip r:embed="rId2"/>
          <a:srcRect l="59262" t="24784" r="27500" b="52084"/>
          <a:stretch>
            <a:fillRect/>
          </a:stretch>
        </p:blipFill>
        <p:spPr bwMode="auto">
          <a:xfrm>
            <a:off x="0" y="1905000"/>
            <a:ext cx="4343400" cy="4267200"/>
          </a:xfrm>
          <a:prstGeom prst="rect">
            <a:avLst/>
          </a:prstGeom>
          <a:noFill/>
          <a:ln w="9525">
            <a:noFill/>
            <a:miter lim="800000"/>
            <a:headEnd/>
            <a:tailEnd/>
          </a:ln>
          <a:effectLst/>
        </p:spPr>
      </p:pic>
      <p:sp>
        <p:nvSpPr>
          <p:cNvPr id="8" name="TextBox 7"/>
          <p:cNvSpPr txBox="1"/>
          <p:nvPr/>
        </p:nvSpPr>
        <p:spPr>
          <a:xfrm>
            <a:off x="457200" y="685800"/>
            <a:ext cx="878644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             Cont.</a:t>
            </a:r>
            <a:endParaRPr lang="en-US" sz="36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srcRect l="58565" t="47917" r="27416" b="37500"/>
          <a:stretch>
            <a:fillRect/>
          </a:stretch>
        </p:blipFill>
        <p:spPr bwMode="auto">
          <a:xfrm>
            <a:off x="4191000" y="1905000"/>
            <a:ext cx="4800600" cy="3733800"/>
          </a:xfrm>
          <a:prstGeom prst="rect">
            <a:avLst/>
          </a:prstGeom>
          <a:noFill/>
          <a:ln w="9525">
            <a:noFill/>
            <a:miter lim="800000"/>
            <a:headEnd/>
            <a:tailEnd/>
          </a:ln>
          <a:effectLst/>
        </p:spPr>
      </p:pic>
      <p:pic>
        <p:nvPicPr>
          <p:cNvPr id="6" name="Picture 2" descr="C:\Users\user\Desktop\ishik-logo.png"/>
          <p:cNvPicPr>
            <a:picLocks noChangeAspect="1" noChangeArrowheads="1"/>
          </p:cNvPicPr>
          <p:nvPr/>
        </p:nvPicPr>
        <p:blipFill>
          <a:blip r:embed="rId4" cstate="print"/>
          <a:srcRect/>
          <a:stretch>
            <a:fillRect/>
          </a:stretch>
        </p:blipFill>
        <p:spPr bwMode="auto">
          <a:xfrm>
            <a:off x="0" y="0"/>
            <a:ext cx="1066800" cy="647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878644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             Cont.</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533400" y="1524000"/>
            <a:ext cx="3879588" cy="646331"/>
          </a:xfrm>
          <a:prstGeom prst="rect">
            <a:avLst/>
          </a:prstGeom>
          <a:noFill/>
        </p:spPr>
        <p:txBody>
          <a:bodyPr wrap="none" rtlCol="0">
            <a:spAutoFit/>
          </a:bodyPr>
          <a:lstStyle/>
          <a:p>
            <a:r>
              <a:rPr lang="en-US" sz="3600" b="1" dirty="0" smtClean="0"/>
              <a:t>Change in Demand</a:t>
            </a:r>
            <a:endParaRPr lang="en-US" sz="3600" b="1" dirty="0"/>
          </a:p>
        </p:txBody>
      </p:sp>
      <p:sp>
        <p:nvSpPr>
          <p:cNvPr id="6" name="Rectangle 5"/>
          <p:cNvSpPr/>
          <p:nvPr/>
        </p:nvSpPr>
        <p:spPr>
          <a:xfrm>
            <a:off x="609600" y="2133600"/>
            <a:ext cx="8001000" cy="830997"/>
          </a:xfrm>
          <a:prstGeom prst="rect">
            <a:avLst/>
          </a:prstGeom>
        </p:spPr>
        <p:txBody>
          <a:bodyPr wrap="square">
            <a:spAutoFit/>
          </a:bodyPr>
          <a:lstStyle/>
          <a:p>
            <a:r>
              <a:rPr lang="en-US" sz="2400" i="1" dirty="0" smtClean="0"/>
              <a:t>When any factor that influences buying plans changes, other than the price of the good, there is a change in demand.</a:t>
            </a:r>
            <a:endParaRPr lang="en-US" sz="2400" i="1" dirty="0"/>
          </a:p>
        </p:txBody>
      </p:sp>
      <p:pic>
        <p:nvPicPr>
          <p:cNvPr id="1026" name="Picture 2"/>
          <p:cNvPicPr>
            <a:picLocks noChangeAspect="1" noChangeArrowheads="1"/>
          </p:cNvPicPr>
          <p:nvPr/>
        </p:nvPicPr>
        <p:blipFill>
          <a:blip r:embed="rId2"/>
          <a:srcRect l="25768" t="28125" r="40264" b="15625"/>
          <a:stretch>
            <a:fillRect/>
          </a:stretch>
        </p:blipFill>
        <p:spPr bwMode="auto">
          <a:xfrm>
            <a:off x="0" y="3124200"/>
            <a:ext cx="4495800" cy="3733800"/>
          </a:xfrm>
          <a:prstGeom prst="rect">
            <a:avLst/>
          </a:prstGeom>
          <a:noFill/>
          <a:ln w="9525">
            <a:noFill/>
            <a:miter lim="800000"/>
            <a:headEnd/>
            <a:tailEnd/>
          </a:ln>
          <a:effectLst/>
        </p:spPr>
      </p:pic>
      <p:sp>
        <p:nvSpPr>
          <p:cNvPr id="8" name="Rectangle 7"/>
          <p:cNvSpPr/>
          <p:nvPr/>
        </p:nvSpPr>
        <p:spPr>
          <a:xfrm>
            <a:off x="76200" y="31242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srcRect l="25183" t="17708" r="42606" b="34375"/>
          <a:stretch>
            <a:fillRect/>
          </a:stretch>
        </p:blipFill>
        <p:spPr bwMode="auto">
          <a:xfrm>
            <a:off x="4419600" y="3124200"/>
            <a:ext cx="4495799" cy="3429000"/>
          </a:xfrm>
          <a:prstGeom prst="rect">
            <a:avLst/>
          </a:prstGeom>
          <a:noFill/>
          <a:ln w="9525">
            <a:noFill/>
            <a:miter lim="800000"/>
            <a:headEnd/>
            <a:tailEnd/>
          </a:ln>
          <a:effectLst/>
        </p:spPr>
      </p:pic>
      <p:pic>
        <p:nvPicPr>
          <p:cNvPr id="10" name="Picture 2" descr="C:\Users\user\Desktop\ishik-logo.png"/>
          <p:cNvPicPr>
            <a:picLocks noChangeAspect="1" noChangeArrowheads="1"/>
          </p:cNvPicPr>
          <p:nvPr/>
        </p:nvPicPr>
        <p:blipFill>
          <a:blip r:embed="rId4" cstate="print"/>
          <a:srcRect/>
          <a:stretch>
            <a:fillRect/>
          </a:stretch>
        </p:blipFill>
        <p:spPr bwMode="auto">
          <a:xfrm>
            <a:off x="0" y="0"/>
            <a:ext cx="1066800" cy="647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878644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             Cont.</a:t>
            </a:r>
            <a:endParaRPr lang="en-US" sz="3600" b="1" dirty="0">
              <a:effectLst>
                <a:outerShdw blurRad="38100" dist="38100" dir="2700000" algn="tl">
                  <a:srgbClr val="000000">
                    <a:alpha val="43137"/>
                  </a:srgbClr>
                </a:outerShdw>
              </a:effectLst>
            </a:endParaRPr>
          </a:p>
        </p:txBody>
      </p:sp>
      <p:sp>
        <p:nvSpPr>
          <p:cNvPr id="6" name="Rectangle 5"/>
          <p:cNvSpPr/>
          <p:nvPr/>
        </p:nvSpPr>
        <p:spPr>
          <a:xfrm>
            <a:off x="533400" y="1487269"/>
            <a:ext cx="8610600" cy="3816429"/>
          </a:xfrm>
          <a:prstGeom prst="rect">
            <a:avLst/>
          </a:prstGeom>
        </p:spPr>
        <p:txBody>
          <a:bodyPr wrap="square">
            <a:spAutoFit/>
          </a:bodyPr>
          <a:lstStyle/>
          <a:p>
            <a:pPr algn="just"/>
            <a:r>
              <a:rPr lang="en-US" sz="2800" b="1" dirty="0" smtClean="0"/>
              <a:t>Six main factors bring changes in demand. They are changes in</a:t>
            </a:r>
            <a:endParaRPr lang="en-US" sz="1600" b="1" dirty="0" smtClean="0"/>
          </a:p>
          <a:p>
            <a:pPr algn="just"/>
            <a:endParaRPr lang="en-US" sz="1400" b="1" dirty="0" smtClean="0"/>
          </a:p>
          <a:p>
            <a:pPr marL="514350" indent="-514350">
              <a:buFont typeface="+mj-lt"/>
              <a:buAutoNum type="arabicPeriod"/>
            </a:pPr>
            <a:r>
              <a:rPr lang="en-US" sz="2800" dirty="0" smtClean="0"/>
              <a:t>The prices of related goods</a:t>
            </a:r>
          </a:p>
          <a:p>
            <a:pPr marL="514350" indent="-514350">
              <a:buFont typeface="+mj-lt"/>
              <a:buAutoNum type="arabicPeriod"/>
            </a:pPr>
            <a:r>
              <a:rPr lang="en-US" sz="2800" dirty="0" smtClean="0"/>
              <a:t>Expected future prices</a:t>
            </a:r>
          </a:p>
          <a:p>
            <a:pPr marL="514350" indent="-514350">
              <a:buFont typeface="+mj-lt"/>
              <a:buAutoNum type="arabicPeriod"/>
            </a:pPr>
            <a:r>
              <a:rPr lang="en-US" sz="2800" dirty="0" smtClean="0"/>
              <a:t>Income</a:t>
            </a:r>
          </a:p>
          <a:p>
            <a:pPr marL="514350" indent="-514350">
              <a:buFont typeface="+mj-lt"/>
              <a:buAutoNum type="arabicPeriod"/>
            </a:pPr>
            <a:r>
              <a:rPr lang="en-US" sz="2800" dirty="0" smtClean="0"/>
              <a:t>Expected future income and credit</a:t>
            </a:r>
          </a:p>
          <a:p>
            <a:pPr marL="514350" indent="-514350">
              <a:buFont typeface="+mj-lt"/>
              <a:buAutoNum type="arabicPeriod"/>
            </a:pPr>
            <a:r>
              <a:rPr lang="en-US" sz="2800" dirty="0" smtClean="0"/>
              <a:t>Population</a:t>
            </a:r>
          </a:p>
          <a:p>
            <a:pPr marL="514350" indent="-514350">
              <a:buFont typeface="+mj-lt"/>
              <a:buAutoNum type="arabicPeriod"/>
            </a:pPr>
            <a:r>
              <a:rPr lang="en-US" sz="2800" dirty="0" smtClean="0"/>
              <a:t>Preferences</a:t>
            </a:r>
            <a:endParaRPr lang="en-US" sz="2800" b="1" dirty="0"/>
          </a:p>
        </p:txBody>
      </p:sp>
      <p:pic>
        <p:nvPicPr>
          <p:cNvPr id="5"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25000"/>
            <a:ext cx="8534400" cy="5586145"/>
          </a:xfrm>
          <a:prstGeom prst="rect">
            <a:avLst/>
          </a:prstGeom>
        </p:spPr>
        <p:txBody>
          <a:bodyPr wrap="square">
            <a:spAutoFit/>
          </a:bodyPr>
          <a:lstStyle/>
          <a:p>
            <a:pPr marL="514350" indent="-514350" algn="just">
              <a:buFont typeface="+mj-lt"/>
              <a:buAutoNum type="arabicPeriod"/>
            </a:pPr>
            <a:r>
              <a:rPr lang="en-US" sz="2800" b="1" dirty="0" smtClean="0"/>
              <a:t>The prices of related goods</a:t>
            </a:r>
            <a:endParaRPr lang="en-US" sz="800" b="1" dirty="0" smtClean="0"/>
          </a:p>
          <a:p>
            <a:pPr marL="514350" indent="-514350" algn="just"/>
            <a:endParaRPr lang="en-US" sz="100" b="1" dirty="0" smtClean="0"/>
          </a:p>
          <a:p>
            <a:pPr algn="just">
              <a:lnSpc>
                <a:spcPct val="150000"/>
              </a:lnSpc>
            </a:pPr>
            <a:r>
              <a:rPr lang="en-US" sz="2400" dirty="0" smtClean="0"/>
              <a:t>A substitute is a good that can be used in place of another good. For example, a bus ride is a substitute for a train ride; a hamburger is a substitute for a hot dog; and an energy drink is a substitute for an energy bar.</a:t>
            </a:r>
          </a:p>
          <a:p>
            <a:pPr marL="514350" indent="-514350"/>
            <a:endParaRPr lang="en-US" sz="300" b="1" dirty="0" smtClean="0"/>
          </a:p>
          <a:p>
            <a:pPr marL="514350" indent="-514350"/>
            <a:r>
              <a:rPr lang="en-US" sz="2800" b="1" dirty="0" smtClean="0"/>
              <a:t>2.   Expected Future Prices </a:t>
            </a:r>
          </a:p>
          <a:p>
            <a:pPr algn="just">
              <a:lnSpc>
                <a:spcPct val="150000"/>
              </a:lnSpc>
            </a:pPr>
            <a:r>
              <a:rPr lang="en-US" sz="2400" dirty="0" smtClean="0"/>
              <a:t>If the expected future price of good rises and if the good can be stored, the opportunity cost of obtaining the good for future use is</a:t>
            </a:r>
          </a:p>
          <a:p>
            <a:pPr algn="just">
              <a:lnSpc>
                <a:spcPct val="150000"/>
              </a:lnSpc>
            </a:pPr>
            <a:r>
              <a:rPr lang="en-US" sz="2400" dirty="0" smtClean="0"/>
              <a:t>lower today than it will be in the future when people expect the price to be higher.</a:t>
            </a:r>
            <a:endParaRPr lang="en-US" sz="1600" b="1" dirty="0" smtClean="0"/>
          </a:p>
        </p:txBody>
      </p:sp>
      <p:sp>
        <p:nvSpPr>
          <p:cNvPr id="5" name="TextBox 4"/>
          <p:cNvSpPr txBox="1"/>
          <p:nvPr/>
        </p:nvSpPr>
        <p:spPr>
          <a:xfrm>
            <a:off x="457200" y="685800"/>
            <a:ext cx="878644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             Cont.</a:t>
            </a:r>
            <a:endParaRPr lang="en-US" sz="3600" b="1" dirty="0">
              <a:effectLst>
                <a:outerShdw blurRad="38100" dist="38100" dir="2700000" algn="tl">
                  <a:srgbClr val="000000">
                    <a:alpha val="43137"/>
                  </a:srgbClr>
                </a:outerShdw>
              </a:effectLst>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54234"/>
            <a:ext cx="8534400" cy="5832366"/>
          </a:xfrm>
          <a:prstGeom prst="rect">
            <a:avLst/>
          </a:prstGeom>
        </p:spPr>
        <p:txBody>
          <a:bodyPr wrap="square">
            <a:spAutoFit/>
          </a:bodyPr>
          <a:lstStyle/>
          <a:p>
            <a:pPr algn="just">
              <a:lnSpc>
                <a:spcPct val="150000"/>
              </a:lnSpc>
            </a:pPr>
            <a:r>
              <a:rPr lang="en-US" sz="3200" b="1" dirty="0" smtClean="0"/>
              <a:t>3. Income</a:t>
            </a:r>
            <a:endParaRPr lang="en-US" sz="1200" b="1" dirty="0" smtClean="0"/>
          </a:p>
          <a:p>
            <a:pPr algn="just">
              <a:lnSpc>
                <a:spcPct val="150000"/>
              </a:lnSpc>
            </a:pPr>
            <a:r>
              <a:rPr lang="en-US" sz="2400" dirty="0" smtClean="0"/>
              <a:t>Income Consumers’ income influences demand. When income increases, consumers buy more of most goods; and when income decreases, consumers buy less of most goods. Although an increase in income leads to an increase in the demand for </a:t>
            </a:r>
            <a:r>
              <a:rPr lang="en-US" sz="2400" i="1" dirty="0" smtClean="0"/>
              <a:t>most goods.</a:t>
            </a:r>
            <a:endParaRPr lang="en-US" sz="100" b="1" dirty="0" smtClean="0"/>
          </a:p>
          <a:p>
            <a:endParaRPr lang="en-US" sz="200" b="1" dirty="0" smtClean="0"/>
          </a:p>
          <a:p>
            <a:r>
              <a:rPr lang="en-US" sz="2800" b="1" dirty="0" smtClean="0"/>
              <a:t>4.  Expected Future Income</a:t>
            </a:r>
          </a:p>
          <a:p>
            <a:pPr algn="just">
              <a:lnSpc>
                <a:spcPct val="150000"/>
              </a:lnSpc>
            </a:pPr>
            <a:r>
              <a:rPr lang="en-US" sz="2400" dirty="0" smtClean="0"/>
              <a:t>When expected future income increases or credit becomes easier to get, demand for a good might increase. now. For example, a salesperson gets the news that she will receive a big bonus at the end of the year, so she goes into debt and buys a new car right.</a:t>
            </a:r>
          </a:p>
        </p:txBody>
      </p:sp>
      <p:sp>
        <p:nvSpPr>
          <p:cNvPr id="5" name="TextBox 4"/>
          <p:cNvSpPr txBox="1"/>
          <p:nvPr/>
        </p:nvSpPr>
        <p:spPr>
          <a:xfrm>
            <a:off x="457200" y="685800"/>
            <a:ext cx="878644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             Cont.</a:t>
            </a:r>
            <a:endParaRPr lang="en-US" sz="3600" b="1" dirty="0">
              <a:effectLst>
                <a:outerShdw blurRad="38100" dist="38100" dir="2700000" algn="tl">
                  <a:srgbClr val="000000">
                    <a:alpha val="43137"/>
                  </a:srgbClr>
                </a:outerShdw>
              </a:effectLst>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70538"/>
            <a:ext cx="8534400" cy="5693866"/>
          </a:xfrm>
          <a:prstGeom prst="rect">
            <a:avLst/>
          </a:prstGeom>
        </p:spPr>
        <p:txBody>
          <a:bodyPr wrap="square">
            <a:spAutoFit/>
          </a:bodyPr>
          <a:lstStyle/>
          <a:p>
            <a:endParaRPr lang="en-US" sz="3200" dirty="0" smtClean="0"/>
          </a:p>
          <a:p>
            <a:r>
              <a:rPr lang="en-US" sz="3200" b="1" dirty="0" smtClean="0"/>
              <a:t>5. Population </a:t>
            </a:r>
          </a:p>
          <a:p>
            <a:pPr algn="just">
              <a:lnSpc>
                <a:spcPct val="150000"/>
              </a:lnSpc>
            </a:pPr>
            <a:r>
              <a:rPr lang="en-US" sz="2400" dirty="0" smtClean="0"/>
              <a:t>Demand also depends on the size and the age structure of the population. The larger the population, the greater is the demand for all goods and services; the smaller the population, the smaller is the demand for all goods and services.</a:t>
            </a:r>
          </a:p>
          <a:p>
            <a:pPr algn="just">
              <a:lnSpc>
                <a:spcPct val="150000"/>
              </a:lnSpc>
            </a:pPr>
            <a:r>
              <a:rPr lang="en-US" sz="3200" b="1" dirty="0" smtClean="0"/>
              <a:t>6. Preferences</a:t>
            </a:r>
            <a:r>
              <a:rPr lang="en-US" sz="1200" b="1" dirty="0" smtClean="0"/>
              <a:t> </a:t>
            </a:r>
          </a:p>
          <a:p>
            <a:pPr algn="just">
              <a:lnSpc>
                <a:spcPct val="150000"/>
              </a:lnSpc>
            </a:pPr>
            <a:r>
              <a:rPr lang="en-US" sz="2400" dirty="0" smtClean="0"/>
              <a:t>Demand depends on preferences. </a:t>
            </a:r>
            <a:r>
              <a:rPr lang="en-US" sz="2400" i="1" dirty="0" smtClean="0"/>
              <a:t>Preferences determine the value that people place on </a:t>
            </a:r>
            <a:r>
              <a:rPr lang="en-US" sz="2400" dirty="0" smtClean="0"/>
              <a:t>each good and service. Preferences depend on such things as the weather, information, and fashion. </a:t>
            </a:r>
          </a:p>
        </p:txBody>
      </p:sp>
      <p:sp>
        <p:nvSpPr>
          <p:cNvPr id="5" name="TextBox 4"/>
          <p:cNvSpPr txBox="1"/>
          <p:nvPr/>
        </p:nvSpPr>
        <p:spPr>
          <a:xfrm>
            <a:off x="457200" y="685800"/>
            <a:ext cx="878644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             Cont.</a:t>
            </a:r>
            <a:endParaRPr lang="en-US" sz="3600" b="1" dirty="0">
              <a:effectLst>
                <a:outerShdw blurRad="38100" dist="38100" dir="2700000" algn="tl">
                  <a:srgbClr val="000000">
                    <a:alpha val="43137"/>
                  </a:srgbClr>
                </a:outerShdw>
              </a:effectLst>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what is determinant of demand"/>
          <p:cNvPicPr>
            <a:picLocks noChangeAspect="1" noChangeArrowheads="1"/>
          </p:cNvPicPr>
          <p:nvPr/>
        </p:nvPicPr>
        <p:blipFill>
          <a:blip r:embed="rId2"/>
          <a:srcRect/>
          <a:stretch>
            <a:fillRect/>
          </a:stretch>
        </p:blipFill>
        <p:spPr bwMode="auto">
          <a:xfrm>
            <a:off x="304800" y="1524000"/>
            <a:ext cx="8839200" cy="4876800"/>
          </a:xfrm>
          <a:prstGeom prst="rect">
            <a:avLst/>
          </a:prstGeom>
          <a:noFill/>
        </p:spPr>
      </p:pic>
      <p:pic>
        <p:nvPicPr>
          <p:cNvPr id="3"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7493"/>
            <a:ext cx="8610600" cy="954107"/>
          </a:xfrm>
          <a:prstGeom prst="rect">
            <a:avLst/>
          </a:prstGeom>
        </p:spPr>
        <p:txBody>
          <a:bodyPr wrap="square">
            <a:spAutoFit/>
          </a:bodyPr>
          <a:lstStyle/>
          <a:p>
            <a:r>
              <a:rPr lang="en-US" sz="2800" b="1" dirty="0" smtClean="0"/>
              <a:t>A Change in the Quantity Demanded Versus a Change in Demand</a:t>
            </a:r>
            <a:endParaRPr lang="en-US" sz="2800" b="1" dirty="0"/>
          </a:p>
        </p:txBody>
      </p:sp>
      <p:sp>
        <p:nvSpPr>
          <p:cNvPr id="3" name="Rectangle 2"/>
          <p:cNvSpPr/>
          <p:nvPr/>
        </p:nvSpPr>
        <p:spPr>
          <a:xfrm>
            <a:off x="533400" y="1447800"/>
            <a:ext cx="8305800" cy="2862322"/>
          </a:xfrm>
          <a:prstGeom prst="rect">
            <a:avLst/>
          </a:prstGeom>
        </p:spPr>
        <p:txBody>
          <a:bodyPr wrap="square">
            <a:spAutoFit/>
          </a:bodyPr>
          <a:lstStyle/>
          <a:p>
            <a:pPr algn="just">
              <a:lnSpc>
                <a:spcPct val="150000"/>
              </a:lnSpc>
            </a:pPr>
            <a:r>
              <a:rPr lang="en-US" sz="2400" dirty="0" smtClean="0"/>
              <a:t>Changes in the influences on buying plans bring either a change in the quantity demanded or a change in demand.</a:t>
            </a:r>
          </a:p>
          <a:p>
            <a:pPr algn="just">
              <a:lnSpc>
                <a:spcPct val="150000"/>
              </a:lnSpc>
            </a:pPr>
            <a:r>
              <a:rPr lang="en-US" sz="2400" dirty="0" smtClean="0"/>
              <a:t>The distinction between a change in the quantity demanded and a change in demand is the same as that between a movement along he demand curve and a shift of the demand curve.</a:t>
            </a:r>
            <a:endParaRPr lang="en-US" sz="2400" dirty="0"/>
          </a:p>
        </p:txBody>
      </p:sp>
      <p:pic>
        <p:nvPicPr>
          <p:cNvPr id="4"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3186"/>
            <a:ext cx="5105400" cy="5632311"/>
          </a:xfrm>
          <a:prstGeom prst="rect">
            <a:avLst/>
          </a:prstGeom>
        </p:spPr>
        <p:txBody>
          <a:bodyPr wrap="square">
            <a:spAutoFit/>
          </a:bodyPr>
          <a:lstStyle/>
          <a:p>
            <a:pPr algn="just">
              <a:lnSpc>
                <a:spcPct val="150000"/>
              </a:lnSpc>
            </a:pPr>
            <a:r>
              <a:rPr lang="en-US" sz="2400" dirty="0" smtClean="0"/>
              <a:t>If the price of the good changes but no other influence on buying plans changes, we illustrate the effect as a movement along the demand curve.</a:t>
            </a:r>
          </a:p>
          <a:p>
            <a:pPr marL="457200" indent="-457200" algn="just">
              <a:lnSpc>
                <a:spcPct val="150000"/>
              </a:lnSpc>
              <a:buFont typeface="+mj-lt"/>
              <a:buAutoNum type="arabicPeriod"/>
            </a:pPr>
            <a:r>
              <a:rPr lang="en-US" sz="2400" dirty="0" smtClean="0"/>
              <a:t>A fall in the price of a good increases the quantity demanded of it. </a:t>
            </a:r>
          </a:p>
          <a:p>
            <a:pPr marL="457200" indent="-457200" algn="just">
              <a:lnSpc>
                <a:spcPct val="150000"/>
              </a:lnSpc>
              <a:buFont typeface="+mj-lt"/>
              <a:buAutoNum type="arabicPeriod"/>
            </a:pPr>
            <a:r>
              <a:rPr lang="en-US" sz="2400" dirty="0" smtClean="0"/>
              <a:t>A rise in the price of a good decreases the quantity demanded of it. </a:t>
            </a:r>
            <a:endParaRPr lang="en-US" sz="2400" dirty="0"/>
          </a:p>
        </p:txBody>
      </p:sp>
      <p:sp>
        <p:nvSpPr>
          <p:cNvPr id="5" name="Rectangle 4"/>
          <p:cNvSpPr/>
          <p:nvPr/>
        </p:nvSpPr>
        <p:spPr>
          <a:xfrm>
            <a:off x="533400" y="710625"/>
            <a:ext cx="6525248" cy="584775"/>
          </a:xfrm>
          <a:prstGeom prst="rect">
            <a:avLst/>
          </a:prstGeom>
        </p:spPr>
        <p:txBody>
          <a:bodyPr wrap="none">
            <a:spAutoFit/>
          </a:bodyPr>
          <a:lstStyle/>
          <a:p>
            <a:r>
              <a:rPr lang="en-US" sz="3200" b="1" dirty="0" smtClean="0"/>
              <a:t>Movement Along the Demand Curve </a:t>
            </a:r>
            <a:endParaRPr lang="en-US" sz="3200" b="1" dirty="0"/>
          </a:p>
        </p:txBody>
      </p:sp>
      <p:pic>
        <p:nvPicPr>
          <p:cNvPr id="1026" name="Picture 2"/>
          <p:cNvPicPr>
            <a:picLocks noChangeAspect="1" noChangeArrowheads="1"/>
          </p:cNvPicPr>
          <p:nvPr/>
        </p:nvPicPr>
        <p:blipFill>
          <a:blip r:embed="rId2"/>
          <a:srcRect l="54465" t="12500" r="12152" b="14583"/>
          <a:stretch>
            <a:fillRect/>
          </a:stretch>
        </p:blipFill>
        <p:spPr bwMode="auto">
          <a:xfrm>
            <a:off x="5181600" y="1524000"/>
            <a:ext cx="3962400" cy="5334000"/>
          </a:xfrm>
          <a:prstGeom prst="rect">
            <a:avLst/>
          </a:prstGeom>
          <a:noFill/>
          <a:ln w="9525">
            <a:noFill/>
            <a:miter lim="800000"/>
            <a:headEnd/>
            <a:tailEnd/>
          </a:ln>
          <a:effectLst/>
        </p:spPr>
      </p:pic>
      <p:sp>
        <p:nvSpPr>
          <p:cNvPr id="7" name="Rectangle 6"/>
          <p:cNvSpPr/>
          <p:nvPr/>
        </p:nvSpPr>
        <p:spPr>
          <a:xfrm>
            <a:off x="5181600" y="16002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47800"/>
            <a:ext cx="8382000" cy="1200329"/>
          </a:xfrm>
          <a:prstGeom prst="rect">
            <a:avLst/>
          </a:prstGeom>
          <a:noFill/>
        </p:spPr>
        <p:txBody>
          <a:bodyPr wrap="square" rtlCol="0">
            <a:spAutoFit/>
          </a:bodyPr>
          <a:lstStyle/>
          <a:p>
            <a:pPr algn="just">
              <a:lnSpc>
                <a:spcPct val="150000"/>
              </a:lnSpc>
            </a:pPr>
            <a:r>
              <a:rPr lang="en-US" sz="2400" dirty="0" smtClean="0"/>
              <a:t>If the price of a good remains constant but some other influence on buying plans changes, there is a change in demand for that good.</a:t>
            </a:r>
            <a:endParaRPr lang="en-US" sz="2400" dirty="0"/>
          </a:p>
        </p:txBody>
      </p:sp>
      <p:sp>
        <p:nvSpPr>
          <p:cNvPr id="5" name="Rectangle 4"/>
          <p:cNvSpPr/>
          <p:nvPr/>
        </p:nvSpPr>
        <p:spPr>
          <a:xfrm>
            <a:off x="561352" y="786825"/>
            <a:ext cx="6525248" cy="584775"/>
          </a:xfrm>
          <a:prstGeom prst="rect">
            <a:avLst/>
          </a:prstGeom>
        </p:spPr>
        <p:txBody>
          <a:bodyPr wrap="none">
            <a:spAutoFit/>
          </a:bodyPr>
          <a:lstStyle/>
          <a:p>
            <a:r>
              <a:rPr lang="en-US" sz="3200" b="1" dirty="0" smtClean="0"/>
              <a:t>Movement Along the Demand Curve </a:t>
            </a:r>
            <a:endParaRPr lang="en-US" sz="3200" b="1" dirty="0"/>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
        <p:nvSpPr>
          <p:cNvPr id="6" name="TextBox 5"/>
          <p:cNvSpPr txBox="1"/>
          <p:nvPr/>
        </p:nvSpPr>
        <p:spPr>
          <a:xfrm>
            <a:off x="741938" y="381000"/>
            <a:ext cx="6801862" cy="923330"/>
          </a:xfrm>
          <a:prstGeom prst="rect">
            <a:avLst/>
          </a:prstGeom>
          <a:noFill/>
        </p:spPr>
        <p:txBody>
          <a:bodyPr wrap="none" rtlCol="0">
            <a:spAutoFit/>
          </a:bodyPr>
          <a:lstStyle/>
          <a:p>
            <a:r>
              <a:rPr lang="en-US" sz="5400" b="1" dirty="0" smtClean="0"/>
              <a:t>Learning Objectives</a:t>
            </a:r>
            <a:endParaRPr lang="en-US" sz="5400" b="1" dirty="0"/>
          </a:p>
        </p:txBody>
      </p:sp>
      <p:sp>
        <p:nvSpPr>
          <p:cNvPr id="7" name="TextBox 6"/>
          <p:cNvSpPr txBox="1"/>
          <p:nvPr/>
        </p:nvSpPr>
        <p:spPr>
          <a:xfrm>
            <a:off x="685800" y="2286000"/>
            <a:ext cx="184731" cy="369332"/>
          </a:xfrm>
          <a:prstGeom prst="rect">
            <a:avLst/>
          </a:prstGeom>
          <a:noFill/>
        </p:spPr>
        <p:txBody>
          <a:bodyPr wrap="none" rtlCol="0">
            <a:spAutoFit/>
          </a:bodyPr>
          <a:lstStyle/>
          <a:p>
            <a:endParaRPr lang="en-US" dirty="0"/>
          </a:p>
        </p:txBody>
      </p:sp>
      <p:sp>
        <p:nvSpPr>
          <p:cNvPr id="8" name="TextBox 7"/>
          <p:cNvSpPr txBox="1"/>
          <p:nvPr/>
        </p:nvSpPr>
        <p:spPr>
          <a:xfrm>
            <a:off x="609600" y="1524000"/>
            <a:ext cx="83058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is demand?</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is law of demand?</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is elasticity?</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are the types of elasticity?</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is demand elasticity?</a:t>
            </a:r>
          </a:p>
          <a:p>
            <a:pPr marL="1371600" lvl="1" indent="-914400" algn="just">
              <a:lnSpc>
                <a:spcPct val="150000"/>
              </a:lnSpc>
              <a:buFont typeface="+mj-lt"/>
              <a:buAutoNum type="alphaLcParenR"/>
            </a:pPr>
            <a:r>
              <a:rPr lang="en-US" sz="3200" b="1" dirty="0" smtClean="0">
                <a:latin typeface="Times New Roman" pitchFamily="18" charset="0"/>
                <a:cs typeface="Times New Roman" pitchFamily="18" charset="0"/>
              </a:rPr>
              <a:t>What are the determinant of demand?</a:t>
            </a:r>
          </a:p>
        </p:txBody>
      </p:sp>
      <p:sp>
        <p:nvSpPr>
          <p:cNvPr id="9" name="TextBox 8"/>
          <p:cNvSpPr txBox="1"/>
          <p:nvPr/>
        </p:nvSpPr>
        <p:spPr>
          <a:xfrm>
            <a:off x="28732" y="6400800"/>
            <a:ext cx="1209177"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Week -2</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159" y="725269"/>
            <a:ext cx="1879041" cy="646331"/>
          </a:xfrm>
          <a:prstGeom prst="rect">
            <a:avLst/>
          </a:prstGeom>
          <a:noFill/>
        </p:spPr>
        <p:txBody>
          <a:bodyPr wrap="none" rtlCol="0">
            <a:spAutoFit/>
          </a:bodyPr>
          <a:lstStyle/>
          <a:p>
            <a:r>
              <a:rPr lang="en-US" sz="3600" b="1" dirty="0" smtClean="0"/>
              <a:t>Elasticity</a:t>
            </a:r>
            <a:endParaRPr lang="en-US" sz="3600" b="1" dirty="0"/>
          </a:p>
        </p:txBody>
      </p:sp>
      <p:sp>
        <p:nvSpPr>
          <p:cNvPr id="5" name="Rectangle 4"/>
          <p:cNvSpPr/>
          <p:nvPr/>
        </p:nvSpPr>
        <p:spPr>
          <a:xfrm>
            <a:off x="533400" y="1571685"/>
            <a:ext cx="8001000" cy="4524315"/>
          </a:xfrm>
          <a:prstGeom prst="rect">
            <a:avLst/>
          </a:prstGeom>
        </p:spPr>
        <p:txBody>
          <a:bodyPr wrap="square">
            <a:spAutoFit/>
          </a:bodyPr>
          <a:lstStyle/>
          <a:p>
            <a:pPr algn="just">
              <a:lnSpc>
                <a:spcPct val="150000"/>
              </a:lnSpc>
            </a:pPr>
            <a:r>
              <a:rPr lang="en-US" sz="2400" b="1" dirty="0" smtClean="0"/>
              <a:t>Elasticity</a:t>
            </a:r>
            <a:r>
              <a:rPr lang="en-US" sz="2400" dirty="0" smtClean="0"/>
              <a:t> is used to determine how changes in product demand and supply relate to changes in consumer income or the producer's price.</a:t>
            </a:r>
          </a:p>
          <a:p>
            <a:pPr>
              <a:lnSpc>
                <a:spcPct val="150000"/>
              </a:lnSpc>
            </a:pPr>
            <a:r>
              <a:rPr lang="en-US" sz="2400" dirty="0" smtClean="0"/>
              <a:t>To calculate this change, we can use the following formula:</a:t>
            </a:r>
          </a:p>
          <a:p>
            <a:pPr>
              <a:lnSpc>
                <a:spcPct val="150000"/>
              </a:lnSpc>
            </a:pPr>
            <a:endParaRPr lang="en-US" sz="2400" b="1" dirty="0" smtClean="0"/>
          </a:p>
          <a:p>
            <a:pPr>
              <a:lnSpc>
                <a:spcPct val="150000"/>
              </a:lnSpc>
            </a:pPr>
            <a:r>
              <a:rPr lang="en-US" sz="2400" b="1" dirty="0" smtClean="0"/>
              <a:t>Elasticity = % Change in Quantity </a:t>
            </a:r>
          </a:p>
          <a:p>
            <a:pPr>
              <a:lnSpc>
                <a:spcPct val="150000"/>
              </a:lnSpc>
            </a:pPr>
            <a:r>
              <a:rPr lang="en-US" sz="2400" b="1" dirty="0" smtClean="0"/>
              <a:t>	          % Change in Price</a:t>
            </a:r>
            <a:endParaRPr lang="en-US" sz="2400" dirty="0" smtClean="0"/>
          </a:p>
          <a:p>
            <a:pPr algn="just">
              <a:lnSpc>
                <a:spcPct val="150000"/>
              </a:lnSpc>
            </a:pPr>
            <a:endParaRPr lang="en-US" sz="2400" dirty="0"/>
          </a:p>
        </p:txBody>
      </p:sp>
      <p:cxnSp>
        <p:nvCxnSpPr>
          <p:cNvPr id="7" name="Straight Connector 6"/>
          <p:cNvCxnSpPr/>
          <p:nvPr/>
        </p:nvCxnSpPr>
        <p:spPr>
          <a:xfrm>
            <a:off x="2057400" y="4953000"/>
            <a:ext cx="3276600" cy="158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057400" y="4953000"/>
            <a:ext cx="3276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159" y="725269"/>
            <a:ext cx="4161909" cy="646331"/>
          </a:xfrm>
          <a:prstGeom prst="rect">
            <a:avLst/>
          </a:prstGeom>
          <a:noFill/>
        </p:spPr>
        <p:txBody>
          <a:bodyPr wrap="none" rtlCol="0">
            <a:spAutoFit/>
          </a:bodyPr>
          <a:lstStyle/>
          <a:p>
            <a:r>
              <a:rPr lang="en-US" sz="3600" b="1" dirty="0" smtClean="0"/>
              <a:t>Elasticity of Demand</a:t>
            </a:r>
            <a:endParaRPr lang="en-US" sz="3600" b="1" dirty="0"/>
          </a:p>
        </p:txBody>
      </p:sp>
      <p:sp>
        <p:nvSpPr>
          <p:cNvPr id="5" name="Rectangle 4"/>
          <p:cNvSpPr/>
          <p:nvPr/>
        </p:nvSpPr>
        <p:spPr>
          <a:xfrm>
            <a:off x="609600" y="1524000"/>
            <a:ext cx="8305800" cy="1694823"/>
          </a:xfrm>
          <a:prstGeom prst="rect">
            <a:avLst/>
          </a:prstGeom>
        </p:spPr>
        <p:txBody>
          <a:bodyPr wrap="square">
            <a:spAutoFit/>
          </a:bodyPr>
          <a:lstStyle/>
          <a:p>
            <a:pPr algn="just">
              <a:lnSpc>
                <a:spcPct val="150000"/>
              </a:lnSpc>
            </a:pPr>
            <a:r>
              <a:rPr lang="en-US" sz="2400" dirty="0" smtClean="0"/>
              <a:t>The demand elasticity (elasticity of demand) refers to how sensitive the demand for a good is to changes in other economic variables, such as prices and consumer income.</a:t>
            </a:r>
          </a:p>
        </p:txBody>
      </p:sp>
      <p:pic>
        <p:nvPicPr>
          <p:cNvPr id="7" name="Picture 2"/>
          <p:cNvPicPr>
            <a:picLocks noChangeAspect="1" noChangeArrowheads="1"/>
          </p:cNvPicPr>
          <p:nvPr/>
        </p:nvPicPr>
        <p:blipFill>
          <a:blip r:embed="rId2"/>
          <a:srcRect l="38068" t="38542" r="42020" b="28125"/>
          <a:stretch>
            <a:fillRect/>
          </a:stretch>
        </p:blipFill>
        <p:spPr bwMode="auto">
          <a:xfrm>
            <a:off x="2590800" y="3657600"/>
            <a:ext cx="4191000" cy="2667000"/>
          </a:xfrm>
          <a:prstGeom prst="rect">
            <a:avLst/>
          </a:prstGeom>
          <a:noFill/>
          <a:ln w="9525">
            <a:noFill/>
            <a:miter lim="800000"/>
            <a:headEnd/>
            <a:tailEnd/>
          </a:ln>
          <a:effectLst/>
        </p:spPr>
      </p:pic>
      <p:pic>
        <p:nvPicPr>
          <p:cNvPr id="8"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19285"/>
            <a:ext cx="8382000" cy="4524315"/>
          </a:xfrm>
          <a:prstGeom prst="rect">
            <a:avLst/>
          </a:prstGeom>
        </p:spPr>
        <p:txBody>
          <a:bodyPr wrap="square">
            <a:spAutoFit/>
          </a:bodyPr>
          <a:lstStyle/>
          <a:p>
            <a:pPr marL="457200" indent="-457200" algn="just">
              <a:lnSpc>
                <a:spcPct val="150000"/>
              </a:lnSpc>
            </a:pPr>
            <a:r>
              <a:rPr lang="en-US" sz="2400" dirty="0" smtClean="0"/>
              <a:t>According to the </a:t>
            </a:r>
            <a:r>
              <a:rPr lang="en-US" sz="2400" b="1" dirty="0" smtClean="0"/>
              <a:t>source</a:t>
            </a:r>
            <a:r>
              <a:rPr lang="en-US" sz="2400" dirty="0" smtClean="0"/>
              <a:t> of the change, the following types of </a:t>
            </a:r>
          </a:p>
          <a:p>
            <a:pPr marL="457200" indent="-457200" algn="just">
              <a:lnSpc>
                <a:spcPct val="150000"/>
              </a:lnSpc>
            </a:pPr>
            <a:r>
              <a:rPr lang="en-US" sz="2400" dirty="0" smtClean="0"/>
              <a:t>elasticity of demand can be mentioned:</a:t>
            </a:r>
          </a:p>
          <a:p>
            <a:pPr marL="457200" indent="-457200" algn="just">
              <a:lnSpc>
                <a:spcPct val="150000"/>
              </a:lnSpc>
              <a:buFont typeface="Arial" pitchFamily="34" charset="0"/>
              <a:buChar char="•"/>
            </a:pPr>
            <a:r>
              <a:rPr lang="en-US" sz="2400" dirty="0" smtClean="0"/>
              <a:t>Price Elasticity of Demand</a:t>
            </a:r>
          </a:p>
          <a:p>
            <a:pPr marL="457200" indent="-457200" algn="just">
              <a:lnSpc>
                <a:spcPct val="150000"/>
              </a:lnSpc>
              <a:buFont typeface="Arial" pitchFamily="34" charset="0"/>
              <a:buChar char="•"/>
            </a:pPr>
            <a:r>
              <a:rPr lang="en-US" sz="2400" dirty="0" smtClean="0"/>
              <a:t>Cross Elasticity of Demand (the elasticity in relation to the change of the price of other good and services)</a:t>
            </a:r>
          </a:p>
          <a:p>
            <a:pPr marL="457200" indent="-457200" algn="just">
              <a:lnSpc>
                <a:spcPct val="150000"/>
              </a:lnSpc>
              <a:buFont typeface="Arial" pitchFamily="34" charset="0"/>
              <a:buChar char="•"/>
            </a:pPr>
            <a:r>
              <a:rPr lang="en-US" sz="2400" dirty="0" smtClean="0"/>
              <a:t>Income Elasticity of Demand</a:t>
            </a:r>
          </a:p>
          <a:p>
            <a:pPr marL="457200" indent="-457200" algn="just">
              <a:lnSpc>
                <a:spcPct val="150000"/>
              </a:lnSpc>
              <a:buFont typeface="Arial" pitchFamily="34" charset="0"/>
              <a:buChar char="•"/>
            </a:pPr>
            <a:r>
              <a:rPr lang="en-US" sz="2400" dirty="0" smtClean="0"/>
              <a:t>Advertisement Elasticity of Demand (the elasticity in relation to the advertisement expenditure)</a:t>
            </a:r>
          </a:p>
        </p:txBody>
      </p:sp>
      <p:pic>
        <p:nvPicPr>
          <p:cNvPr id="36866" name="Picture 2"/>
          <p:cNvPicPr>
            <a:picLocks noChangeAspect="1" noChangeArrowheads="1"/>
          </p:cNvPicPr>
          <p:nvPr/>
        </p:nvPicPr>
        <p:blipFill>
          <a:blip r:embed="rId2"/>
          <a:srcRect l="29868" t="40625" r="36750" b="51042"/>
          <a:stretch>
            <a:fillRect/>
          </a:stretch>
        </p:blipFill>
        <p:spPr bwMode="auto">
          <a:xfrm>
            <a:off x="8839200" y="2057400"/>
            <a:ext cx="4724400" cy="914400"/>
          </a:xfrm>
          <a:prstGeom prst="rect">
            <a:avLst/>
          </a:prstGeom>
          <a:noFill/>
          <a:ln w="9525">
            <a:noFill/>
            <a:miter lim="800000"/>
            <a:headEnd/>
            <a:tailEnd/>
          </a:ln>
          <a:effectLst/>
        </p:spPr>
      </p:pic>
      <p:sp>
        <p:nvSpPr>
          <p:cNvPr id="6" name="TextBox 5"/>
          <p:cNvSpPr txBox="1"/>
          <p:nvPr/>
        </p:nvSpPr>
        <p:spPr>
          <a:xfrm>
            <a:off x="483159" y="725269"/>
            <a:ext cx="5937651" cy="646331"/>
          </a:xfrm>
          <a:prstGeom prst="rect">
            <a:avLst/>
          </a:prstGeom>
          <a:noFill/>
        </p:spPr>
        <p:txBody>
          <a:bodyPr wrap="none" rtlCol="0">
            <a:spAutoFit/>
          </a:bodyPr>
          <a:lstStyle/>
          <a:p>
            <a:r>
              <a:rPr lang="en-US" sz="3600" b="1" dirty="0" smtClean="0"/>
              <a:t>Types of Elasticity of Demand</a:t>
            </a:r>
            <a:endParaRPr lang="en-US" sz="3600" b="1" dirty="0"/>
          </a:p>
        </p:txBody>
      </p:sp>
      <p:pic>
        <p:nvPicPr>
          <p:cNvPr id="5"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0"/>
            <a:ext cx="8001000" cy="1569660"/>
          </a:xfrm>
          <a:prstGeom prst="rect">
            <a:avLst/>
          </a:prstGeom>
        </p:spPr>
        <p:txBody>
          <a:bodyPr wrap="square">
            <a:spAutoFit/>
          </a:bodyPr>
          <a:lstStyle/>
          <a:p>
            <a:pPr algn="just">
              <a:lnSpc>
                <a:spcPct val="150000"/>
              </a:lnSpc>
            </a:pPr>
            <a:r>
              <a:rPr lang="en-US" sz="2400" b="1" dirty="0" smtClean="0"/>
              <a:t>The price elasticity of demand,</a:t>
            </a:r>
            <a:r>
              <a:rPr lang="en-US" sz="2000" dirty="0" smtClean="0"/>
              <a:t> commonly known as the elasticity of demand refers to the responsiveness and sensitiveness of demand for a product to the changes in its price.</a:t>
            </a:r>
            <a:endParaRPr lang="en-US" sz="2000" dirty="0"/>
          </a:p>
        </p:txBody>
      </p:sp>
      <p:sp>
        <p:nvSpPr>
          <p:cNvPr id="5" name="Rectangle 4"/>
          <p:cNvSpPr/>
          <p:nvPr/>
        </p:nvSpPr>
        <p:spPr>
          <a:xfrm>
            <a:off x="609600" y="3178314"/>
            <a:ext cx="8001000" cy="1077218"/>
          </a:xfrm>
          <a:prstGeom prst="rect">
            <a:avLst/>
          </a:prstGeom>
        </p:spPr>
        <p:txBody>
          <a:bodyPr wrap="square">
            <a:spAutoFit/>
          </a:bodyPr>
          <a:lstStyle/>
          <a:p>
            <a:pPr algn="just"/>
            <a:r>
              <a:rPr lang="en-US" sz="2400" b="1" dirty="0" smtClean="0"/>
              <a:t>The cross elasticity of demand</a:t>
            </a:r>
            <a:r>
              <a:rPr lang="en-US" sz="2000" dirty="0" smtClean="0"/>
              <a:t> is the proportional change in the quantity demanded, relative to the proportional change in the price of another good.</a:t>
            </a:r>
            <a:endParaRPr lang="en-US" sz="2000" dirty="0"/>
          </a:p>
        </p:txBody>
      </p:sp>
      <p:sp>
        <p:nvSpPr>
          <p:cNvPr id="6" name="Rectangle 5"/>
          <p:cNvSpPr/>
          <p:nvPr/>
        </p:nvSpPr>
        <p:spPr>
          <a:xfrm>
            <a:off x="609600" y="4321314"/>
            <a:ext cx="8001000" cy="769441"/>
          </a:xfrm>
          <a:prstGeom prst="rect">
            <a:avLst/>
          </a:prstGeom>
        </p:spPr>
        <p:txBody>
          <a:bodyPr wrap="square">
            <a:spAutoFit/>
          </a:bodyPr>
          <a:lstStyle/>
          <a:p>
            <a:pPr algn="just"/>
            <a:r>
              <a:rPr lang="en-US" sz="2400" b="1" dirty="0" smtClean="0"/>
              <a:t>The income elasticity of demand </a:t>
            </a:r>
            <a:r>
              <a:rPr lang="en-US" sz="2000" dirty="0" smtClean="0"/>
              <a:t>is the proportional change in the quantity demanded, relative to the proportional change in the income.</a:t>
            </a:r>
            <a:endParaRPr lang="en-US" sz="2000" dirty="0"/>
          </a:p>
        </p:txBody>
      </p:sp>
      <p:sp>
        <p:nvSpPr>
          <p:cNvPr id="7" name="Rectangle 6"/>
          <p:cNvSpPr/>
          <p:nvPr/>
        </p:nvSpPr>
        <p:spPr>
          <a:xfrm>
            <a:off x="609600" y="5181600"/>
            <a:ext cx="8153400" cy="1077218"/>
          </a:xfrm>
          <a:prstGeom prst="rect">
            <a:avLst/>
          </a:prstGeom>
        </p:spPr>
        <p:txBody>
          <a:bodyPr wrap="square">
            <a:spAutoFit/>
          </a:bodyPr>
          <a:lstStyle/>
          <a:p>
            <a:pPr algn="just"/>
            <a:r>
              <a:rPr lang="en-US" sz="2400" b="1" dirty="0" smtClean="0"/>
              <a:t>The advertisement elasticity of demand</a:t>
            </a:r>
            <a:r>
              <a:rPr lang="en-US" sz="2000" dirty="0" smtClean="0"/>
              <a:t> is the proportional change in the quantity demanded, relative to the proportional change in the price of another good.</a:t>
            </a:r>
            <a:endParaRPr lang="en-US" sz="2000" dirty="0"/>
          </a:p>
        </p:txBody>
      </p:sp>
      <p:sp>
        <p:nvSpPr>
          <p:cNvPr id="8" name="TextBox 7"/>
          <p:cNvSpPr txBox="1"/>
          <p:nvPr/>
        </p:nvSpPr>
        <p:spPr>
          <a:xfrm>
            <a:off x="483159" y="725269"/>
            <a:ext cx="5937651" cy="646331"/>
          </a:xfrm>
          <a:prstGeom prst="rect">
            <a:avLst/>
          </a:prstGeom>
          <a:noFill/>
        </p:spPr>
        <p:txBody>
          <a:bodyPr wrap="none" rtlCol="0">
            <a:spAutoFit/>
          </a:bodyPr>
          <a:lstStyle/>
          <a:p>
            <a:r>
              <a:rPr lang="en-US" sz="3600" b="1" dirty="0" smtClean="0"/>
              <a:t>Types of Elasticity of Demand</a:t>
            </a:r>
            <a:endParaRPr lang="en-US" sz="3600" b="1" dirty="0"/>
          </a:p>
        </p:txBody>
      </p:sp>
      <p:pic>
        <p:nvPicPr>
          <p:cNvPr id="9"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559" y="171271"/>
            <a:ext cx="8660841" cy="1200329"/>
          </a:xfrm>
          <a:prstGeom prst="rect">
            <a:avLst/>
          </a:prstGeom>
          <a:noFill/>
        </p:spPr>
        <p:txBody>
          <a:bodyPr wrap="square" rtlCol="0">
            <a:spAutoFit/>
          </a:bodyPr>
          <a:lstStyle/>
          <a:p>
            <a:r>
              <a:rPr lang="en-US" sz="3600" b="1" dirty="0" smtClean="0"/>
              <a:t>Degrees</a:t>
            </a:r>
            <a:r>
              <a:rPr lang="en-US" sz="3600" dirty="0" smtClean="0"/>
              <a:t> of the change in the demand, the elasticity can be classified in</a:t>
            </a:r>
            <a:endParaRPr lang="en-US" sz="3600" b="1" dirty="0"/>
          </a:p>
        </p:txBody>
      </p:sp>
      <p:pic>
        <p:nvPicPr>
          <p:cNvPr id="34819" name="Picture 3"/>
          <p:cNvPicPr>
            <a:picLocks noChangeAspect="1" noChangeArrowheads="1"/>
          </p:cNvPicPr>
          <p:nvPr/>
        </p:nvPicPr>
        <p:blipFill>
          <a:blip r:embed="rId2"/>
          <a:srcRect l="31039" t="33333" r="38507" b="50000"/>
          <a:stretch>
            <a:fillRect/>
          </a:stretch>
        </p:blipFill>
        <p:spPr bwMode="auto">
          <a:xfrm>
            <a:off x="533400" y="1676400"/>
            <a:ext cx="8305800" cy="2819400"/>
          </a:xfrm>
          <a:prstGeom prst="rect">
            <a:avLst/>
          </a:prstGeom>
          <a:noFill/>
          <a:ln w="9525">
            <a:noFill/>
            <a:miter lim="800000"/>
            <a:headEnd/>
            <a:tailEnd/>
          </a:ln>
          <a:effectLst/>
        </p:spPr>
      </p:pic>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610600" cy="1315553"/>
          </a:xfrm>
          <a:prstGeom prst="rect">
            <a:avLst/>
          </a:prstGeom>
        </p:spPr>
        <p:txBody>
          <a:bodyPr wrap="square">
            <a:spAutoFit/>
          </a:bodyPr>
          <a:lstStyle/>
          <a:p>
            <a:pPr>
              <a:lnSpc>
                <a:spcPct val="150000"/>
              </a:lnSpc>
            </a:pPr>
            <a:r>
              <a:rPr lang="en-US" sz="2800" b="1" dirty="0" smtClean="0"/>
              <a:t>The following are the main types of Price Elasticity of Demand:</a:t>
            </a:r>
            <a:endParaRPr lang="en-US" sz="2800" b="1" dirty="0"/>
          </a:p>
        </p:txBody>
      </p:sp>
      <p:sp>
        <p:nvSpPr>
          <p:cNvPr id="5" name="TextBox 4"/>
          <p:cNvSpPr txBox="1"/>
          <p:nvPr/>
        </p:nvSpPr>
        <p:spPr>
          <a:xfrm>
            <a:off x="483159" y="725269"/>
            <a:ext cx="4161909" cy="646331"/>
          </a:xfrm>
          <a:prstGeom prst="rect">
            <a:avLst/>
          </a:prstGeom>
          <a:noFill/>
        </p:spPr>
        <p:txBody>
          <a:bodyPr wrap="none" rtlCol="0">
            <a:spAutoFit/>
          </a:bodyPr>
          <a:lstStyle/>
          <a:p>
            <a:r>
              <a:rPr lang="en-US" sz="3600" b="1" dirty="0" smtClean="0"/>
              <a:t>Elasticity of Demand</a:t>
            </a:r>
            <a:endParaRPr lang="en-US" sz="3600" b="1" dirty="0"/>
          </a:p>
        </p:txBody>
      </p:sp>
      <p:sp>
        <p:nvSpPr>
          <p:cNvPr id="6" name="Rectangle 5"/>
          <p:cNvSpPr/>
          <p:nvPr/>
        </p:nvSpPr>
        <p:spPr>
          <a:xfrm>
            <a:off x="533400" y="2667000"/>
            <a:ext cx="5791200" cy="3785652"/>
          </a:xfrm>
          <a:prstGeom prst="rect">
            <a:avLst/>
          </a:prstGeom>
        </p:spPr>
        <p:txBody>
          <a:bodyPr wrap="square">
            <a:spAutoFit/>
          </a:bodyPr>
          <a:lstStyle/>
          <a:p>
            <a:pPr marL="342900" indent="-342900" algn="just">
              <a:lnSpc>
                <a:spcPct val="150000"/>
              </a:lnSpc>
              <a:buFont typeface="+mj-lt"/>
              <a:buAutoNum type="arabicPeriod"/>
            </a:pPr>
            <a:r>
              <a:rPr lang="en-US" sz="3200" dirty="0" smtClean="0"/>
              <a:t>Perfectly Elastic Demand</a:t>
            </a:r>
          </a:p>
          <a:p>
            <a:pPr marL="342900" indent="-342900" algn="just">
              <a:lnSpc>
                <a:spcPct val="150000"/>
              </a:lnSpc>
              <a:buFont typeface="+mj-lt"/>
              <a:buAutoNum type="arabicPeriod"/>
            </a:pPr>
            <a:r>
              <a:rPr lang="en-US" sz="3200" dirty="0" smtClean="0"/>
              <a:t>Perfectly Inelastic Demand</a:t>
            </a:r>
          </a:p>
          <a:p>
            <a:pPr marL="342900" indent="-342900" algn="just">
              <a:lnSpc>
                <a:spcPct val="150000"/>
              </a:lnSpc>
              <a:buFont typeface="+mj-lt"/>
              <a:buAutoNum type="arabicPeriod"/>
            </a:pPr>
            <a:r>
              <a:rPr lang="en-US" sz="3200" dirty="0" smtClean="0"/>
              <a:t>Relatively Elastic Demand</a:t>
            </a:r>
          </a:p>
          <a:p>
            <a:pPr marL="342900" indent="-342900" algn="just">
              <a:lnSpc>
                <a:spcPct val="150000"/>
              </a:lnSpc>
              <a:buFont typeface="+mj-lt"/>
              <a:buAutoNum type="arabicPeriod"/>
            </a:pPr>
            <a:r>
              <a:rPr lang="en-US" sz="3200" dirty="0" smtClean="0"/>
              <a:t>Relatively Inelastic Demand</a:t>
            </a:r>
          </a:p>
          <a:p>
            <a:pPr marL="342900" indent="-342900" algn="just">
              <a:lnSpc>
                <a:spcPct val="150000"/>
              </a:lnSpc>
              <a:buFont typeface="+mj-lt"/>
              <a:buAutoNum type="arabicPeriod"/>
            </a:pPr>
            <a:r>
              <a:rPr lang="en-US" sz="3200" dirty="0" smtClean="0"/>
              <a:t>Unitary Elastic Demand</a:t>
            </a:r>
            <a:endParaRPr lang="en-US" sz="3200" dirty="0"/>
          </a:p>
        </p:txBody>
      </p:sp>
      <p:pic>
        <p:nvPicPr>
          <p:cNvPr id="7"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229600" cy="2169825"/>
          </a:xfrm>
          <a:prstGeom prst="rect">
            <a:avLst/>
          </a:prstGeom>
        </p:spPr>
        <p:txBody>
          <a:bodyPr wrap="square">
            <a:spAutoFit/>
          </a:bodyPr>
          <a:lstStyle/>
          <a:p>
            <a:pPr marL="342900" indent="-342900" algn="just" fontAlgn="base">
              <a:lnSpc>
                <a:spcPct val="150000"/>
              </a:lnSpc>
              <a:buFont typeface="+mj-lt"/>
              <a:buAutoNum type="arabicPeriod"/>
            </a:pPr>
            <a:r>
              <a:rPr lang="en-US" b="1" dirty="0" smtClean="0"/>
              <a:t>Perfectly Elastic Demand:</a:t>
            </a:r>
          </a:p>
          <a:p>
            <a:pPr algn="just" fontAlgn="base">
              <a:lnSpc>
                <a:spcPct val="150000"/>
              </a:lnSpc>
            </a:pPr>
            <a:r>
              <a:rPr lang="en-US" dirty="0" smtClean="0"/>
              <a:t>When a small change in price of a product causes a major change in its demand, it is said to be perfectly elastic demand. In perfectly elastic demand, a small rise in price results in fall in demand to zero, while a small fall in price causes increase in demand to infinity. In such a case, the demand is perfectly elastic or </a:t>
            </a:r>
            <a:r>
              <a:rPr lang="en-US" dirty="0" err="1" smtClean="0"/>
              <a:t>e</a:t>
            </a:r>
            <a:r>
              <a:rPr lang="en-US" baseline="-25000" dirty="0" err="1" smtClean="0"/>
              <a:t>p</a:t>
            </a:r>
            <a:r>
              <a:rPr lang="en-US" dirty="0" smtClean="0"/>
              <a:t> = 00.</a:t>
            </a:r>
            <a:endParaRPr lang="en-US" dirty="0"/>
          </a:p>
        </p:txBody>
      </p:sp>
      <p:pic>
        <p:nvPicPr>
          <p:cNvPr id="37890" name="Picture 2" descr="http://cdn.economicsdiscussion.net/wp-content/uploads/2015/01/clip_image0048.jpg"/>
          <p:cNvPicPr>
            <a:picLocks noChangeAspect="1" noChangeArrowheads="1"/>
          </p:cNvPicPr>
          <p:nvPr/>
        </p:nvPicPr>
        <p:blipFill>
          <a:blip r:embed="rId2"/>
          <a:srcRect/>
          <a:stretch>
            <a:fillRect/>
          </a:stretch>
        </p:blipFill>
        <p:spPr bwMode="auto">
          <a:xfrm>
            <a:off x="2514600" y="3505200"/>
            <a:ext cx="4343400" cy="3352800"/>
          </a:xfrm>
          <a:prstGeom prst="rect">
            <a:avLst/>
          </a:prstGeom>
          <a:noFill/>
        </p:spPr>
      </p:pic>
      <p:sp>
        <p:nvSpPr>
          <p:cNvPr id="6" name="Rectangle 5"/>
          <p:cNvSpPr/>
          <p:nvPr/>
        </p:nvSpPr>
        <p:spPr>
          <a:xfrm>
            <a:off x="533400" y="626178"/>
            <a:ext cx="5461944" cy="669222"/>
          </a:xfrm>
          <a:prstGeom prst="rect">
            <a:avLst/>
          </a:prstGeom>
        </p:spPr>
        <p:txBody>
          <a:bodyPr wrap="none">
            <a:spAutoFit/>
          </a:bodyPr>
          <a:lstStyle/>
          <a:p>
            <a:pPr marL="457200" indent="-457200" algn="just">
              <a:lnSpc>
                <a:spcPct val="150000"/>
              </a:lnSpc>
            </a:pPr>
            <a:r>
              <a:rPr lang="en-US" sz="2800" b="1" dirty="0" smtClean="0"/>
              <a:t>Types of Price Elasticity of Demand</a:t>
            </a:r>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6074"/>
            <a:ext cx="8229600" cy="1754326"/>
          </a:xfrm>
          <a:prstGeom prst="rect">
            <a:avLst/>
          </a:prstGeom>
        </p:spPr>
        <p:txBody>
          <a:bodyPr wrap="square">
            <a:spAutoFit/>
          </a:bodyPr>
          <a:lstStyle/>
          <a:p>
            <a:pPr algn="just" fontAlgn="base">
              <a:lnSpc>
                <a:spcPct val="150000"/>
              </a:lnSpc>
            </a:pPr>
            <a:r>
              <a:rPr lang="en-US" b="1" dirty="0" smtClean="0"/>
              <a:t>2. Perfectly Inelastic Demand:</a:t>
            </a:r>
          </a:p>
          <a:p>
            <a:pPr algn="just" fontAlgn="base">
              <a:lnSpc>
                <a:spcPct val="150000"/>
              </a:lnSpc>
            </a:pPr>
            <a:r>
              <a:rPr lang="en-US" dirty="0" smtClean="0"/>
              <a:t>A perfectly inelastic demand is one when there is no change produced in the demand of a product with change in its price. The numerical value for perfectly inelastic demand is zero (</a:t>
            </a:r>
            <a:r>
              <a:rPr lang="en-US" dirty="0" err="1" smtClean="0"/>
              <a:t>e</a:t>
            </a:r>
            <a:r>
              <a:rPr lang="en-US" baseline="-25000" dirty="0" err="1" smtClean="0"/>
              <a:t>p</a:t>
            </a:r>
            <a:r>
              <a:rPr lang="en-US" dirty="0" smtClean="0"/>
              <a:t>=0).</a:t>
            </a:r>
            <a:endParaRPr lang="en-US" dirty="0"/>
          </a:p>
        </p:txBody>
      </p:sp>
      <p:pic>
        <p:nvPicPr>
          <p:cNvPr id="39938" name="Picture 2" descr="http://cdn.economicsdiscussion.net/wp-content/uploads/2015/01/clip_image0052.jpg"/>
          <p:cNvPicPr>
            <a:picLocks noChangeAspect="1" noChangeArrowheads="1"/>
          </p:cNvPicPr>
          <p:nvPr/>
        </p:nvPicPr>
        <p:blipFill>
          <a:blip r:embed="rId2"/>
          <a:srcRect/>
          <a:stretch>
            <a:fillRect/>
          </a:stretch>
        </p:blipFill>
        <p:spPr bwMode="auto">
          <a:xfrm>
            <a:off x="2514600" y="3048000"/>
            <a:ext cx="4191000" cy="3561451"/>
          </a:xfrm>
          <a:prstGeom prst="rect">
            <a:avLst/>
          </a:prstGeom>
          <a:noFill/>
        </p:spPr>
      </p:pic>
      <p:sp>
        <p:nvSpPr>
          <p:cNvPr id="6" name="Rectangle 5"/>
          <p:cNvSpPr/>
          <p:nvPr/>
        </p:nvSpPr>
        <p:spPr>
          <a:xfrm>
            <a:off x="533400" y="626178"/>
            <a:ext cx="8733481" cy="738664"/>
          </a:xfrm>
          <a:prstGeom prst="rect">
            <a:avLst/>
          </a:prstGeom>
        </p:spPr>
        <p:txBody>
          <a:bodyPr wrap="none">
            <a:spAutoFit/>
          </a:bodyPr>
          <a:lstStyle/>
          <a:p>
            <a:pPr marL="457200" indent="-457200" algn="just">
              <a:lnSpc>
                <a:spcPct val="150000"/>
              </a:lnSpc>
            </a:pPr>
            <a:r>
              <a:rPr lang="en-US" sz="2800" b="1" dirty="0" smtClean="0"/>
              <a:t>Types of Price Elasticity of Demand 			    Cont.</a:t>
            </a:r>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0"/>
            <a:ext cx="8229600" cy="1754326"/>
          </a:xfrm>
          <a:prstGeom prst="rect">
            <a:avLst/>
          </a:prstGeom>
        </p:spPr>
        <p:txBody>
          <a:bodyPr wrap="square">
            <a:spAutoFit/>
          </a:bodyPr>
          <a:lstStyle/>
          <a:p>
            <a:pPr algn="just" fontAlgn="base">
              <a:lnSpc>
                <a:spcPct val="150000"/>
              </a:lnSpc>
            </a:pPr>
            <a:r>
              <a:rPr lang="en-US" b="1" dirty="0" smtClean="0"/>
              <a:t>3. Relatively Elastic Demand</a:t>
            </a:r>
          </a:p>
          <a:p>
            <a:pPr algn="just" fontAlgn="base">
              <a:lnSpc>
                <a:spcPct val="150000"/>
              </a:lnSpc>
            </a:pPr>
            <a:r>
              <a:rPr lang="en-US" dirty="0" smtClean="0"/>
              <a:t>Relatively elastic demand refers to the demand when the proportionate change produced in demand is greater than the proportionate change in price of a product. The numerical value of relatively elastic demand ranges between one to infinity.</a:t>
            </a:r>
            <a:endParaRPr lang="en-US" dirty="0"/>
          </a:p>
        </p:txBody>
      </p:sp>
      <p:pic>
        <p:nvPicPr>
          <p:cNvPr id="40962" name="Picture 2" descr="http://cdn.economicsdiscussion.net/wp-content/uploads/2015/01/clip_image0073.jpg"/>
          <p:cNvPicPr>
            <a:picLocks noChangeAspect="1" noChangeArrowheads="1"/>
          </p:cNvPicPr>
          <p:nvPr/>
        </p:nvPicPr>
        <p:blipFill>
          <a:blip r:embed="rId2"/>
          <a:srcRect/>
          <a:stretch>
            <a:fillRect/>
          </a:stretch>
        </p:blipFill>
        <p:spPr bwMode="auto">
          <a:xfrm>
            <a:off x="2514600" y="3581400"/>
            <a:ext cx="4154902" cy="2819400"/>
          </a:xfrm>
          <a:prstGeom prst="rect">
            <a:avLst/>
          </a:prstGeom>
          <a:noFill/>
        </p:spPr>
      </p:pic>
      <p:sp>
        <p:nvSpPr>
          <p:cNvPr id="6" name="Rectangle 5"/>
          <p:cNvSpPr/>
          <p:nvPr/>
        </p:nvSpPr>
        <p:spPr>
          <a:xfrm>
            <a:off x="533400" y="626178"/>
            <a:ext cx="8733481" cy="738664"/>
          </a:xfrm>
          <a:prstGeom prst="rect">
            <a:avLst/>
          </a:prstGeom>
        </p:spPr>
        <p:txBody>
          <a:bodyPr wrap="none">
            <a:spAutoFit/>
          </a:bodyPr>
          <a:lstStyle/>
          <a:p>
            <a:pPr marL="457200" indent="-457200" algn="just">
              <a:lnSpc>
                <a:spcPct val="150000"/>
              </a:lnSpc>
            </a:pPr>
            <a:r>
              <a:rPr lang="en-US" sz="2800" b="1" dirty="0" smtClean="0"/>
              <a:t>Types of Price Elasticity of Demand 			    Cont.</a:t>
            </a:r>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305800" cy="2169825"/>
          </a:xfrm>
          <a:prstGeom prst="rect">
            <a:avLst/>
          </a:prstGeom>
        </p:spPr>
        <p:txBody>
          <a:bodyPr wrap="square">
            <a:spAutoFit/>
          </a:bodyPr>
          <a:lstStyle/>
          <a:p>
            <a:pPr algn="just" fontAlgn="base">
              <a:lnSpc>
                <a:spcPct val="150000"/>
              </a:lnSpc>
            </a:pPr>
            <a:r>
              <a:rPr lang="en-US" b="1" dirty="0" smtClean="0"/>
              <a:t>4. Relatively Inelastic Demand</a:t>
            </a:r>
          </a:p>
          <a:p>
            <a:pPr algn="just" fontAlgn="base">
              <a:lnSpc>
                <a:spcPct val="150000"/>
              </a:lnSpc>
            </a:pPr>
            <a:r>
              <a:rPr lang="en-US" dirty="0" smtClean="0"/>
              <a:t>Relatively inelastic demand is one when the percentage change produced in demand is less than the percentage change in the price of a product. For example, if the price of a product increases by 30% and the demand for the product decreases only by 10%, then the demand would be called relatively inelastic.</a:t>
            </a:r>
            <a:endParaRPr lang="en-US" dirty="0"/>
          </a:p>
        </p:txBody>
      </p:sp>
      <p:pic>
        <p:nvPicPr>
          <p:cNvPr id="41986" name="Picture 2" descr="http://cdn.economicsdiscussion.net/wp-content/uploads/2015/01/clip_image0083.jpg"/>
          <p:cNvPicPr>
            <a:picLocks noChangeAspect="1" noChangeArrowheads="1"/>
          </p:cNvPicPr>
          <p:nvPr/>
        </p:nvPicPr>
        <p:blipFill>
          <a:blip r:embed="rId2"/>
          <a:srcRect/>
          <a:stretch>
            <a:fillRect/>
          </a:stretch>
        </p:blipFill>
        <p:spPr bwMode="auto">
          <a:xfrm>
            <a:off x="2590800" y="3810000"/>
            <a:ext cx="3886200" cy="2743200"/>
          </a:xfrm>
          <a:prstGeom prst="rect">
            <a:avLst/>
          </a:prstGeom>
          <a:noFill/>
        </p:spPr>
      </p:pic>
      <p:sp>
        <p:nvSpPr>
          <p:cNvPr id="6" name="Rectangle 5"/>
          <p:cNvSpPr/>
          <p:nvPr/>
        </p:nvSpPr>
        <p:spPr>
          <a:xfrm>
            <a:off x="533400" y="626178"/>
            <a:ext cx="8733481" cy="738664"/>
          </a:xfrm>
          <a:prstGeom prst="rect">
            <a:avLst/>
          </a:prstGeom>
        </p:spPr>
        <p:txBody>
          <a:bodyPr wrap="none">
            <a:spAutoFit/>
          </a:bodyPr>
          <a:lstStyle/>
          <a:p>
            <a:pPr marL="457200" indent="-457200" algn="just">
              <a:lnSpc>
                <a:spcPct val="150000"/>
              </a:lnSpc>
            </a:pPr>
            <a:r>
              <a:rPr lang="en-US" sz="2800" b="1" dirty="0" smtClean="0"/>
              <a:t>Types of Price Elasticity of Demand 			    Cont.</a:t>
            </a:r>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4750211"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Demand</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610374" y="1603950"/>
            <a:ext cx="8228826" cy="4339650"/>
          </a:xfrm>
          <a:prstGeom prst="rect">
            <a:avLst/>
          </a:prstGeom>
          <a:noFill/>
        </p:spPr>
        <p:txBody>
          <a:bodyPr wrap="square" rtlCol="0">
            <a:spAutoFit/>
          </a:bodyPr>
          <a:lstStyle/>
          <a:p>
            <a:r>
              <a:rPr lang="en-US" sz="2400" dirty="0" smtClean="0"/>
              <a:t>If you demand something, then you</a:t>
            </a:r>
          </a:p>
          <a:p>
            <a:r>
              <a:rPr lang="en-US" sz="2400" dirty="0" smtClean="0"/>
              <a:t>1. Want it.</a:t>
            </a:r>
          </a:p>
          <a:p>
            <a:r>
              <a:rPr lang="en-US" sz="2400" dirty="0" smtClean="0"/>
              <a:t>2. Can afford it.</a:t>
            </a:r>
          </a:p>
          <a:p>
            <a:r>
              <a:rPr lang="en-US" sz="2400" dirty="0" smtClean="0"/>
              <a:t>3. Plan to buy it.</a:t>
            </a:r>
          </a:p>
          <a:p>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Arial" pitchFamily="34" charset="0"/>
              <a:buChar char="•"/>
            </a:pPr>
            <a:r>
              <a:rPr lang="en-US" sz="2400" i="1" dirty="0" smtClean="0"/>
              <a:t> Wants are the unlimited desires or wishes that people </a:t>
            </a:r>
            <a:r>
              <a:rPr lang="en-US" sz="2400" dirty="0" smtClean="0"/>
              <a:t>have for goods and services</a:t>
            </a:r>
          </a:p>
          <a:p>
            <a:pPr algn="just">
              <a:buFont typeface="Arial" pitchFamily="34" charset="0"/>
              <a:buChar char="•"/>
            </a:pPr>
            <a:r>
              <a:rPr lang="en-US" sz="2400" dirty="0" smtClean="0"/>
              <a:t> The quantity demanded of a good or service is the amount that consumers plan to buy during a given time period at a particular price.</a:t>
            </a:r>
          </a:p>
          <a:p>
            <a:pPr algn="just">
              <a:buFont typeface="Arial" pitchFamily="34" charset="0"/>
              <a:buChar char="•"/>
            </a:pPr>
            <a:r>
              <a:rPr lang="en-US" sz="2400" dirty="0" smtClean="0"/>
              <a:t> The quantity demanded is measured as an amount per unit of time.</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0"/>
            <a:ext cx="8229600" cy="1754326"/>
          </a:xfrm>
          <a:prstGeom prst="rect">
            <a:avLst/>
          </a:prstGeom>
        </p:spPr>
        <p:txBody>
          <a:bodyPr wrap="square">
            <a:spAutoFit/>
          </a:bodyPr>
          <a:lstStyle/>
          <a:p>
            <a:pPr algn="just" fontAlgn="base">
              <a:lnSpc>
                <a:spcPct val="150000"/>
              </a:lnSpc>
            </a:pPr>
            <a:r>
              <a:rPr lang="en-US" b="1" dirty="0" smtClean="0"/>
              <a:t>5. Unitary Elastic Demand:</a:t>
            </a:r>
          </a:p>
          <a:p>
            <a:pPr algn="just" fontAlgn="base">
              <a:lnSpc>
                <a:spcPct val="150000"/>
              </a:lnSpc>
            </a:pPr>
            <a:r>
              <a:rPr lang="en-US" dirty="0" smtClean="0"/>
              <a:t>When the proportionate change in demand produces the same change in the price of the product, the demand is referred as unitary elastic demand. The numerical value for unitary elastic demand is equal to one (</a:t>
            </a:r>
            <a:r>
              <a:rPr lang="en-US" dirty="0" err="1" smtClean="0"/>
              <a:t>e</a:t>
            </a:r>
            <a:r>
              <a:rPr lang="en-US" baseline="-25000" dirty="0" err="1" smtClean="0"/>
              <a:t>p</a:t>
            </a:r>
            <a:r>
              <a:rPr lang="en-US" dirty="0" smtClean="0"/>
              <a:t>=1).</a:t>
            </a:r>
            <a:endParaRPr lang="en-US" dirty="0"/>
          </a:p>
        </p:txBody>
      </p:sp>
      <p:pic>
        <p:nvPicPr>
          <p:cNvPr id="43010" name="Picture 2" descr="http://cdn.economicsdiscussion.net/wp-content/uploads/2015/01/clip_image0111.jpg"/>
          <p:cNvPicPr>
            <a:picLocks noChangeAspect="1" noChangeArrowheads="1"/>
          </p:cNvPicPr>
          <p:nvPr/>
        </p:nvPicPr>
        <p:blipFill>
          <a:blip r:embed="rId2"/>
          <a:srcRect/>
          <a:stretch>
            <a:fillRect/>
          </a:stretch>
        </p:blipFill>
        <p:spPr bwMode="auto">
          <a:xfrm>
            <a:off x="2667000" y="3352800"/>
            <a:ext cx="3886200" cy="3289634"/>
          </a:xfrm>
          <a:prstGeom prst="rect">
            <a:avLst/>
          </a:prstGeom>
          <a:noFill/>
        </p:spPr>
      </p:pic>
      <p:sp>
        <p:nvSpPr>
          <p:cNvPr id="6" name="Rectangle 5"/>
          <p:cNvSpPr/>
          <p:nvPr/>
        </p:nvSpPr>
        <p:spPr>
          <a:xfrm>
            <a:off x="533400" y="626178"/>
            <a:ext cx="8733481" cy="738664"/>
          </a:xfrm>
          <a:prstGeom prst="rect">
            <a:avLst/>
          </a:prstGeom>
        </p:spPr>
        <p:txBody>
          <a:bodyPr wrap="none">
            <a:spAutoFit/>
          </a:bodyPr>
          <a:lstStyle/>
          <a:p>
            <a:pPr marL="457200" indent="-457200" algn="just">
              <a:lnSpc>
                <a:spcPct val="150000"/>
              </a:lnSpc>
            </a:pPr>
            <a:r>
              <a:rPr lang="en-US" sz="2800" b="1" dirty="0" smtClean="0"/>
              <a:t>Types of Price Elasticity of Demand 			    Cont.</a:t>
            </a:r>
          </a:p>
        </p:txBody>
      </p:sp>
      <p:pic>
        <p:nvPicPr>
          <p:cNvPr id="7"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cdn.economicsdiscussion.net/wp-content/uploads/2015/01/clip_image0122.jpg"/>
          <p:cNvPicPr>
            <a:picLocks noChangeAspect="1" noChangeArrowheads="1"/>
          </p:cNvPicPr>
          <p:nvPr/>
        </p:nvPicPr>
        <p:blipFill>
          <a:blip r:embed="rId2"/>
          <a:srcRect/>
          <a:stretch>
            <a:fillRect/>
          </a:stretch>
        </p:blipFill>
        <p:spPr bwMode="auto">
          <a:xfrm>
            <a:off x="228600" y="1676400"/>
            <a:ext cx="8686801" cy="4495800"/>
          </a:xfrm>
          <a:prstGeom prst="rect">
            <a:avLst/>
          </a:prstGeom>
          <a:noFill/>
        </p:spPr>
      </p:pic>
      <p:sp>
        <p:nvSpPr>
          <p:cNvPr id="5" name="Rectangle 4"/>
          <p:cNvSpPr/>
          <p:nvPr/>
        </p:nvSpPr>
        <p:spPr>
          <a:xfrm>
            <a:off x="533400" y="626178"/>
            <a:ext cx="8733481" cy="738664"/>
          </a:xfrm>
          <a:prstGeom prst="rect">
            <a:avLst/>
          </a:prstGeom>
        </p:spPr>
        <p:txBody>
          <a:bodyPr wrap="none">
            <a:spAutoFit/>
          </a:bodyPr>
          <a:lstStyle/>
          <a:p>
            <a:pPr marL="457200" indent="-457200" algn="just">
              <a:lnSpc>
                <a:spcPct val="150000"/>
              </a:lnSpc>
            </a:pPr>
            <a:r>
              <a:rPr lang="en-US" sz="2800" b="1" dirty="0" smtClean="0"/>
              <a:t>Types of Price Elasticity of Demand 			    Cont.</a:t>
            </a:r>
          </a:p>
        </p:txBody>
      </p:sp>
      <p:pic>
        <p:nvPicPr>
          <p:cNvPr id="6" name="Picture 2" descr="C:\Users\user\Desktop\ishik-logo.png"/>
          <p:cNvPicPr>
            <a:picLocks noChangeAspect="1" noChangeArrowheads="1"/>
          </p:cNvPicPr>
          <p:nvPr/>
        </p:nvPicPr>
        <p:blipFill>
          <a:blip r:embed="rId3"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1524000"/>
            <a:ext cx="8229600" cy="4464032"/>
          </a:xfrm>
          <a:prstGeom prst="rect">
            <a:avLst/>
          </a:prstGeom>
          <a:noFill/>
          <a:ln w="9525">
            <a:noFill/>
            <a:miter lim="800000"/>
            <a:headEnd/>
            <a:tailEnd/>
          </a:ln>
          <a:effectLst/>
        </p:spPr>
        <p:txBody>
          <a:bodyPr vert="horz" wrap="square" lIns="0" tIns="15870" rIns="0" bIns="1587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effectLst/>
                <a:latin typeface="+mj-lt"/>
                <a:cs typeface="Arial" pitchFamily="34" charset="0"/>
              </a:rPr>
              <a:t>What is 'Demand‘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effectLst/>
                <a:latin typeface="+mj-lt"/>
                <a:cs typeface="Arial" pitchFamily="34" charset="0"/>
              </a:rPr>
              <a:t>Demand is an economic principle referring to a consumer's desire and willingness to pay a price for a specific good or service. Holding all other factors constant, an increase in the price of a good or service will decrease demand, and vice versa. Think of demand as your willingness to go out and buy a certain product. For example, market demand is the total of what everybody in the market wants.</a:t>
            </a:r>
          </a:p>
        </p:txBody>
      </p:sp>
      <p:sp>
        <p:nvSpPr>
          <p:cNvPr id="5" name="TextBox 4"/>
          <p:cNvSpPr txBox="1"/>
          <p:nvPr/>
        </p:nvSpPr>
        <p:spPr>
          <a:xfrm>
            <a:off x="572423" y="649069"/>
            <a:ext cx="8571577"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Demand 			Cont.</a:t>
            </a:r>
            <a:endParaRPr lang="en-US" sz="3600" b="1" dirty="0">
              <a:effectLst>
                <a:outerShdw blurRad="38100" dist="38100" dir="2700000" algn="tl">
                  <a:srgbClr val="000000">
                    <a:alpha val="43137"/>
                  </a:srgbClr>
                </a:outerShdw>
              </a:effectLst>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25025"/>
            <a:ext cx="7523598" cy="584775"/>
          </a:xfrm>
          <a:prstGeom prst="rect">
            <a:avLst/>
          </a:prstGeom>
        </p:spPr>
        <p:txBody>
          <a:bodyPr wrap="none">
            <a:spAutoFit/>
          </a:bodyPr>
          <a:lstStyle/>
          <a:p>
            <a:r>
              <a:rPr lang="en-US" sz="3200" b="1" dirty="0" smtClean="0"/>
              <a:t>Aggregate Demand vs. Individual Demand</a:t>
            </a:r>
            <a:endParaRPr lang="en-US" sz="3200" b="1" dirty="0"/>
          </a:p>
        </p:txBody>
      </p:sp>
      <p:sp>
        <p:nvSpPr>
          <p:cNvPr id="5" name="Rectangle 4"/>
          <p:cNvSpPr/>
          <p:nvPr/>
        </p:nvSpPr>
        <p:spPr>
          <a:xfrm>
            <a:off x="457200" y="2209800"/>
            <a:ext cx="8458200" cy="3462486"/>
          </a:xfrm>
          <a:prstGeom prst="rect">
            <a:avLst/>
          </a:prstGeom>
        </p:spPr>
        <p:txBody>
          <a:bodyPr wrap="square">
            <a:spAutoFit/>
          </a:bodyPr>
          <a:lstStyle/>
          <a:p>
            <a:pPr algn="just">
              <a:lnSpc>
                <a:spcPct val="150000"/>
              </a:lnSpc>
            </a:pPr>
            <a:r>
              <a:rPr lang="en-US" sz="2800" b="1" dirty="0" smtClean="0">
                <a:latin typeface="+mj-lt"/>
              </a:rPr>
              <a:t>Aggregate demand </a:t>
            </a:r>
            <a:r>
              <a:rPr lang="en-US" sz="2400" dirty="0" smtClean="0">
                <a:latin typeface="+mj-lt"/>
              </a:rPr>
              <a:t>refers to the overall or average demand of many market participants. </a:t>
            </a:r>
          </a:p>
          <a:p>
            <a:pPr algn="just">
              <a:lnSpc>
                <a:spcPct val="150000"/>
              </a:lnSpc>
            </a:pPr>
            <a:r>
              <a:rPr lang="en-US" sz="2800" b="1" dirty="0" smtClean="0">
                <a:latin typeface="+mj-lt"/>
              </a:rPr>
              <a:t>Individual demand </a:t>
            </a:r>
            <a:r>
              <a:rPr lang="en-US" sz="2400" dirty="0" smtClean="0">
                <a:latin typeface="+mj-lt"/>
              </a:rPr>
              <a:t>refers to the demand of a particular consumer. For example, a particular consumer’s demand for a product is strongly influenced by her personal income</a:t>
            </a:r>
            <a:r>
              <a:rPr lang="en-US" dirty="0" smtClean="0"/>
              <a:t/>
            </a:r>
            <a:br>
              <a:rPr lang="en-US" dirty="0" smtClean="0"/>
            </a:br>
            <a:endParaRPr lang="en-US" dirty="0"/>
          </a:p>
        </p:txBody>
      </p:sp>
      <p:sp>
        <p:nvSpPr>
          <p:cNvPr id="6" name="TextBox 5"/>
          <p:cNvSpPr txBox="1"/>
          <p:nvPr/>
        </p:nvSpPr>
        <p:spPr>
          <a:xfrm>
            <a:off x="496223" y="685800"/>
            <a:ext cx="8571577"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Demand 			Cont.</a:t>
            </a:r>
            <a:endParaRPr lang="en-US" sz="3600" b="1" dirty="0">
              <a:effectLst>
                <a:outerShdw blurRad="38100" dist="38100" dir="2700000" algn="tl">
                  <a:srgbClr val="000000">
                    <a:alpha val="43137"/>
                  </a:srgbClr>
                </a:outerShdw>
              </a:effectLst>
            </a:endParaRPr>
          </a:p>
        </p:txBody>
      </p:sp>
      <p:pic>
        <p:nvPicPr>
          <p:cNvPr id="7"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666496"/>
            <a:ext cx="8305800" cy="3909404"/>
          </a:xfrm>
          <a:prstGeom prst="rect">
            <a:avLst/>
          </a:prstGeom>
        </p:spPr>
        <p:txBody>
          <a:bodyPr wrap="square">
            <a:spAutoFit/>
          </a:bodyPr>
          <a:lstStyle/>
          <a:p>
            <a:pPr algn="just">
              <a:lnSpc>
                <a:spcPct val="150000"/>
              </a:lnSpc>
            </a:pPr>
            <a:r>
              <a:rPr lang="en-US" sz="2400" dirty="0" smtClean="0"/>
              <a:t>Many factors influence buying plans, and one of them is the price. We look first at the relationship between the quantity demanded of a good and its price. To study this relationship, we keep all other influences on buying plans the same and we ask:</a:t>
            </a:r>
          </a:p>
          <a:p>
            <a:pPr algn="just">
              <a:lnSpc>
                <a:spcPct val="150000"/>
              </a:lnSpc>
            </a:pPr>
            <a:r>
              <a:rPr lang="en-US" sz="2400" dirty="0" smtClean="0"/>
              <a:t>How, other things remaining the same, does the quantity demanded of a good change as its price changes?</a:t>
            </a:r>
          </a:p>
          <a:p>
            <a:pPr algn="just">
              <a:lnSpc>
                <a:spcPct val="150000"/>
              </a:lnSpc>
            </a:pPr>
            <a:r>
              <a:rPr lang="en-US" sz="2400" dirty="0" smtClean="0"/>
              <a:t>The law of demand provides the answer.</a:t>
            </a:r>
            <a:endParaRPr lang="en-US" sz="2400" dirty="0">
              <a:latin typeface="Times New Roman" pitchFamily="18" charset="0"/>
              <a:cs typeface="Times New Roman" pitchFamily="18" charset="0"/>
            </a:endParaRPr>
          </a:p>
        </p:txBody>
      </p:sp>
      <p:sp>
        <p:nvSpPr>
          <p:cNvPr id="5" name="TextBox 4"/>
          <p:cNvSpPr txBox="1"/>
          <p:nvPr/>
        </p:nvSpPr>
        <p:spPr>
          <a:xfrm>
            <a:off x="572423" y="649069"/>
            <a:ext cx="8571577"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Demand 			Cont.</a:t>
            </a:r>
            <a:endParaRPr lang="en-US" sz="3600" b="1" dirty="0">
              <a:effectLst>
                <a:outerShdw blurRad="38100" dist="38100" dir="2700000" algn="tl">
                  <a:srgbClr val="000000">
                    <a:alpha val="43137"/>
                  </a:srgbClr>
                </a:outerShdw>
              </a:effectLst>
            </a:endParaRP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6229654"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Introduction of Law of Demand</a:t>
            </a:r>
            <a:endParaRPr lang="en-US" sz="3600" b="1" dirty="0">
              <a:effectLst>
                <a:outerShdw blurRad="38100" dist="38100" dir="2700000" algn="tl">
                  <a:srgbClr val="000000">
                    <a:alpha val="43137"/>
                  </a:srgbClr>
                </a:outerShdw>
              </a:effectLst>
            </a:endParaRPr>
          </a:p>
        </p:txBody>
      </p:sp>
      <p:sp>
        <p:nvSpPr>
          <p:cNvPr id="6" name="Rectangle 5"/>
          <p:cNvSpPr/>
          <p:nvPr/>
        </p:nvSpPr>
        <p:spPr>
          <a:xfrm>
            <a:off x="533400" y="1382554"/>
            <a:ext cx="8382000" cy="4662815"/>
          </a:xfrm>
          <a:prstGeom prst="rect">
            <a:avLst/>
          </a:prstGeom>
        </p:spPr>
        <p:txBody>
          <a:bodyPr wrap="square">
            <a:spAutoFit/>
          </a:bodyPr>
          <a:lstStyle/>
          <a:p>
            <a:pPr algn="just">
              <a:lnSpc>
                <a:spcPct val="150000"/>
              </a:lnSpc>
            </a:pPr>
            <a:r>
              <a:rPr lang="en-US" sz="2200" dirty="0" smtClean="0">
                <a:latin typeface="Tw Cen MT" pitchFamily="34" charset="0"/>
              </a:rPr>
              <a:t>The law of demand states that the………….. </a:t>
            </a:r>
          </a:p>
          <a:p>
            <a:pPr algn="just">
              <a:lnSpc>
                <a:spcPct val="150000"/>
              </a:lnSpc>
            </a:pPr>
            <a:r>
              <a:rPr lang="en-US" sz="2200" dirty="0" smtClean="0">
                <a:latin typeface="Tw Cen MT" pitchFamily="34" charset="0"/>
              </a:rPr>
              <a:t>Other things remaining the same, the higher the price of a good, the smaller is the quantity demanded; and the lower the price of a good, the greater is the quantity demanded.</a:t>
            </a:r>
          </a:p>
          <a:p>
            <a:pPr algn="just">
              <a:lnSpc>
                <a:spcPct val="150000"/>
              </a:lnSpc>
            </a:pPr>
            <a:r>
              <a:rPr lang="en-US" sz="2200" dirty="0" smtClean="0">
                <a:latin typeface="Tw Cen MT" pitchFamily="34" charset="0"/>
              </a:rPr>
              <a:t>Why does a higher price reduce the quantity demanded? For two reasons:</a:t>
            </a:r>
          </a:p>
          <a:p>
            <a:pPr marL="514350" indent="-514350" algn="just">
              <a:lnSpc>
                <a:spcPct val="150000"/>
              </a:lnSpc>
              <a:buFont typeface="+mj-lt"/>
              <a:buAutoNum type="arabicPeriod"/>
            </a:pPr>
            <a:r>
              <a:rPr lang="en-US" sz="2200" dirty="0" smtClean="0">
                <a:latin typeface="Tw Cen MT" pitchFamily="34" charset="0"/>
              </a:rPr>
              <a:t>Substitution effect</a:t>
            </a:r>
          </a:p>
          <a:p>
            <a:pPr marL="514350" indent="-514350" algn="just">
              <a:lnSpc>
                <a:spcPct val="150000"/>
              </a:lnSpc>
              <a:buFont typeface="+mj-lt"/>
              <a:buAutoNum type="arabicPeriod"/>
            </a:pPr>
            <a:r>
              <a:rPr lang="en-US" sz="2200" dirty="0" smtClean="0">
                <a:latin typeface="Tw Cen MT" pitchFamily="34" charset="0"/>
              </a:rPr>
              <a:t>Income effect</a:t>
            </a:r>
          </a:p>
          <a:p>
            <a:pPr marL="514350" indent="-514350" algn="just">
              <a:lnSpc>
                <a:spcPct val="150000"/>
              </a:lnSpc>
              <a:buFont typeface="+mj-lt"/>
              <a:buAutoNum type="arabicPeriod"/>
            </a:pPr>
            <a:r>
              <a:rPr lang="en-US" sz="2200" dirty="0" smtClean="0">
                <a:latin typeface="Tw Cen MT" pitchFamily="34" charset="0"/>
                <a:cs typeface="Times New Roman" pitchFamily="18" charset="0"/>
              </a:rPr>
              <a:t>Price Effect</a:t>
            </a:r>
            <a:endParaRPr lang="en-US" sz="2200" b="1" dirty="0">
              <a:latin typeface="Tw Cen MT" pitchFamily="34" charset="0"/>
              <a:cs typeface="Times New Roman" pitchFamily="18" charset="0"/>
            </a:endParaRPr>
          </a:p>
        </p:txBody>
      </p:sp>
      <p:pic>
        <p:nvPicPr>
          <p:cNvPr id="4"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460986"/>
            <a:ext cx="8458200" cy="4939814"/>
          </a:xfrm>
          <a:prstGeom prst="rect">
            <a:avLst/>
          </a:prstGeom>
        </p:spPr>
        <p:txBody>
          <a:bodyPr wrap="square">
            <a:spAutoFit/>
          </a:bodyPr>
          <a:lstStyle/>
          <a:p>
            <a:pPr algn="just">
              <a:lnSpc>
                <a:spcPct val="150000"/>
              </a:lnSpc>
            </a:pPr>
            <a:r>
              <a:rPr lang="en-US" sz="2200" dirty="0" smtClean="0"/>
              <a:t>You are now about to study one of the two most used curves in economics: </a:t>
            </a:r>
          </a:p>
          <a:p>
            <a:pPr algn="just">
              <a:lnSpc>
                <a:spcPct val="150000"/>
              </a:lnSpc>
            </a:pPr>
            <a:r>
              <a:rPr lang="en-US" sz="2200" dirty="0" smtClean="0"/>
              <a:t>the demand curve. You are also going to encounter one of the most critical distinctions: the distinction between </a:t>
            </a:r>
            <a:r>
              <a:rPr lang="en-US" sz="2200" i="1" dirty="0" smtClean="0"/>
              <a:t>demand and quantity demanded.</a:t>
            </a:r>
          </a:p>
          <a:p>
            <a:pPr algn="just">
              <a:lnSpc>
                <a:spcPct val="150000"/>
              </a:lnSpc>
            </a:pPr>
            <a:r>
              <a:rPr lang="en-US" sz="2600" b="1" dirty="0" smtClean="0"/>
              <a:t>The term demand refers to the entire relationship between the price of a good and the quantity demanded of that good. </a:t>
            </a:r>
          </a:p>
          <a:p>
            <a:pPr algn="just">
              <a:lnSpc>
                <a:spcPct val="150000"/>
              </a:lnSpc>
            </a:pPr>
            <a:r>
              <a:rPr lang="en-US" sz="2200" dirty="0" smtClean="0"/>
              <a:t>Demand is illustrated by the demand curve and the demand schedule. </a:t>
            </a:r>
          </a:p>
          <a:p>
            <a:pPr algn="just">
              <a:lnSpc>
                <a:spcPct val="150000"/>
              </a:lnSpc>
            </a:pPr>
            <a:r>
              <a:rPr lang="en-US" sz="2200" dirty="0" smtClean="0"/>
              <a:t>The term </a:t>
            </a:r>
            <a:r>
              <a:rPr lang="en-US" sz="2200" i="1" dirty="0" smtClean="0"/>
              <a:t>quantity demanded refers to a point on a demand </a:t>
            </a:r>
            <a:r>
              <a:rPr lang="en-US" sz="2200" dirty="0" smtClean="0"/>
              <a:t>curve the quantity demanded at a particular price.</a:t>
            </a:r>
            <a:endParaRPr lang="en-US" sz="2200" dirty="0"/>
          </a:p>
        </p:txBody>
      </p:sp>
      <p:sp>
        <p:nvSpPr>
          <p:cNvPr id="7" name="Rectangle 6"/>
          <p:cNvSpPr/>
          <p:nvPr/>
        </p:nvSpPr>
        <p:spPr>
          <a:xfrm>
            <a:off x="525940" y="725269"/>
            <a:ext cx="7475060" cy="646331"/>
          </a:xfrm>
          <a:prstGeom prst="rect">
            <a:avLst/>
          </a:prstGeom>
        </p:spPr>
        <p:txBody>
          <a:bodyPr wrap="none">
            <a:spAutoFit/>
          </a:bodyPr>
          <a:lstStyle/>
          <a:p>
            <a:pPr algn="just"/>
            <a:r>
              <a:rPr lang="en-US" sz="3600" b="1" dirty="0" smtClean="0"/>
              <a:t>Demand Curve and Demand Schedule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86805"/>
            <a:ext cx="8229600" cy="1384995"/>
          </a:xfrm>
          <a:prstGeom prst="rect">
            <a:avLst/>
          </a:prstGeom>
        </p:spPr>
        <p:txBody>
          <a:bodyPr wrap="square">
            <a:spAutoFit/>
          </a:bodyPr>
          <a:lstStyle/>
          <a:p>
            <a:pPr algn="just"/>
            <a:r>
              <a:rPr lang="en-US" sz="2800" dirty="0" smtClean="0"/>
              <a:t>A </a:t>
            </a:r>
            <a:r>
              <a:rPr lang="en-US" sz="2800" i="1" dirty="0" smtClean="0"/>
              <a:t>demand schedule lists the quantities </a:t>
            </a:r>
            <a:r>
              <a:rPr lang="en-US" sz="2800" dirty="0" smtClean="0"/>
              <a:t>demanded at each price when all the other influences on consumers’ planned purchases remain the same.</a:t>
            </a:r>
            <a:endParaRPr lang="en-US" sz="2800" dirty="0"/>
          </a:p>
        </p:txBody>
      </p:sp>
      <p:sp>
        <p:nvSpPr>
          <p:cNvPr id="5" name="Rectangle 4"/>
          <p:cNvSpPr/>
          <p:nvPr/>
        </p:nvSpPr>
        <p:spPr>
          <a:xfrm>
            <a:off x="525940" y="725269"/>
            <a:ext cx="7475060" cy="646331"/>
          </a:xfrm>
          <a:prstGeom prst="rect">
            <a:avLst/>
          </a:prstGeom>
        </p:spPr>
        <p:txBody>
          <a:bodyPr wrap="none">
            <a:spAutoFit/>
          </a:bodyPr>
          <a:lstStyle/>
          <a:p>
            <a:pPr algn="just"/>
            <a:r>
              <a:rPr lang="en-US" sz="3600" b="1" dirty="0" smtClean="0"/>
              <a:t>Demand Curve and Demand Schedule</a:t>
            </a:r>
          </a:p>
        </p:txBody>
      </p:sp>
      <p:pic>
        <p:nvPicPr>
          <p:cNvPr id="6" name="Picture 2" descr="C:\Users\user\Desktop\ishik-logo.png"/>
          <p:cNvPicPr>
            <a:picLocks noChangeAspect="1" noChangeArrowheads="1"/>
          </p:cNvPicPr>
          <p:nvPr/>
        </p:nvPicPr>
        <p:blipFill>
          <a:blip r:embed="rId2" cstate="print"/>
          <a:srcRect/>
          <a:stretch>
            <a:fillRect/>
          </a:stretch>
        </p:blipFill>
        <p:spPr bwMode="auto">
          <a:xfrm>
            <a:off x="0" y="38100"/>
            <a:ext cx="1066800" cy="6477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391</TotalTime>
  <Words>1607</Words>
  <Application>Microsoft Office PowerPoint</Application>
  <PresentationFormat>On-screen Show (4:3)</PresentationFormat>
  <Paragraphs>133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63</cp:revision>
  <dcterms:created xsi:type="dcterms:W3CDTF">2006-08-16T00:00:00Z</dcterms:created>
  <dcterms:modified xsi:type="dcterms:W3CDTF">2018-10-15T21:03:13Z</dcterms:modified>
</cp:coreProperties>
</file>