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09" autoAdjust="0"/>
    <p:restoredTop sz="94660"/>
  </p:normalViewPr>
  <p:slideViewPr>
    <p:cSldViewPr>
      <p:cViewPr varScale="1">
        <p:scale>
          <a:sx n="69" d="100"/>
          <a:sy n="69" d="100"/>
        </p:scale>
        <p:origin x="15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10/11/2018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10/11/2018</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10/11/2018</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10/11/2018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10/11/2018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76761"/>
            <a:ext cx="8382000" cy="1323439"/>
          </a:xfrm>
          <a:prstGeom prst="rect">
            <a:avLst/>
          </a:prstGeom>
        </p:spPr>
        <p:txBody>
          <a:bodyPr wrap="square">
            <a:spAutoFit/>
          </a:bodyPr>
          <a:lstStyle/>
          <a:p>
            <a:pPr algn="ctr"/>
            <a:r>
              <a:rPr lang="en-US" sz="4000" b="1" dirty="0" smtClean="0">
                <a:solidFill>
                  <a:srgbClr val="FFC000"/>
                </a:solidFill>
                <a:effectLst>
                  <a:outerShdw blurRad="38100" dist="38100" dir="2700000" algn="tl">
                    <a:srgbClr val="000000">
                      <a:alpha val="43137"/>
                    </a:srgbClr>
                  </a:outerShdw>
                </a:effectLst>
              </a:rPr>
              <a:t>Introduction of Economics, Scope, Nature, Methods of study</a:t>
            </a:r>
            <a:endParaRPr lang="en-US" sz="4000" b="1" dirty="0">
              <a:solidFill>
                <a:srgbClr val="FFC000"/>
              </a:solidFill>
              <a:effectLst>
                <a:outerShdw blurRad="38100" dist="38100" dir="2700000" algn="tl">
                  <a:srgbClr val="000000">
                    <a:alpha val="43137"/>
                  </a:srgbClr>
                </a:outerShdw>
              </a:effectLst>
            </a:endParaRPr>
          </a:p>
        </p:txBody>
      </p:sp>
      <p:sp>
        <p:nvSpPr>
          <p:cNvPr id="6" name="TextBox 5"/>
          <p:cNvSpPr txBox="1"/>
          <p:nvPr/>
        </p:nvSpPr>
        <p:spPr>
          <a:xfrm>
            <a:off x="485932" y="6172200"/>
            <a:ext cx="1342868" cy="461665"/>
          </a:xfrm>
          <a:prstGeom prst="rect">
            <a:avLst/>
          </a:prstGeom>
          <a:noFill/>
        </p:spPr>
        <p:txBody>
          <a:bodyPr wrap="none" rtlCol="0">
            <a:spAutoFit/>
          </a:bodyPr>
          <a:lstStyle/>
          <a:p>
            <a:r>
              <a:rPr lang="en-US" sz="2400" b="1" dirty="0" smtClean="0">
                <a:solidFill>
                  <a:schemeClr val="bg1"/>
                </a:solidFill>
                <a:effectLst>
                  <a:outerShdw blurRad="38100" dist="38100" dir="2700000" algn="tl">
                    <a:srgbClr val="000000">
                      <a:alpha val="43137"/>
                    </a:srgbClr>
                  </a:outerShdw>
                </a:effectLst>
              </a:rPr>
              <a:t>Week -1</a:t>
            </a:r>
            <a:endParaRPr lang="en-US" sz="2400"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2489217" y="6167735"/>
            <a:ext cx="6426183" cy="461665"/>
          </a:xfrm>
          <a:prstGeom prst="rect">
            <a:avLst/>
          </a:prstGeom>
          <a:noFill/>
        </p:spPr>
        <p:txBody>
          <a:bodyPr wrap="none" rtlCol="0">
            <a:spAutoFit/>
          </a:bodyPr>
          <a:lstStyle/>
          <a:p>
            <a:r>
              <a:rPr lang="en-US" sz="2400" b="1" dirty="0" smtClean="0">
                <a:solidFill>
                  <a:schemeClr val="bg1"/>
                </a:solidFill>
                <a:effectLst>
                  <a:outerShdw blurRad="38100" dist="38100" dir="2700000" algn="tl">
                    <a:srgbClr val="000000">
                      <a:alpha val="43137"/>
                    </a:srgbClr>
                  </a:outerShdw>
                </a:effectLst>
              </a:rPr>
              <a:t>Prepared by: Dr </a:t>
            </a:r>
            <a:r>
              <a:rPr lang="en-US" sz="2400" b="1" dirty="0" err="1" smtClean="0">
                <a:solidFill>
                  <a:schemeClr val="bg1"/>
                </a:solidFill>
                <a:effectLst>
                  <a:outerShdw blurRad="38100" dist="38100" dir="2700000" algn="tl">
                    <a:srgbClr val="000000">
                      <a:alpha val="43137"/>
                    </a:srgbClr>
                  </a:outerShdw>
                </a:effectLst>
              </a:rPr>
              <a:t>Waqar</a:t>
            </a:r>
            <a:r>
              <a:rPr lang="en-US" sz="2400" b="1" dirty="0" smtClean="0">
                <a:solidFill>
                  <a:schemeClr val="bg1"/>
                </a:solidFill>
                <a:effectLst>
                  <a:outerShdw blurRad="38100" dist="38100" dir="2700000" algn="tl">
                    <a:srgbClr val="000000">
                      <a:alpha val="43137"/>
                    </a:srgbClr>
                  </a:outerShdw>
                </a:effectLst>
              </a:rPr>
              <a:t> Ahmad, </a:t>
            </a:r>
            <a:r>
              <a:rPr lang="en-US" sz="2400" b="1" dirty="0" err="1" smtClean="0">
                <a:solidFill>
                  <a:schemeClr val="bg1"/>
                </a:solidFill>
                <a:effectLst>
                  <a:outerShdw blurRad="38100" dist="38100" dir="2700000" algn="tl">
                    <a:srgbClr val="000000">
                      <a:alpha val="43137"/>
                    </a:srgbClr>
                  </a:outerShdw>
                </a:effectLst>
              </a:rPr>
              <a:t>Asstt</a:t>
            </a:r>
            <a:r>
              <a:rPr lang="en-US" sz="2400" b="1" dirty="0" smtClean="0">
                <a:solidFill>
                  <a:schemeClr val="bg1"/>
                </a:solidFill>
                <a:effectLst>
                  <a:outerShdw blurRad="38100" dist="38100" dir="2700000" algn="tl">
                    <a:srgbClr val="000000">
                      <a:alpha val="43137"/>
                    </a:srgbClr>
                  </a:outerShdw>
                </a:effectLst>
              </a:rPr>
              <a:t>. Prof.</a:t>
            </a:r>
            <a:endParaRPr lang="en-US" sz="2400" b="1" dirty="0">
              <a:solidFill>
                <a:schemeClr val="bg1"/>
              </a:solidFill>
              <a:effectLst>
                <a:outerShdw blurRad="38100" dist="38100" dir="2700000" algn="tl">
                  <a:srgbClr val="000000">
                    <a:alpha val="43137"/>
                  </a:srgbClr>
                </a:outerShdw>
              </a:effectLst>
            </a:endParaRPr>
          </a:p>
        </p:txBody>
      </p:sp>
      <p:pic>
        <p:nvPicPr>
          <p:cNvPr id="8" name="Picture 2" descr="C:\Users\user\Desktop\ishik-logo.png"/>
          <p:cNvPicPr>
            <a:picLocks noChangeAspect="1" noChangeArrowheads="1"/>
          </p:cNvPicPr>
          <p:nvPr/>
        </p:nvPicPr>
        <p:blipFill>
          <a:blip r:embed="rId2"/>
          <a:srcRect/>
          <a:stretch>
            <a:fillRect/>
          </a:stretch>
        </p:blipFill>
        <p:spPr bwMode="auto">
          <a:xfrm>
            <a:off x="2514600" y="1905000"/>
            <a:ext cx="4267200" cy="332696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704231"/>
            <a:ext cx="8305800" cy="5001369"/>
          </a:xfrm>
          <a:prstGeom prst="rect">
            <a:avLst/>
          </a:prstGeom>
        </p:spPr>
        <p:txBody>
          <a:bodyPr wrap="square">
            <a:spAutoFit/>
          </a:bodyPr>
          <a:lstStyle/>
          <a:p>
            <a:pPr algn="just"/>
            <a:r>
              <a:rPr lang="en-US" sz="2000" b="1" dirty="0" smtClean="0"/>
              <a:t>Criticism:</a:t>
            </a:r>
          </a:p>
          <a:p>
            <a:pPr algn="just"/>
            <a:endParaRPr lang="en-US" sz="500" b="1" dirty="0" smtClean="0"/>
          </a:p>
          <a:p>
            <a:pPr marL="342900" indent="-342900" algn="just">
              <a:lnSpc>
                <a:spcPct val="150000"/>
              </a:lnSpc>
              <a:buAutoNum type="arabicPeriod"/>
            </a:pPr>
            <a:r>
              <a:rPr lang="en-US" sz="2000" dirty="0" smtClean="0">
                <a:latin typeface="Times New Roman" pitchFamily="18" charset="0"/>
                <a:cs typeface="Times New Roman" pitchFamily="18" charset="0"/>
              </a:rPr>
              <a:t>Smith defined economics only in terms of wealth and not in terms of human welfare. Ruskin and Carlyle condemned economics as a ‘dismal science’, as it taught selfishness which was against ethics. However, now, wealth is considered only to be a mean to end, the end being the human welfare. Hence, wealth definition was rejected and the emphasis was shifted from ‘wealth’ to ‘welfare’.</a:t>
            </a:r>
          </a:p>
          <a:p>
            <a:pPr marL="342900" indent="-342900" algn="just">
              <a:lnSpc>
                <a:spcPct val="150000"/>
              </a:lnSpc>
              <a:buAutoNum type="arabicPeriod"/>
            </a:pPr>
            <a:r>
              <a:rPr lang="en-US" sz="2000" dirty="0" smtClean="0">
                <a:latin typeface="Times New Roman" pitchFamily="18" charset="0"/>
                <a:cs typeface="Times New Roman" pitchFamily="18" charset="0"/>
              </a:rPr>
              <a:t>Marshall considered only material things. But immaterial things, such as the services of a doctor, a teacher and so on, also promote welfare of the people.</a:t>
            </a:r>
          </a:p>
          <a:p>
            <a:pPr marL="342900" indent="-342900" algn="just">
              <a:lnSpc>
                <a:spcPct val="150000"/>
              </a:lnSpc>
              <a:buAutoNum type="arabicPeriod"/>
            </a:pPr>
            <a:endParaRPr lang="en-US" dirty="0" smtClean="0">
              <a:latin typeface="Times New Roman" pitchFamily="18" charset="0"/>
              <a:cs typeface="Times New Roman" pitchFamily="18" charset="0"/>
            </a:endParaRPr>
          </a:p>
          <a:p>
            <a:pPr marL="342900" indent="-342900" algn="just">
              <a:lnSpc>
                <a:spcPct val="150000"/>
              </a:lnSpc>
              <a:buAutoNum type="arabicPeriod"/>
            </a:pPr>
            <a:endParaRPr lang="en-US" dirty="0">
              <a:latin typeface="Times New Roman" pitchFamily="18" charset="0"/>
              <a:cs typeface="Times New Roman" pitchFamily="18" charset="0"/>
            </a:endParaRPr>
          </a:p>
        </p:txBody>
      </p:sp>
      <p:sp>
        <p:nvSpPr>
          <p:cNvPr id="5" name="Rectangle 4"/>
          <p:cNvSpPr/>
          <p:nvPr/>
        </p:nvSpPr>
        <p:spPr>
          <a:xfrm>
            <a:off x="0" y="171271"/>
            <a:ext cx="9144000" cy="1200329"/>
          </a:xfrm>
          <a:prstGeom prst="rect">
            <a:avLst/>
          </a:prstGeom>
        </p:spPr>
        <p:txBody>
          <a:bodyPr wrap="square">
            <a:spAutoFit/>
          </a:bodyPr>
          <a:lstStyle/>
          <a:p>
            <a:pPr marL="1371600" lvl="1" indent="-914400" algn="just"/>
            <a:r>
              <a:rPr lang="en-US" sz="3600" b="1" dirty="0" smtClean="0">
                <a:latin typeface="Times New Roman" pitchFamily="18" charset="0"/>
                <a:cs typeface="Times New Roman" pitchFamily="18" charset="0"/>
              </a:rPr>
              <a:t> Definitions of economics by various </a:t>
            </a:r>
          </a:p>
          <a:p>
            <a:pPr marL="1371600" lvl="1" indent="-914400" algn="just"/>
            <a:r>
              <a:rPr lang="en-US" sz="3600" b="1" dirty="0" smtClean="0">
                <a:latin typeface="Times New Roman" pitchFamily="18" charset="0"/>
                <a:cs typeface="Times New Roman" pitchFamily="18" charset="0"/>
              </a:rPr>
              <a:t> economist.                                             Cont.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710625"/>
            <a:ext cx="3560398" cy="584775"/>
          </a:xfrm>
          <a:prstGeom prst="rect">
            <a:avLst/>
          </a:prstGeom>
          <a:noFill/>
        </p:spPr>
        <p:txBody>
          <a:bodyPr wrap="none" rtlCol="0">
            <a:spAutoFit/>
          </a:bodyPr>
          <a:lstStyle/>
          <a:p>
            <a:r>
              <a:rPr lang="en-US" sz="3200" b="1" dirty="0" smtClean="0"/>
              <a:t>Scope of </a:t>
            </a:r>
            <a:r>
              <a:rPr lang="en-US" sz="3200" b="1" dirty="0" smtClean="0"/>
              <a:t>Economics</a:t>
            </a:r>
            <a:endParaRPr lang="en-US" sz="3200" b="1" dirty="0"/>
          </a:p>
        </p:txBody>
      </p:sp>
      <p:sp>
        <p:nvSpPr>
          <p:cNvPr id="5" name="Rectangle 4"/>
          <p:cNvSpPr/>
          <p:nvPr/>
        </p:nvSpPr>
        <p:spPr>
          <a:xfrm>
            <a:off x="609600" y="1491840"/>
            <a:ext cx="8382000" cy="2241960"/>
          </a:xfrm>
          <a:prstGeom prst="rect">
            <a:avLst/>
          </a:prstGeom>
        </p:spPr>
        <p:txBody>
          <a:bodyPr wrap="square">
            <a:spAutoFit/>
          </a:bodyPr>
          <a:lstStyle/>
          <a:p>
            <a:pPr algn="just">
              <a:lnSpc>
                <a:spcPct val="150000"/>
              </a:lnSpc>
            </a:pPr>
            <a:r>
              <a:rPr lang="en-US" sz="2400" dirty="0" smtClean="0">
                <a:latin typeface="Times New Roman" pitchFamily="18" charset="0"/>
                <a:cs typeface="Times New Roman" pitchFamily="18" charset="0"/>
              </a:rPr>
              <a:t>Scope means province or field of study. In discussing the scope of economics, we have to indicate whether it is a science or an art and a positive science or a normative science. It also covers the subject matter of economics.</a:t>
            </a:r>
            <a:endParaRPr lang="en-US" sz="2400" dirty="0">
              <a:latin typeface="Times New Roman" pitchFamily="18" charset="0"/>
              <a:cs typeface="Times New Roman" pitchFamily="18" charset="0"/>
            </a:endParaRPr>
          </a:p>
        </p:txBody>
      </p:sp>
      <p:sp>
        <p:nvSpPr>
          <p:cNvPr id="6" name="TextBox 5"/>
          <p:cNvSpPr txBox="1"/>
          <p:nvPr/>
        </p:nvSpPr>
        <p:spPr>
          <a:xfrm>
            <a:off x="838200" y="3886200"/>
            <a:ext cx="4442242" cy="2339102"/>
          </a:xfrm>
          <a:prstGeom prst="rect">
            <a:avLst/>
          </a:prstGeom>
          <a:noFill/>
        </p:spPr>
        <p:txBody>
          <a:bodyPr wrap="none" rtlCol="0">
            <a:spAutoFit/>
          </a:bodyPr>
          <a:lstStyle/>
          <a:p>
            <a:pPr marL="342900" indent="-342900">
              <a:buFont typeface="+mj-lt"/>
              <a:buAutoNum type="arabicPeriod"/>
            </a:pPr>
            <a:r>
              <a:rPr lang="en-US" b="1" dirty="0" smtClean="0"/>
              <a:t>Economics  - A Science and an Art</a:t>
            </a:r>
          </a:p>
          <a:p>
            <a:pPr marL="342900" indent="-342900">
              <a:buFont typeface="+mj-lt"/>
              <a:buAutoNum type="arabicPeriod"/>
            </a:pPr>
            <a:endParaRPr lang="en-US" sz="800" dirty="0" smtClean="0"/>
          </a:p>
          <a:p>
            <a:pPr marL="800100" lvl="1" indent="-342900">
              <a:buFont typeface="+mj-lt"/>
              <a:buAutoNum type="alphaLcParenR"/>
            </a:pPr>
            <a:r>
              <a:rPr lang="en-US" dirty="0" smtClean="0"/>
              <a:t>Economics  - A Social Science </a:t>
            </a:r>
          </a:p>
          <a:p>
            <a:pPr marL="800100" lvl="1" indent="-342900">
              <a:buFont typeface="+mj-lt"/>
              <a:buAutoNum type="alphaLcParenR"/>
            </a:pPr>
            <a:r>
              <a:rPr lang="en-US" dirty="0" smtClean="0"/>
              <a:t>Economics  is a Science</a:t>
            </a:r>
          </a:p>
          <a:p>
            <a:pPr marL="800100" lvl="1" indent="-342900">
              <a:buFont typeface="+mj-lt"/>
              <a:buAutoNum type="alphaLcParenR"/>
            </a:pPr>
            <a:r>
              <a:rPr lang="en-US" dirty="0" smtClean="0"/>
              <a:t>Economics is an Art</a:t>
            </a:r>
          </a:p>
          <a:p>
            <a:pPr marL="342900" indent="-342900"/>
            <a:endParaRPr lang="en-US" sz="1200" dirty="0" smtClean="0"/>
          </a:p>
          <a:p>
            <a:pPr marL="342900" indent="-342900"/>
            <a:r>
              <a:rPr lang="en-US" b="1" dirty="0" smtClean="0"/>
              <a:t>2.	 Positive and Normative Economics</a:t>
            </a:r>
          </a:p>
          <a:p>
            <a:pPr marL="800100" lvl="1" indent="-342900">
              <a:buFont typeface="+mj-lt"/>
              <a:buAutoNum type="alphaLcParenR"/>
            </a:pPr>
            <a:endParaRPr lang="en-US" dirty="0" smtClean="0"/>
          </a:p>
          <a:p>
            <a:pPr marL="342900" indent="-342900">
              <a:buFont typeface="+mj-lt"/>
              <a:buAutoNum type="arabicPeriod"/>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8855" y="685800"/>
            <a:ext cx="7738016" cy="646331"/>
          </a:xfrm>
          <a:prstGeom prst="rect">
            <a:avLst/>
          </a:prstGeom>
          <a:noFill/>
        </p:spPr>
        <p:txBody>
          <a:bodyPr wrap="none" rtlCol="0">
            <a:spAutoFit/>
          </a:bodyPr>
          <a:lstStyle/>
          <a:p>
            <a:pPr marL="0" lvl="1"/>
            <a:r>
              <a:rPr lang="en-US" sz="3200" b="1" dirty="0" smtClean="0"/>
              <a:t>Scope of </a:t>
            </a:r>
            <a:r>
              <a:rPr lang="en-US" sz="3200" b="1" dirty="0" smtClean="0"/>
              <a:t>Economics</a:t>
            </a:r>
            <a:r>
              <a:rPr lang="en-US" sz="3200" b="1" dirty="0" smtClean="0"/>
              <a:t>				</a:t>
            </a:r>
            <a:r>
              <a:rPr lang="en-US" sz="3600" b="1" dirty="0" smtClean="0">
                <a:latin typeface="Times New Roman" pitchFamily="18" charset="0"/>
                <a:cs typeface="Times New Roman" pitchFamily="18" charset="0"/>
              </a:rPr>
              <a:t>Cont.</a:t>
            </a:r>
            <a:endParaRPr lang="en-US" sz="3200" b="1" dirty="0"/>
          </a:p>
        </p:txBody>
      </p:sp>
      <p:sp>
        <p:nvSpPr>
          <p:cNvPr id="5" name="Rectangle 4"/>
          <p:cNvSpPr/>
          <p:nvPr/>
        </p:nvSpPr>
        <p:spPr>
          <a:xfrm>
            <a:off x="609600" y="1600200"/>
            <a:ext cx="8077200" cy="3978012"/>
          </a:xfrm>
          <a:prstGeom prst="rect">
            <a:avLst/>
          </a:prstGeom>
        </p:spPr>
        <p:txBody>
          <a:bodyPr wrap="square">
            <a:spAutoFit/>
          </a:bodyPr>
          <a:lstStyle/>
          <a:p>
            <a:pPr marL="342900" indent="-342900">
              <a:buFont typeface="+mj-lt"/>
              <a:buAutoNum type="arabicPeriod"/>
            </a:pPr>
            <a:r>
              <a:rPr lang="en-US" sz="2400" b="1" dirty="0" smtClean="0"/>
              <a:t>Economics  - A Science and an Art</a:t>
            </a:r>
          </a:p>
          <a:p>
            <a:pPr marL="914400" lvl="1" indent="-457200">
              <a:buFont typeface="+mj-lt"/>
              <a:buAutoNum type="alphaLcParenR"/>
            </a:pPr>
            <a:endParaRPr lang="en-US" sz="1100" dirty="0" smtClean="0"/>
          </a:p>
          <a:p>
            <a:pPr marL="914400" lvl="1" indent="-457200">
              <a:buFont typeface="+mj-lt"/>
              <a:buAutoNum type="alphaLcParenR"/>
            </a:pPr>
            <a:r>
              <a:rPr lang="en-US" sz="2400" b="1" dirty="0" smtClean="0"/>
              <a:t>Economics  - A Social Science</a:t>
            </a:r>
            <a:endParaRPr lang="en-US" sz="400" b="1" dirty="0" smtClean="0"/>
          </a:p>
          <a:p>
            <a:pPr marL="914400" lvl="1" indent="-457200" algn="just">
              <a:lnSpc>
                <a:spcPct val="150000"/>
              </a:lnSpc>
            </a:pPr>
            <a:r>
              <a:rPr lang="en-US" sz="400" dirty="0" smtClean="0"/>
              <a:t>	</a:t>
            </a:r>
            <a:endParaRPr lang="en-US" sz="200" dirty="0" smtClean="0"/>
          </a:p>
          <a:p>
            <a:pPr marL="914400" lvl="1" indent="-457200" algn="just">
              <a:lnSpc>
                <a:spcPct val="150000"/>
              </a:lnSpc>
            </a:pPr>
            <a:r>
              <a:rPr lang="en-US" sz="1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In order to understand the social aspect of economics, we should bear in mind that laborers are working on materials drawn from all over the world and producing commodities to be sold all over the world in order to exchange goods from all parts of the world to satisfy their wants. There is, thus, a close inter-dependence of millions of people living in distant lands unknown to one another.</a:t>
            </a:r>
            <a:endParaRPr lang="en-US" sz="20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600200"/>
            <a:ext cx="8077200" cy="3908762"/>
          </a:xfrm>
          <a:prstGeom prst="rect">
            <a:avLst/>
          </a:prstGeom>
        </p:spPr>
        <p:txBody>
          <a:bodyPr wrap="square">
            <a:spAutoFit/>
          </a:bodyPr>
          <a:lstStyle/>
          <a:p>
            <a:pPr marL="342900" indent="-342900">
              <a:buFont typeface="+mj-lt"/>
              <a:buAutoNum type="arabicPeriod"/>
            </a:pPr>
            <a:r>
              <a:rPr lang="en-US" sz="2400" b="1" dirty="0" smtClean="0"/>
              <a:t>Economics  - A Science and an Art</a:t>
            </a:r>
          </a:p>
          <a:p>
            <a:pPr marL="914400" lvl="1" indent="-457200"/>
            <a:endParaRPr lang="en-US" sz="1100" dirty="0" smtClean="0"/>
          </a:p>
          <a:p>
            <a:pPr marL="914400" lvl="1" indent="-457200"/>
            <a:r>
              <a:rPr lang="en-US" sz="2400" dirty="0" smtClean="0"/>
              <a:t>b)  </a:t>
            </a:r>
            <a:r>
              <a:rPr lang="en-US" sz="2400" b="1" dirty="0" smtClean="0"/>
              <a:t>Economics is a </a:t>
            </a:r>
            <a:r>
              <a:rPr lang="en-US" sz="2400" b="1" dirty="0" smtClean="0"/>
              <a:t>Science</a:t>
            </a:r>
            <a:r>
              <a:rPr lang="en-US" sz="100" b="1" dirty="0" smtClean="0"/>
              <a:t>	</a:t>
            </a:r>
          </a:p>
          <a:p>
            <a:pPr marL="914400" lvl="1" indent="-457200" algn="just">
              <a:lnSpc>
                <a:spcPct val="150000"/>
              </a:lnSpc>
            </a:pPr>
            <a:r>
              <a:rPr lang="en-US" sz="600" dirty="0" smtClean="0"/>
              <a:t>	</a:t>
            </a:r>
          </a:p>
          <a:p>
            <a:pPr marL="914400" lvl="1" indent="-457200" algn="just">
              <a:lnSpc>
                <a:spcPct val="150000"/>
              </a:lnSpc>
            </a:pPr>
            <a:r>
              <a:rPr lang="en-US" sz="2000" dirty="0" smtClean="0"/>
              <a:t>	Science is a systematized body of knowledge that traces the relationship between cause and effect. Another attribute of science is that its phenomena should be amenable to measurement. Applying these characteristics, we find that economics is a branch of knowledge where the various facts relevant to it have been systematically collected, classified and analyzed. </a:t>
            </a:r>
            <a:endParaRPr lang="en-US" sz="2000" dirty="0" smtClean="0">
              <a:latin typeface="Times New Roman" pitchFamily="18" charset="0"/>
              <a:cs typeface="Times New Roman" pitchFamily="18" charset="0"/>
            </a:endParaRPr>
          </a:p>
        </p:txBody>
      </p:sp>
      <p:sp>
        <p:nvSpPr>
          <p:cNvPr id="5" name="TextBox 4"/>
          <p:cNvSpPr txBox="1"/>
          <p:nvPr/>
        </p:nvSpPr>
        <p:spPr>
          <a:xfrm>
            <a:off x="558855" y="685800"/>
            <a:ext cx="7738016" cy="646331"/>
          </a:xfrm>
          <a:prstGeom prst="rect">
            <a:avLst/>
          </a:prstGeom>
          <a:noFill/>
        </p:spPr>
        <p:txBody>
          <a:bodyPr wrap="none" rtlCol="0">
            <a:spAutoFit/>
          </a:bodyPr>
          <a:lstStyle/>
          <a:p>
            <a:pPr marL="0" lvl="1"/>
            <a:r>
              <a:rPr lang="en-US" sz="3200" b="1" dirty="0" smtClean="0"/>
              <a:t>Scope of </a:t>
            </a:r>
            <a:r>
              <a:rPr lang="en-US" sz="3200" b="1" dirty="0" smtClean="0"/>
              <a:t>Economics</a:t>
            </a:r>
            <a:r>
              <a:rPr lang="en-US" sz="3200" b="1" dirty="0" smtClean="0"/>
              <a:t>				</a:t>
            </a:r>
            <a:r>
              <a:rPr lang="en-US" sz="3600" b="1" dirty="0" smtClean="0">
                <a:latin typeface="Times New Roman" pitchFamily="18" charset="0"/>
                <a:cs typeface="Times New Roman" pitchFamily="18" charset="0"/>
              </a:rPr>
              <a:t>Cont.</a:t>
            </a:r>
            <a:endParaRPr lang="en-US" sz="32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8855" y="685800"/>
            <a:ext cx="7738016" cy="646331"/>
          </a:xfrm>
          <a:prstGeom prst="rect">
            <a:avLst/>
          </a:prstGeom>
          <a:noFill/>
        </p:spPr>
        <p:txBody>
          <a:bodyPr wrap="none" rtlCol="0">
            <a:spAutoFit/>
          </a:bodyPr>
          <a:lstStyle/>
          <a:p>
            <a:pPr marL="0" lvl="1"/>
            <a:r>
              <a:rPr lang="en-US" sz="3200" b="1" dirty="0" smtClean="0"/>
              <a:t>Scope of </a:t>
            </a:r>
            <a:r>
              <a:rPr lang="en-US" sz="3200" b="1" dirty="0" smtClean="0"/>
              <a:t>Economics</a:t>
            </a:r>
            <a:r>
              <a:rPr lang="en-US" sz="3200" b="1" dirty="0" smtClean="0"/>
              <a:t>				</a:t>
            </a:r>
            <a:r>
              <a:rPr lang="en-US" sz="3600" b="1" dirty="0" smtClean="0">
                <a:latin typeface="Times New Roman" pitchFamily="18" charset="0"/>
                <a:cs typeface="Times New Roman" pitchFamily="18" charset="0"/>
              </a:rPr>
              <a:t>Cont.</a:t>
            </a:r>
            <a:endParaRPr lang="en-US" sz="3200" b="1" dirty="0"/>
          </a:p>
        </p:txBody>
      </p:sp>
      <p:sp>
        <p:nvSpPr>
          <p:cNvPr id="5" name="Rectangle 4"/>
          <p:cNvSpPr/>
          <p:nvPr/>
        </p:nvSpPr>
        <p:spPr>
          <a:xfrm>
            <a:off x="609600" y="1600200"/>
            <a:ext cx="8077200" cy="4462760"/>
          </a:xfrm>
          <a:prstGeom prst="rect">
            <a:avLst/>
          </a:prstGeom>
        </p:spPr>
        <p:txBody>
          <a:bodyPr wrap="square">
            <a:spAutoFit/>
          </a:bodyPr>
          <a:lstStyle/>
          <a:p>
            <a:pPr marL="342900" indent="-342900">
              <a:buFont typeface="+mj-lt"/>
              <a:buAutoNum type="arabicPeriod"/>
            </a:pPr>
            <a:r>
              <a:rPr lang="en-US" sz="2400" b="1" dirty="0" smtClean="0"/>
              <a:t>Economics  - A Science and an Art</a:t>
            </a:r>
          </a:p>
          <a:p>
            <a:pPr marL="914400" lvl="1" indent="-457200"/>
            <a:endParaRPr lang="en-US" sz="1100" dirty="0" smtClean="0"/>
          </a:p>
          <a:p>
            <a:pPr marL="914400" lvl="1" indent="-457200"/>
            <a:r>
              <a:rPr lang="en-US" sz="2400" dirty="0" smtClean="0"/>
              <a:t>b)  </a:t>
            </a:r>
            <a:r>
              <a:rPr lang="en-US" sz="2400" b="1" dirty="0" smtClean="0"/>
              <a:t>Economics is an Art</a:t>
            </a:r>
            <a:r>
              <a:rPr lang="en-US" sz="100" b="1" dirty="0" smtClean="0"/>
              <a:t>	</a:t>
            </a:r>
          </a:p>
          <a:p>
            <a:pPr marL="914400" lvl="1" indent="-457200" algn="just">
              <a:lnSpc>
                <a:spcPct val="150000"/>
              </a:lnSpc>
            </a:pPr>
            <a:r>
              <a:rPr lang="en-US" sz="600" dirty="0" smtClean="0"/>
              <a:t>	</a:t>
            </a:r>
          </a:p>
          <a:p>
            <a:pPr marL="914400" lvl="1" indent="-457200" algn="just">
              <a:lnSpc>
                <a:spcPct val="150000"/>
              </a:lnSpc>
            </a:pPr>
            <a:r>
              <a:rPr lang="en-US" sz="2000" dirty="0" smtClean="0"/>
              <a:t>	</a:t>
            </a:r>
            <a:r>
              <a:rPr lang="en-US" sz="2400" dirty="0" smtClean="0">
                <a:latin typeface="Times New Roman" pitchFamily="18" charset="0"/>
                <a:cs typeface="Times New Roman" pitchFamily="18" charset="0"/>
              </a:rPr>
              <a:t> An art is a system of rules for the attainment of a given end. A science teaches us to know; an art teaches us to do. Applying this definition, we find that economics offers us practical guidance in the solution of economic problems. Science and art are complementary to each other and economics is both a science and an art.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8855" y="685800"/>
            <a:ext cx="7738016" cy="646331"/>
          </a:xfrm>
          <a:prstGeom prst="rect">
            <a:avLst/>
          </a:prstGeom>
          <a:noFill/>
        </p:spPr>
        <p:txBody>
          <a:bodyPr wrap="none" rtlCol="0">
            <a:spAutoFit/>
          </a:bodyPr>
          <a:lstStyle/>
          <a:p>
            <a:pPr marL="0" lvl="1"/>
            <a:r>
              <a:rPr lang="en-US" sz="3200" b="1" dirty="0" smtClean="0"/>
              <a:t>Scope of </a:t>
            </a:r>
            <a:r>
              <a:rPr lang="en-US" sz="3200" b="1" dirty="0" smtClean="0"/>
              <a:t>Economics</a:t>
            </a:r>
            <a:r>
              <a:rPr lang="en-US" sz="3200" b="1" dirty="0" smtClean="0"/>
              <a:t>				</a:t>
            </a:r>
            <a:r>
              <a:rPr lang="en-US" sz="3600" b="1" dirty="0" smtClean="0">
                <a:latin typeface="Times New Roman" pitchFamily="18" charset="0"/>
                <a:cs typeface="Times New Roman" pitchFamily="18" charset="0"/>
              </a:rPr>
              <a:t>Cont.</a:t>
            </a:r>
            <a:endParaRPr lang="en-US" sz="3200" b="1" dirty="0"/>
          </a:p>
        </p:txBody>
      </p:sp>
      <p:sp>
        <p:nvSpPr>
          <p:cNvPr id="5" name="Rectangle 4"/>
          <p:cNvSpPr/>
          <p:nvPr/>
        </p:nvSpPr>
        <p:spPr>
          <a:xfrm>
            <a:off x="609600" y="1600200"/>
            <a:ext cx="8077200" cy="3677930"/>
          </a:xfrm>
          <a:prstGeom prst="rect">
            <a:avLst/>
          </a:prstGeom>
        </p:spPr>
        <p:txBody>
          <a:bodyPr wrap="square">
            <a:spAutoFit/>
          </a:bodyPr>
          <a:lstStyle/>
          <a:p>
            <a:pPr marL="342900" indent="-342900"/>
            <a:r>
              <a:rPr lang="en-US" sz="2400" b="1" dirty="0" smtClean="0"/>
              <a:t>2. Positive </a:t>
            </a:r>
            <a:r>
              <a:rPr lang="en-US" sz="2400" b="1" dirty="0" smtClean="0"/>
              <a:t>Economics</a:t>
            </a:r>
            <a:endParaRPr lang="en-US" sz="2400" b="1" dirty="0" smtClean="0"/>
          </a:p>
          <a:p>
            <a:pPr marL="914400" lvl="1" indent="-457200"/>
            <a:endParaRPr lang="en-US" sz="500" dirty="0" smtClean="0"/>
          </a:p>
          <a:p>
            <a:pPr marL="914400" lvl="1" indent="-457200"/>
            <a:r>
              <a:rPr lang="en-US" sz="2400" dirty="0" smtClean="0">
                <a:latin typeface="Times New Roman" pitchFamily="18" charset="0"/>
                <a:cs typeface="Times New Roman" pitchFamily="18" charset="0"/>
              </a:rPr>
              <a:t>Economics is both positive and normative science.</a:t>
            </a:r>
          </a:p>
          <a:p>
            <a:pPr marL="914400" lvl="1" indent="-457200" algn="just">
              <a:lnSpc>
                <a:spcPct val="150000"/>
              </a:lnSpc>
            </a:pPr>
            <a:r>
              <a:rPr lang="en-US" sz="2400" b="1" dirty="0" smtClean="0">
                <a:latin typeface="Times New Roman" pitchFamily="18" charset="0"/>
                <a:cs typeface="Times New Roman" pitchFamily="18" charset="0"/>
              </a:rPr>
              <a:t>Positive </a:t>
            </a:r>
            <a:r>
              <a:rPr lang="en-US" sz="2400" b="1" dirty="0">
                <a:latin typeface="Times New Roman" pitchFamily="18" charset="0"/>
                <a:cs typeface="Times New Roman" pitchFamily="18" charset="0"/>
              </a:rPr>
              <a:t>S</a:t>
            </a:r>
            <a:r>
              <a:rPr lang="en-US" sz="2400" b="1" dirty="0" smtClean="0">
                <a:latin typeface="Times New Roman" pitchFamily="18" charset="0"/>
                <a:cs typeface="Times New Roman" pitchFamily="18" charset="0"/>
              </a:rPr>
              <a:t>cience</a:t>
            </a:r>
            <a:r>
              <a:rPr lang="en-US" sz="2400" b="1" dirty="0" smtClean="0">
                <a:latin typeface="Times New Roman" pitchFamily="18" charset="0"/>
                <a:cs typeface="Times New Roman" pitchFamily="18" charset="0"/>
              </a:rPr>
              <a:t>: </a:t>
            </a:r>
          </a:p>
          <a:p>
            <a:pPr marL="914400" lvl="1" indent="-457200" algn="just">
              <a:lnSpc>
                <a:spcPct val="150000"/>
              </a:lnSpc>
            </a:pPr>
            <a:r>
              <a:rPr lang="en-US" sz="2400" dirty="0" smtClean="0">
                <a:latin typeface="Times New Roman" pitchFamily="18" charset="0"/>
                <a:cs typeface="Times New Roman" pitchFamily="18" charset="0"/>
              </a:rPr>
              <a:t>It only describes what it is and normative science prescribes </a:t>
            </a:r>
          </a:p>
          <a:p>
            <a:pPr marL="914400" lvl="1" indent="-457200" algn="just">
              <a:lnSpc>
                <a:spcPct val="150000"/>
              </a:lnSpc>
            </a:pPr>
            <a:r>
              <a:rPr lang="en-US" sz="2400" dirty="0" smtClean="0">
                <a:latin typeface="Times New Roman" pitchFamily="18" charset="0"/>
                <a:cs typeface="Times New Roman" pitchFamily="18" charset="0"/>
              </a:rPr>
              <a:t>what it ought to be. Positive science does not indicate what </a:t>
            </a:r>
          </a:p>
          <a:p>
            <a:pPr marL="914400" lvl="1" indent="-457200" algn="just">
              <a:lnSpc>
                <a:spcPct val="150000"/>
              </a:lnSpc>
            </a:pPr>
            <a:r>
              <a:rPr lang="en-US" sz="2400" dirty="0" smtClean="0">
                <a:latin typeface="Times New Roman" pitchFamily="18" charset="0"/>
                <a:cs typeface="Times New Roman" pitchFamily="18" charset="0"/>
              </a:rPr>
              <a:t>is good or what is bad to the society. It will simply provide </a:t>
            </a:r>
          </a:p>
          <a:p>
            <a:pPr marL="914400" lvl="1" indent="-457200" algn="just">
              <a:lnSpc>
                <a:spcPct val="150000"/>
              </a:lnSpc>
            </a:pPr>
            <a:r>
              <a:rPr lang="en-US" sz="2400" dirty="0" smtClean="0">
                <a:latin typeface="Times New Roman" pitchFamily="18" charset="0"/>
                <a:cs typeface="Times New Roman" pitchFamily="18" charset="0"/>
              </a:rPr>
              <a:t>results of economic analysis of a problem.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679883"/>
            <a:ext cx="8229600" cy="3785652"/>
          </a:xfrm>
          <a:prstGeom prst="rect">
            <a:avLst/>
          </a:prstGeom>
        </p:spPr>
        <p:txBody>
          <a:bodyPr wrap="square">
            <a:spAutoFit/>
          </a:bodyPr>
          <a:lstStyle/>
          <a:p>
            <a:pPr algn="just">
              <a:lnSpc>
                <a:spcPct val="150000"/>
              </a:lnSpc>
            </a:pPr>
            <a:r>
              <a:rPr lang="en-US" sz="2000" b="1" dirty="0" smtClean="0">
                <a:latin typeface="Times New Roman" pitchFamily="18" charset="0"/>
                <a:cs typeface="Times New Roman" pitchFamily="18" charset="0"/>
              </a:rPr>
              <a:t>Normative </a:t>
            </a:r>
            <a:r>
              <a:rPr lang="en-US" sz="2000" b="1" dirty="0" smtClean="0">
                <a:latin typeface="Times New Roman" pitchFamily="18" charset="0"/>
                <a:cs typeface="Times New Roman" pitchFamily="18" charset="0"/>
              </a:rPr>
              <a:t>Science</a:t>
            </a:r>
            <a:r>
              <a:rPr lang="en-US" sz="2000" b="1" dirty="0" smtClean="0">
                <a:latin typeface="Times New Roman" pitchFamily="18" charset="0"/>
                <a:cs typeface="Times New Roman" pitchFamily="18" charset="0"/>
              </a:rPr>
              <a:t>:</a:t>
            </a:r>
          </a:p>
          <a:p>
            <a:pPr algn="just">
              <a:lnSpc>
                <a:spcPct val="150000"/>
              </a:lnSpc>
            </a:pPr>
            <a:r>
              <a:rPr lang="en-US" sz="2000" dirty="0" smtClean="0">
                <a:latin typeface="Times New Roman" pitchFamily="18" charset="0"/>
                <a:cs typeface="Times New Roman" pitchFamily="18" charset="0"/>
              </a:rPr>
              <a:t>It makes distinction between good and bad. It prescribes what should be done to promote human welfare. A positive statement is based on facts. A normative statement involves ethical values. For example, “12 per cent of the </a:t>
            </a:r>
            <a:r>
              <a:rPr lang="en-US" sz="2000" dirty="0" err="1" smtClean="0">
                <a:latin typeface="Times New Roman" pitchFamily="18" charset="0"/>
                <a:cs typeface="Times New Roman" pitchFamily="18" charset="0"/>
              </a:rPr>
              <a:t>labour</a:t>
            </a:r>
            <a:r>
              <a:rPr lang="en-US" sz="2000" dirty="0" smtClean="0">
                <a:latin typeface="Times New Roman" pitchFamily="18" charset="0"/>
                <a:cs typeface="Times New Roman" pitchFamily="18" charset="0"/>
              </a:rPr>
              <a:t> force in India was unemployed last year” is a positive statement, which could is verified by scientific measurement. “Twelve per cent unemployment is too high” is normative statement comparing the fact of 12 per cent unemployment with a standard of what is unreasonable.</a:t>
            </a:r>
            <a:endParaRPr lang="en-US" sz="2000" dirty="0">
              <a:latin typeface="Times New Roman" pitchFamily="18" charset="0"/>
              <a:cs typeface="Times New Roman" pitchFamily="18" charset="0"/>
            </a:endParaRPr>
          </a:p>
        </p:txBody>
      </p:sp>
      <p:sp>
        <p:nvSpPr>
          <p:cNvPr id="5" name="TextBox 4"/>
          <p:cNvSpPr txBox="1"/>
          <p:nvPr/>
        </p:nvSpPr>
        <p:spPr>
          <a:xfrm>
            <a:off x="558855" y="685800"/>
            <a:ext cx="8661345" cy="646331"/>
          </a:xfrm>
          <a:prstGeom prst="rect">
            <a:avLst/>
          </a:prstGeom>
          <a:noFill/>
        </p:spPr>
        <p:txBody>
          <a:bodyPr wrap="none" rtlCol="0">
            <a:spAutoFit/>
          </a:bodyPr>
          <a:lstStyle/>
          <a:p>
            <a:pPr marL="0" lvl="1"/>
            <a:r>
              <a:rPr lang="en-US" sz="3200" b="1" dirty="0" smtClean="0"/>
              <a:t>Scope of </a:t>
            </a:r>
            <a:r>
              <a:rPr lang="en-US" sz="3200" b="1" dirty="0"/>
              <a:t>E</a:t>
            </a:r>
            <a:r>
              <a:rPr lang="en-US" sz="3200" b="1" dirty="0" smtClean="0"/>
              <a:t>conomics</a:t>
            </a:r>
            <a:r>
              <a:rPr lang="en-US" sz="3200" b="1" dirty="0" smtClean="0"/>
              <a:t>					</a:t>
            </a:r>
            <a:r>
              <a:rPr lang="en-US" sz="3600" b="1" dirty="0" smtClean="0">
                <a:latin typeface="Times New Roman" pitchFamily="18" charset="0"/>
                <a:cs typeface="Times New Roman" pitchFamily="18" charset="0"/>
              </a:rPr>
              <a:t>Cont.</a:t>
            </a:r>
            <a:endParaRPr lang="en-US" sz="32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85800"/>
            <a:ext cx="8494633" cy="646331"/>
          </a:xfrm>
          <a:prstGeom prst="rect">
            <a:avLst/>
          </a:prstGeom>
          <a:noFill/>
        </p:spPr>
        <p:txBody>
          <a:bodyPr wrap="none" rtlCol="0">
            <a:spAutoFit/>
          </a:bodyPr>
          <a:lstStyle/>
          <a:p>
            <a:pPr marL="0" lvl="1"/>
            <a:r>
              <a:rPr lang="en-US" sz="3600" b="1" dirty="0" smtClean="0">
                <a:latin typeface="Times New Roman" pitchFamily="18" charset="0"/>
                <a:cs typeface="Times New Roman" pitchFamily="18" charset="0"/>
              </a:rPr>
              <a:t>Methodology of Economics</a:t>
            </a: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
        <p:nvSpPr>
          <p:cNvPr id="5" name="Rectangle 4"/>
          <p:cNvSpPr/>
          <p:nvPr/>
        </p:nvSpPr>
        <p:spPr>
          <a:xfrm>
            <a:off x="533400" y="1506141"/>
            <a:ext cx="8458200" cy="2308324"/>
          </a:xfrm>
          <a:prstGeom prst="rect">
            <a:avLst/>
          </a:prstGeom>
        </p:spPr>
        <p:txBody>
          <a:bodyPr wrap="square">
            <a:spAutoFit/>
          </a:bodyPr>
          <a:lstStyle/>
          <a:p>
            <a:r>
              <a:rPr lang="en-US" sz="2400" b="1" dirty="0" smtClean="0">
                <a:latin typeface="Times New Roman" pitchFamily="18" charset="0"/>
                <a:cs typeface="Times New Roman" pitchFamily="18" charset="0"/>
              </a:rPr>
              <a:t>Economics as a science adopts two methods for the discovery of its laws and principles, viz.,</a:t>
            </a:r>
          </a:p>
          <a:p>
            <a:r>
              <a:rPr lang="en-US" sz="2400" b="1" dirty="0" smtClean="0">
                <a:latin typeface="Times New Roman" pitchFamily="18" charset="0"/>
                <a:cs typeface="Times New Roman" pitchFamily="18" charset="0"/>
              </a:rPr>
              <a:t> </a:t>
            </a:r>
          </a:p>
          <a:p>
            <a:pPr marL="457200" indent="-457200">
              <a:buAutoNum type="alphaLcParenBoth"/>
            </a:pPr>
            <a:r>
              <a:rPr lang="en-US" sz="2400" b="1" dirty="0" smtClean="0">
                <a:latin typeface="Times New Roman" pitchFamily="18" charset="0"/>
                <a:cs typeface="Times New Roman" pitchFamily="18" charset="0"/>
              </a:rPr>
              <a:t>Deductive method </a:t>
            </a:r>
          </a:p>
          <a:p>
            <a:pPr marL="457200" indent="-457200">
              <a:buAutoNum type="alphaLcParenBoth"/>
            </a:pPr>
            <a:endParaRPr lang="en-US" sz="2400" b="1" dirty="0" smtClean="0">
              <a:latin typeface="Times New Roman" pitchFamily="18" charset="0"/>
              <a:cs typeface="Times New Roman" pitchFamily="18" charset="0"/>
            </a:endParaRPr>
          </a:p>
          <a:p>
            <a:pPr marL="457200" indent="-457200">
              <a:buAutoNum type="alphaLcParenBoth"/>
            </a:pPr>
            <a:r>
              <a:rPr lang="en-US" sz="2400" b="1" dirty="0" smtClean="0">
                <a:latin typeface="Times New Roman" pitchFamily="18" charset="0"/>
                <a:cs typeface="Times New Roman" pitchFamily="18" charset="0"/>
              </a:rPr>
              <a:t>Inductive method</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685800"/>
            <a:ext cx="8539517" cy="646331"/>
          </a:xfrm>
          <a:prstGeom prst="rect">
            <a:avLst/>
          </a:prstGeom>
          <a:noFill/>
        </p:spPr>
        <p:txBody>
          <a:bodyPr wrap="none" rtlCol="0">
            <a:spAutoFit/>
          </a:bodyPr>
          <a:lstStyle/>
          <a:p>
            <a:pPr marL="0" lvl="1"/>
            <a:r>
              <a:rPr lang="en-US" sz="3600" b="1" dirty="0" smtClean="0">
                <a:latin typeface="Times New Roman" pitchFamily="18" charset="0"/>
                <a:cs typeface="Times New Roman" pitchFamily="18" charset="0"/>
              </a:rPr>
              <a:t>Methodology of Economics</a:t>
            </a:r>
            <a:r>
              <a:rPr lang="en-US" sz="3200" b="1" dirty="0" smtClean="0">
                <a:latin typeface="Times New Roman" pitchFamily="18" charset="0"/>
                <a:cs typeface="Times New Roman" pitchFamily="18" charset="0"/>
              </a:rPr>
              <a:t>			Cont.</a:t>
            </a:r>
            <a:endParaRPr lang="en-US" sz="3200" b="1" dirty="0">
              <a:latin typeface="Times New Roman" pitchFamily="18" charset="0"/>
              <a:cs typeface="Times New Roman" pitchFamily="18" charset="0"/>
            </a:endParaRPr>
          </a:p>
        </p:txBody>
      </p:sp>
      <p:sp>
        <p:nvSpPr>
          <p:cNvPr id="6" name="Rectangle 5"/>
          <p:cNvSpPr/>
          <p:nvPr/>
        </p:nvSpPr>
        <p:spPr>
          <a:xfrm>
            <a:off x="609600" y="1676400"/>
            <a:ext cx="3520516" cy="523220"/>
          </a:xfrm>
          <a:prstGeom prst="rect">
            <a:avLst/>
          </a:prstGeom>
        </p:spPr>
        <p:txBody>
          <a:bodyPr wrap="none">
            <a:spAutoFit/>
          </a:bodyPr>
          <a:lstStyle/>
          <a:p>
            <a:pPr marL="457200" indent="-457200">
              <a:buAutoNum type="alphaLcParenBoth"/>
            </a:pPr>
            <a:r>
              <a:rPr lang="en-US" sz="2800" b="1" dirty="0" smtClean="0">
                <a:latin typeface="Times New Roman" pitchFamily="18" charset="0"/>
                <a:cs typeface="Times New Roman" pitchFamily="18" charset="0"/>
              </a:rPr>
              <a:t>Deductive method </a:t>
            </a:r>
          </a:p>
        </p:txBody>
      </p:sp>
      <p:sp>
        <p:nvSpPr>
          <p:cNvPr id="7" name="Rectangle 6"/>
          <p:cNvSpPr/>
          <p:nvPr/>
        </p:nvSpPr>
        <p:spPr>
          <a:xfrm>
            <a:off x="993158" y="2199620"/>
            <a:ext cx="7620000" cy="3831818"/>
          </a:xfrm>
          <a:prstGeom prst="rect">
            <a:avLst/>
          </a:prstGeom>
        </p:spPr>
        <p:txBody>
          <a:bodyPr wrap="square">
            <a:spAutoFit/>
          </a:bodyPr>
          <a:lstStyle/>
          <a:p>
            <a:pPr algn="just">
              <a:lnSpc>
                <a:spcPct val="150000"/>
              </a:lnSpc>
            </a:pPr>
            <a:r>
              <a:rPr lang="en-US" dirty="0" smtClean="0">
                <a:latin typeface="Times New Roman" pitchFamily="18" charset="0"/>
                <a:cs typeface="Times New Roman" pitchFamily="18" charset="0"/>
              </a:rPr>
              <a:t>Here, we descend from the general to particular, i.e., we start from certain principles that are self-evident or based on strict observations. Then, we carry them down as a process of pure reasoning to the consequences that they implicitly contain. For instance, traders earn profit in their businesses is a general statement which is accepted even without verifying it with the traders. The deductive method is useful in analyzing complex economic phenomenon where cause and effect are inextricably mixed up. However, the deductive method is useful only if certain assumptions are valid. (Traders earn profit, if the demand for the commodity is more).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536680"/>
            <a:ext cx="8305800" cy="3416320"/>
          </a:xfrm>
          <a:prstGeom prst="rect">
            <a:avLst/>
          </a:prstGeom>
        </p:spPr>
        <p:txBody>
          <a:bodyPr wrap="square">
            <a:spAutoFit/>
          </a:bodyPr>
          <a:lstStyle/>
          <a:p>
            <a:pPr algn="just">
              <a:lnSpc>
                <a:spcPct val="150000"/>
              </a:lnSpc>
            </a:pPr>
            <a:r>
              <a:rPr lang="en-US" sz="2400" b="1" dirty="0" smtClean="0">
                <a:latin typeface="Times New Roman" pitchFamily="18" charset="0"/>
                <a:cs typeface="Times New Roman" pitchFamily="18" charset="0"/>
              </a:rPr>
              <a:t>b) Inductive </a:t>
            </a:r>
            <a:r>
              <a:rPr lang="en-US" sz="2400" b="1" dirty="0" smtClean="0">
                <a:latin typeface="Times New Roman" pitchFamily="18" charset="0"/>
                <a:cs typeface="Times New Roman" pitchFamily="18" charset="0"/>
              </a:rPr>
              <a:t>method</a:t>
            </a:r>
            <a:endParaRPr lang="en-US" sz="2400" b="1" dirty="0" smtClean="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This method mounts up from particular to general, i.e., we begin with the observation of particular facts and then proceed with the help of reasoning founded on experience so as to formulate laws and theorems on the basis of observed facts. E.g. Data on consumption of poor, middle and rich income groups of people are collected, classified, analyzed and important conclusions are drawn out from the results.</a:t>
            </a:r>
            <a:endParaRPr lang="en-US" sz="2000" dirty="0">
              <a:latin typeface="Times New Roman" pitchFamily="18" charset="0"/>
              <a:cs typeface="Times New Roman" pitchFamily="18" charset="0"/>
            </a:endParaRPr>
          </a:p>
        </p:txBody>
      </p:sp>
      <p:sp>
        <p:nvSpPr>
          <p:cNvPr id="5" name="TextBox 4"/>
          <p:cNvSpPr txBox="1"/>
          <p:nvPr/>
        </p:nvSpPr>
        <p:spPr>
          <a:xfrm>
            <a:off x="533400" y="685800"/>
            <a:ext cx="8539517" cy="646331"/>
          </a:xfrm>
          <a:prstGeom prst="rect">
            <a:avLst/>
          </a:prstGeom>
          <a:noFill/>
        </p:spPr>
        <p:txBody>
          <a:bodyPr wrap="none" rtlCol="0">
            <a:spAutoFit/>
          </a:bodyPr>
          <a:lstStyle/>
          <a:p>
            <a:pPr marL="0" lvl="1"/>
            <a:r>
              <a:rPr lang="en-US" sz="3600" b="1" dirty="0" smtClean="0">
                <a:latin typeface="Times New Roman" pitchFamily="18" charset="0"/>
                <a:cs typeface="Times New Roman" pitchFamily="18" charset="0"/>
              </a:rPr>
              <a:t>Methodology of Economics</a:t>
            </a:r>
            <a:r>
              <a:rPr lang="en-US" sz="3200" b="1" dirty="0" smtClean="0">
                <a:latin typeface="Times New Roman" pitchFamily="18" charset="0"/>
                <a:cs typeface="Times New Roman" pitchFamily="18" charset="0"/>
              </a:rPr>
              <a:t>			Cont.</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user\Desktop\ishik-logo.png"/>
          <p:cNvPicPr>
            <a:picLocks noChangeAspect="1" noChangeArrowheads="1"/>
          </p:cNvPicPr>
          <p:nvPr/>
        </p:nvPicPr>
        <p:blipFill>
          <a:blip r:embed="rId2" cstate="print"/>
          <a:srcRect/>
          <a:stretch>
            <a:fillRect/>
          </a:stretch>
        </p:blipFill>
        <p:spPr bwMode="auto">
          <a:xfrm>
            <a:off x="0" y="38100"/>
            <a:ext cx="1066800" cy="647700"/>
          </a:xfrm>
          <a:prstGeom prst="rect">
            <a:avLst/>
          </a:prstGeom>
          <a:noFill/>
        </p:spPr>
      </p:pic>
      <p:sp>
        <p:nvSpPr>
          <p:cNvPr id="6" name="TextBox 5"/>
          <p:cNvSpPr txBox="1"/>
          <p:nvPr/>
        </p:nvSpPr>
        <p:spPr>
          <a:xfrm>
            <a:off x="741938" y="381000"/>
            <a:ext cx="6801862" cy="923330"/>
          </a:xfrm>
          <a:prstGeom prst="rect">
            <a:avLst/>
          </a:prstGeom>
          <a:noFill/>
        </p:spPr>
        <p:txBody>
          <a:bodyPr wrap="none" rtlCol="0">
            <a:spAutoFit/>
          </a:bodyPr>
          <a:lstStyle/>
          <a:p>
            <a:r>
              <a:rPr lang="en-US" sz="5400" b="1" dirty="0" smtClean="0"/>
              <a:t>Learning Objectives</a:t>
            </a:r>
            <a:endParaRPr lang="en-US" sz="5400" b="1" dirty="0"/>
          </a:p>
        </p:txBody>
      </p:sp>
      <p:sp>
        <p:nvSpPr>
          <p:cNvPr id="7" name="TextBox 6"/>
          <p:cNvSpPr txBox="1"/>
          <p:nvPr/>
        </p:nvSpPr>
        <p:spPr>
          <a:xfrm>
            <a:off x="685800" y="2286000"/>
            <a:ext cx="184731" cy="369332"/>
          </a:xfrm>
          <a:prstGeom prst="rect">
            <a:avLst/>
          </a:prstGeom>
          <a:noFill/>
        </p:spPr>
        <p:txBody>
          <a:bodyPr wrap="none" rtlCol="0">
            <a:spAutoFit/>
          </a:bodyPr>
          <a:lstStyle/>
          <a:p>
            <a:endParaRPr lang="en-US" dirty="0"/>
          </a:p>
        </p:txBody>
      </p:sp>
      <p:sp>
        <p:nvSpPr>
          <p:cNvPr id="8" name="TextBox 7"/>
          <p:cNvSpPr txBox="1"/>
          <p:nvPr/>
        </p:nvSpPr>
        <p:spPr>
          <a:xfrm>
            <a:off x="152400" y="1655130"/>
            <a:ext cx="8763000" cy="451707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1371600" lvl="1" indent="-914400" algn="just">
              <a:lnSpc>
                <a:spcPct val="150000"/>
              </a:lnSpc>
              <a:buFont typeface="Arial" pitchFamily="34" charset="0"/>
              <a:buChar char="•"/>
            </a:pPr>
            <a:r>
              <a:rPr lang="en-US" sz="3200" b="1" dirty="0" smtClean="0">
                <a:latin typeface="Times New Roman" pitchFamily="18" charset="0"/>
                <a:cs typeface="Times New Roman" pitchFamily="18" charset="0"/>
              </a:rPr>
              <a:t>What is economics?</a:t>
            </a:r>
          </a:p>
          <a:p>
            <a:pPr marL="1371600" lvl="1" indent="-914400" algn="just">
              <a:lnSpc>
                <a:spcPct val="150000"/>
              </a:lnSpc>
              <a:buFont typeface="Arial" pitchFamily="34" charset="0"/>
              <a:buChar char="•"/>
            </a:pPr>
            <a:r>
              <a:rPr lang="en-US" sz="3200" b="1" dirty="0" smtClean="0">
                <a:latin typeface="Times New Roman" pitchFamily="18" charset="0"/>
                <a:cs typeface="Times New Roman" pitchFamily="18" charset="0"/>
              </a:rPr>
              <a:t>Definitions by various economist?</a:t>
            </a:r>
          </a:p>
          <a:p>
            <a:pPr marL="1371600" lvl="1" indent="-914400" algn="just">
              <a:lnSpc>
                <a:spcPct val="150000"/>
              </a:lnSpc>
              <a:buFont typeface="Arial" pitchFamily="34" charset="0"/>
              <a:buChar char="•"/>
            </a:pPr>
            <a:r>
              <a:rPr lang="en-US" sz="3200" b="1" dirty="0" smtClean="0">
                <a:latin typeface="Times New Roman" pitchFamily="18" charset="0"/>
                <a:cs typeface="Times New Roman" pitchFamily="18" charset="0"/>
              </a:rPr>
              <a:t>What are scope of economics?</a:t>
            </a:r>
          </a:p>
          <a:p>
            <a:pPr marL="1371600" lvl="1" indent="-914400" algn="just">
              <a:lnSpc>
                <a:spcPct val="150000"/>
              </a:lnSpc>
              <a:buFont typeface="Arial" pitchFamily="34" charset="0"/>
              <a:buChar char="•"/>
            </a:pPr>
            <a:r>
              <a:rPr lang="en-US" sz="3200" b="1" dirty="0" smtClean="0">
                <a:latin typeface="Times New Roman" pitchFamily="18" charset="0"/>
                <a:cs typeface="Times New Roman" pitchFamily="18" charset="0"/>
              </a:rPr>
              <a:t>What are the methodologies of economics?</a:t>
            </a:r>
          </a:p>
          <a:p>
            <a:pPr marL="1371600" lvl="1" indent="-914400" algn="just">
              <a:lnSpc>
                <a:spcPct val="150000"/>
              </a:lnSpc>
              <a:buFont typeface="Arial" pitchFamily="34" charset="0"/>
              <a:buChar char="•"/>
            </a:pPr>
            <a:r>
              <a:rPr lang="en-US" sz="3200" b="1" dirty="0" smtClean="0">
                <a:latin typeface="Times New Roman" pitchFamily="18" charset="0"/>
                <a:cs typeface="Times New Roman" pitchFamily="18" charset="0"/>
              </a:rPr>
              <a:t>What are the approaches of economics</a:t>
            </a:r>
            <a:r>
              <a:rPr lang="en-US" sz="3600" b="1" dirty="0" smtClean="0">
                <a:latin typeface="Times New Roman" pitchFamily="18" charset="0"/>
                <a:cs typeface="Times New Roman" pitchFamily="18" charset="0"/>
              </a:rPr>
              <a:t>?</a:t>
            </a:r>
            <a:endParaRPr lang="en-US" sz="2800" b="1" dirty="0" smtClean="0">
              <a:latin typeface="Times New Roman" pitchFamily="18" charset="0"/>
              <a:cs typeface="Times New Roman" pitchFamily="18" charset="0"/>
            </a:endParaRPr>
          </a:p>
        </p:txBody>
      </p:sp>
      <p:sp>
        <p:nvSpPr>
          <p:cNvPr id="9" name="TextBox 8"/>
          <p:cNvSpPr txBox="1"/>
          <p:nvPr/>
        </p:nvSpPr>
        <p:spPr>
          <a:xfrm>
            <a:off x="28732" y="6400800"/>
            <a:ext cx="1342868" cy="461665"/>
          </a:xfrm>
          <a:prstGeom prst="rect">
            <a:avLst/>
          </a:prstGeom>
          <a:noFill/>
        </p:spPr>
        <p:txBody>
          <a:bodyPr wrap="none" rtlCol="0">
            <a:spAutoFit/>
          </a:bodyPr>
          <a:lstStyle/>
          <a:p>
            <a:r>
              <a:rPr lang="en-US" sz="2400" b="1" dirty="0" smtClean="0">
                <a:effectLst>
                  <a:outerShdw blurRad="38100" dist="38100" dir="2700000" algn="tl">
                    <a:srgbClr val="000000">
                      <a:alpha val="43137"/>
                    </a:srgbClr>
                  </a:outerShdw>
                </a:effectLst>
              </a:rPr>
              <a:t>Week -1</a:t>
            </a:r>
            <a:endParaRPr 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752601"/>
            <a:ext cx="7848600" cy="3349956"/>
          </a:xfrm>
          <a:prstGeom prst="rect">
            <a:avLst/>
          </a:prstGeom>
        </p:spPr>
        <p:txBody>
          <a:bodyPr wrap="square">
            <a:spAutoFit/>
          </a:bodyPr>
          <a:lstStyle/>
          <a:p>
            <a:pPr algn="just">
              <a:lnSpc>
                <a:spcPct val="150000"/>
              </a:lnSpc>
            </a:pPr>
            <a:r>
              <a:rPr lang="en-US" sz="2400" dirty="0" smtClean="0">
                <a:latin typeface="Times New Roman" pitchFamily="18" charset="0"/>
                <a:cs typeface="Times New Roman" pitchFamily="18" charset="0"/>
              </a:rPr>
              <a:t>In deductive method, we start from certain principles that are either indisputable or based on strict observations and draw inferences about individual cases. In inductive method, a particular case is examined to establish a general or universal fact. Both deductive and inductive methods are useful in economic analysis.</a:t>
            </a:r>
            <a:endParaRPr lang="en-US" sz="2400" dirty="0">
              <a:latin typeface="Times New Roman" pitchFamily="18" charset="0"/>
              <a:cs typeface="Times New Roman" pitchFamily="18" charset="0"/>
            </a:endParaRPr>
          </a:p>
        </p:txBody>
      </p:sp>
      <p:sp>
        <p:nvSpPr>
          <p:cNvPr id="5" name="TextBox 4"/>
          <p:cNvSpPr txBox="1"/>
          <p:nvPr/>
        </p:nvSpPr>
        <p:spPr>
          <a:xfrm>
            <a:off x="533400" y="685800"/>
            <a:ext cx="8539517" cy="646331"/>
          </a:xfrm>
          <a:prstGeom prst="rect">
            <a:avLst/>
          </a:prstGeom>
          <a:noFill/>
        </p:spPr>
        <p:txBody>
          <a:bodyPr wrap="none" rtlCol="0">
            <a:spAutoFit/>
          </a:bodyPr>
          <a:lstStyle/>
          <a:p>
            <a:pPr marL="0" lvl="1"/>
            <a:r>
              <a:rPr lang="en-US" sz="3600" b="1" dirty="0" smtClean="0">
                <a:latin typeface="Times New Roman" pitchFamily="18" charset="0"/>
                <a:cs typeface="Times New Roman" pitchFamily="18" charset="0"/>
              </a:rPr>
              <a:t>Methodology of Economics</a:t>
            </a:r>
            <a:r>
              <a:rPr lang="en-US" sz="3200" b="1" dirty="0" smtClean="0">
                <a:latin typeface="Times New Roman" pitchFamily="18" charset="0"/>
                <a:cs typeface="Times New Roman" pitchFamily="18" charset="0"/>
              </a:rPr>
              <a:t>			Cont.</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49069"/>
            <a:ext cx="5177699" cy="646331"/>
          </a:xfrm>
          <a:prstGeom prst="rect">
            <a:avLst/>
          </a:prstGeom>
          <a:noFill/>
        </p:spPr>
        <p:txBody>
          <a:bodyPr wrap="none" rtlCol="0">
            <a:spAutoFit/>
          </a:bodyPr>
          <a:lstStyle/>
          <a:p>
            <a:pPr marL="0" lvl="1"/>
            <a:r>
              <a:rPr lang="en-US" sz="3600" b="1" dirty="0" smtClean="0">
                <a:latin typeface="Times New Roman" pitchFamily="18" charset="0"/>
                <a:cs typeface="Times New Roman" pitchFamily="18" charset="0"/>
              </a:rPr>
              <a:t>Approaches of economics</a:t>
            </a:r>
            <a:endParaRPr lang="en-US" sz="3200" b="1" dirty="0">
              <a:latin typeface="Times New Roman" pitchFamily="18" charset="0"/>
              <a:cs typeface="Times New Roman" pitchFamily="18" charset="0"/>
            </a:endParaRPr>
          </a:p>
        </p:txBody>
      </p:sp>
      <p:sp>
        <p:nvSpPr>
          <p:cNvPr id="5" name="Rectangle 4"/>
          <p:cNvSpPr/>
          <p:nvPr/>
        </p:nvSpPr>
        <p:spPr>
          <a:xfrm>
            <a:off x="609600" y="1600200"/>
            <a:ext cx="8305800" cy="1754326"/>
          </a:xfrm>
          <a:prstGeom prst="rect">
            <a:avLst/>
          </a:prstGeom>
        </p:spPr>
        <p:txBody>
          <a:bodyPr wrap="square">
            <a:spAutoFit/>
          </a:bodyPr>
          <a:lstStyle/>
          <a:p>
            <a:pPr>
              <a:lnSpc>
                <a:spcPct val="150000"/>
              </a:lnSpc>
            </a:pPr>
            <a:r>
              <a:rPr lang="en-US" sz="2400" dirty="0" smtClean="0">
                <a:latin typeface="Times New Roman" pitchFamily="18" charset="0"/>
                <a:cs typeface="Times New Roman" pitchFamily="18" charset="0"/>
              </a:rPr>
              <a:t>Economics can be studied through </a:t>
            </a:r>
          </a:p>
          <a:p>
            <a:pPr marL="457200" indent="-457200">
              <a:lnSpc>
                <a:spcPct val="150000"/>
              </a:lnSpc>
              <a:buAutoNum type="alphaLcParenR"/>
            </a:pPr>
            <a:r>
              <a:rPr lang="en-US" sz="2400" dirty="0" smtClean="0">
                <a:latin typeface="Times New Roman" pitchFamily="18" charset="0"/>
                <a:cs typeface="Times New Roman" pitchFamily="18" charset="0"/>
              </a:rPr>
              <a:t>Traditional approach and </a:t>
            </a:r>
          </a:p>
          <a:p>
            <a:pPr marL="457200" indent="-457200">
              <a:lnSpc>
                <a:spcPct val="150000"/>
              </a:lnSpc>
              <a:buAutoNum type="alphaLcParenR"/>
            </a:pPr>
            <a:r>
              <a:rPr lang="en-US" sz="2400" dirty="0" smtClean="0">
                <a:latin typeface="Times New Roman" pitchFamily="18" charset="0"/>
                <a:cs typeface="Times New Roman" pitchFamily="18" charset="0"/>
              </a:rPr>
              <a:t>Modern approach</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49069"/>
            <a:ext cx="8661345" cy="646331"/>
          </a:xfrm>
          <a:prstGeom prst="rect">
            <a:avLst/>
          </a:prstGeom>
          <a:noFill/>
        </p:spPr>
        <p:txBody>
          <a:bodyPr wrap="none" rtlCol="0">
            <a:spAutoFit/>
          </a:bodyPr>
          <a:lstStyle/>
          <a:p>
            <a:pPr marL="0" lvl="1"/>
            <a:r>
              <a:rPr lang="en-US" sz="3600" b="1" dirty="0" smtClean="0">
                <a:latin typeface="Times New Roman" pitchFamily="18" charset="0"/>
                <a:cs typeface="Times New Roman" pitchFamily="18" charset="0"/>
              </a:rPr>
              <a:t>Approaches of economics 			Cont.</a:t>
            </a:r>
            <a:endParaRPr lang="en-US" sz="3200" b="1" dirty="0">
              <a:latin typeface="Times New Roman" pitchFamily="18" charset="0"/>
              <a:cs typeface="Times New Roman" pitchFamily="18" charset="0"/>
            </a:endParaRPr>
          </a:p>
        </p:txBody>
      </p:sp>
      <p:sp>
        <p:nvSpPr>
          <p:cNvPr id="5" name="Rectangle 4"/>
          <p:cNvSpPr/>
          <p:nvPr/>
        </p:nvSpPr>
        <p:spPr>
          <a:xfrm>
            <a:off x="609601" y="1676400"/>
            <a:ext cx="8153400" cy="3416320"/>
          </a:xfrm>
          <a:prstGeom prst="rect">
            <a:avLst/>
          </a:prstGeom>
        </p:spPr>
        <p:txBody>
          <a:bodyPr wrap="square">
            <a:spAutoFit/>
          </a:bodyPr>
          <a:lstStyle/>
          <a:p>
            <a:pPr marL="457200" indent="-457200">
              <a:lnSpc>
                <a:spcPct val="150000"/>
              </a:lnSpc>
              <a:buAutoNum type="alphaLcParenR"/>
            </a:pPr>
            <a:r>
              <a:rPr lang="en-US" sz="2400" b="1" dirty="0" smtClean="0">
                <a:latin typeface="Times New Roman" pitchFamily="18" charset="0"/>
                <a:cs typeface="Times New Roman" pitchFamily="18" charset="0"/>
              </a:rPr>
              <a:t>Traditional approach</a:t>
            </a:r>
          </a:p>
          <a:p>
            <a:pPr marL="457200" indent="-457200" algn="just">
              <a:lnSpc>
                <a:spcPct val="150000"/>
              </a:lnSpc>
            </a:pPr>
            <a:r>
              <a:rPr lang="en-US" sz="2400" dirty="0" smtClean="0">
                <a:latin typeface="Times New Roman" pitchFamily="18" charset="0"/>
                <a:cs typeface="Times New Roman" pitchFamily="18" charset="0"/>
              </a:rPr>
              <a:t>	Economics is studied under five major divisions namely consumption, production, exchange, distribution and public finance.</a:t>
            </a:r>
          </a:p>
          <a:p>
            <a:pPr marL="457200" indent="-457200" algn="just">
              <a:lnSpc>
                <a:spcPct val="150000"/>
              </a:lnSpc>
            </a:pPr>
            <a:endParaRPr lang="en-US" sz="2400" b="1" dirty="0" smtClean="0">
              <a:latin typeface="Times New Roman" pitchFamily="18" charset="0"/>
              <a:cs typeface="Times New Roman" pitchFamily="18" charset="0"/>
            </a:endParaRPr>
          </a:p>
          <a:p>
            <a:pPr marL="457200" indent="-457200">
              <a:lnSpc>
                <a:spcPct val="150000"/>
              </a:lnSpc>
              <a:buAutoNum type="alphaLcParenR"/>
            </a:pPr>
            <a:endParaRPr lang="en-US" sz="2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371600"/>
            <a:ext cx="8305800" cy="5447645"/>
          </a:xfrm>
          <a:prstGeom prst="rect">
            <a:avLst/>
          </a:prstGeom>
        </p:spPr>
        <p:txBody>
          <a:bodyPr wrap="square">
            <a:spAutoFit/>
          </a:bodyPr>
          <a:lstStyle/>
          <a:p>
            <a:pPr>
              <a:lnSpc>
                <a:spcPct val="150000"/>
              </a:lnSpc>
            </a:pPr>
            <a:r>
              <a:rPr lang="en-US" sz="3200" b="1" dirty="0" smtClean="0">
                <a:latin typeface="Times New Roman" pitchFamily="18" charset="0"/>
                <a:cs typeface="Times New Roman" pitchFamily="18" charset="0"/>
              </a:rPr>
              <a:t>Consumption: </a:t>
            </a:r>
          </a:p>
          <a:p>
            <a:pPr>
              <a:lnSpc>
                <a:spcPct val="150000"/>
              </a:lnSpc>
            </a:pPr>
            <a:r>
              <a:rPr lang="en-US" sz="2400" dirty="0" smtClean="0">
                <a:latin typeface="Times New Roman" pitchFamily="18" charset="0"/>
                <a:cs typeface="Times New Roman" pitchFamily="18" charset="0"/>
              </a:rPr>
              <a:t>The satisfaction of human wants through the use of goods and services is called consumption. </a:t>
            </a:r>
          </a:p>
          <a:p>
            <a:pPr>
              <a:lnSpc>
                <a:spcPct val="150000"/>
              </a:lnSpc>
            </a:pPr>
            <a:r>
              <a:rPr lang="en-US" sz="3200" b="1" dirty="0" smtClean="0">
                <a:latin typeface="Times New Roman" pitchFamily="18" charset="0"/>
                <a:cs typeface="Times New Roman" pitchFamily="18" charset="0"/>
              </a:rPr>
              <a:t>Production</a:t>
            </a:r>
            <a:r>
              <a:rPr lang="en-US" sz="2400" b="1" dirty="0" smtClean="0">
                <a:latin typeface="Times New Roman" pitchFamily="18" charset="0"/>
                <a:cs typeface="Times New Roman" pitchFamily="18" charset="0"/>
              </a:rPr>
              <a:t>: </a:t>
            </a:r>
          </a:p>
          <a:p>
            <a:pPr>
              <a:lnSpc>
                <a:spcPct val="150000"/>
              </a:lnSpc>
            </a:pPr>
            <a:r>
              <a:rPr lang="en-US" sz="2400" dirty="0" smtClean="0">
                <a:latin typeface="Times New Roman" pitchFamily="18" charset="0"/>
                <a:cs typeface="Times New Roman" pitchFamily="18" charset="0"/>
              </a:rPr>
              <a:t>Goods that satisfy human wants are viewed as “bundles of utility”. Hence production would mean creation of utility or producing (or creating) things for satisfying human wants. For production, the resources like land, </a:t>
            </a:r>
            <a:r>
              <a:rPr lang="en-US" sz="2400" dirty="0" err="1" smtClean="0">
                <a:latin typeface="Times New Roman" pitchFamily="18" charset="0"/>
                <a:cs typeface="Times New Roman" pitchFamily="18" charset="0"/>
              </a:rPr>
              <a:t>labour</a:t>
            </a:r>
            <a:r>
              <a:rPr lang="en-US" sz="2400" dirty="0" smtClean="0">
                <a:latin typeface="Times New Roman" pitchFamily="18" charset="0"/>
                <a:cs typeface="Times New Roman" pitchFamily="18" charset="0"/>
              </a:rPr>
              <a:t>, capital and organization are needed.</a:t>
            </a:r>
            <a:endParaRPr lang="en-US" sz="2400" dirty="0">
              <a:latin typeface="Times New Roman" pitchFamily="18" charset="0"/>
              <a:cs typeface="Times New Roman" pitchFamily="18" charset="0"/>
            </a:endParaRPr>
          </a:p>
        </p:txBody>
      </p:sp>
      <p:sp>
        <p:nvSpPr>
          <p:cNvPr id="5" name="TextBox 4"/>
          <p:cNvSpPr txBox="1"/>
          <p:nvPr/>
        </p:nvSpPr>
        <p:spPr>
          <a:xfrm>
            <a:off x="533400" y="649069"/>
            <a:ext cx="8661345" cy="646331"/>
          </a:xfrm>
          <a:prstGeom prst="rect">
            <a:avLst/>
          </a:prstGeom>
          <a:noFill/>
        </p:spPr>
        <p:txBody>
          <a:bodyPr wrap="none" rtlCol="0">
            <a:spAutoFit/>
          </a:bodyPr>
          <a:lstStyle/>
          <a:p>
            <a:pPr marL="0" lvl="1"/>
            <a:r>
              <a:rPr lang="en-US" sz="3600" b="1" dirty="0" smtClean="0">
                <a:latin typeface="Times New Roman" pitchFamily="18" charset="0"/>
                <a:cs typeface="Times New Roman" pitchFamily="18" charset="0"/>
              </a:rPr>
              <a:t>Approaches of economics 			Cont.</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465051"/>
            <a:ext cx="8382000" cy="5447645"/>
          </a:xfrm>
          <a:prstGeom prst="rect">
            <a:avLst/>
          </a:prstGeom>
        </p:spPr>
        <p:txBody>
          <a:bodyPr wrap="square">
            <a:spAutoFit/>
          </a:bodyPr>
          <a:lstStyle/>
          <a:p>
            <a:pPr algn="just">
              <a:lnSpc>
                <a:spcPct val="150000"/>
              </a:lnSpc>
            </a:pPr>
            <a:r>
              <a:rPr lang="en-US" sz="3200" b="1" dirty="0" smtClean="0">
                <a:latin typeface="Times New Roman" pitchFamily="18" charset="0"/>
                <a:cs typeface="Times New Roman" pitchFamily="18" charset="0"/>
              </a:rPr>
              <a:t>Exchange:</a:t>
            </a:r>
          </a:p>
          <a:p>
            <a:pPr algn="just">
              <a:lnSpc>
                <a:spcPct val="150000"/>
              </a:lnSpc>
            </a:pPr>
            <a:r>
              <a:rPr lang="en-US" sz="2400" dirty="0" smtClean="0">
                <a:latin typeface="Times New Roman" pitchFamily="18" charset="0"/>
                <a:cs typeface="Times New Roman" pitchFamily="18" charset="0"/>
              </a:rPr>
              <a:t>Goods are produced not only for self-consumption, but also for sales. They are sold to buyers in markets. The process of buying and selling constitutes exchange. </a:t>
            </a:r>
          </a:p>
          <a:p>
            <a:pPr algn="just">
              <a:lnSpc>
                <a:spcPct val="150000"/>
              </a:lnSpc>
            </a:pPr>
            <a:r>
              <a:rPr lang="en-US" sz="3200" b="1" dirty="0" smtClean="0">
                <a:latin typeface="Times New Roman" pitchFamily="18" charset="0"/>
                <a:cs typeface="Times New Roman" pitchFamily="18" charset="0"/>
              </a:rPr>
              <a:t>Distribution</a:t>
            </a:r>
            <a:r>
              <a:rPr lang="en-US" sz="2400" b="1" dirty="0" smtClean="0">
                <a:latin typeface="Times New Roman" pitchFamily="18" charset="0"/>
                <a:cs typeface="Times New Roman" pitchFamily="18" charset="0"/>
              </a:rPr>
              <a:t>: </a:t>
            </a:r>
          </a:p>
          <a:p>
            <a:pPr algn="just">
              <a:lnSpc>
                <a:spcPct val="150000"/>
              </a:lnSpc>
            </a:pPr>
            <a:r>
              <a:rPr lang="en-US" sz="2400" dirty="0" smtClean="0">
                <a:latin typeface="Times New Roman" pitchFamily="18" charset="0"/>
                <a:cs typeface="Times New Roman" pitchFamily="18" charset="0"/>
              </a:rPr>
              <a:t>The production of any agricultural commodity requires four factors, viz., land, </a:t>
            </a:r>
            <a:r>
              <a:rPr lang="en-US" sz="2400" dirty="0" err="1" smtClean="0">
                <a:latin typeface="Times New Roman" pitchFamily="18" charset="0"/>
                <a:cs typeface="Times New Roman" pitchFamily="18" charset="0"/>
              </a:rPr>
              <a:t>labour</a:t>
            </a:r>
            <a:r>
              <a:rPr lang="en-US" sz="2400" dirty="0" smtClean="0">
                <a:latin typeface="Times New Roman" pitchFamily="18" charset="0"/>
                <a:cs typeface="Times New Roman" pitchFamily="18" charset="0"/>
              </a:rPr>
              <a:t>, capital and organization. These four factors of production are to be rewarded for their services rendered in the process of production. </a:t>
            </a:r>
            <a:endParaRPr lang="en-US" sz="2400" dirty="0">
              <a:latin typeface="Times New Roman" pitchFamily="18" charset="0"/>
              <a:cs typeface="Times New Roman" pitchFamily="18" charset="0"/>
            </a:endParaRPr>
          </a:p>
        </p:txBody>
      </p:sp>
      <p:sp>
        <p:nvSpPr>
          <p:cNvPr id="5" name="TextBox 4"/>
          <p:cNvSpPr txBox="1"/>
          <p:nvPr/>
        </p:nvSpPr>
        <p:spPr>
          <a:xfrm>
            <a:off x="533400" y="649069"/>
            <a:ext cx="8661345" cy="646331"/>
          </a:xfrm>
          <a:prstGeom prst="rect">
            <a:avLst/>
          </a:prstGeom>
          <a:noFill/>
        </p:spPr>
        <p:txBody>
          <a:bodyPr wrap="none" rtlCol="0">
            <a:spAutoFit/>
          </a:bodyPr>
          <a:lstStyle/>
          <a:p>
            <a:pPr marL="0" lvl="1"/>
            <a:r>
              <a:rPr lang="en-US" sz="3600" b="1" dirty="0" smtClean="0">
                <a:latin typeface="Times New Roman" pitchFamily="18" charset="0"/>
                <a:cs typeface="Times New Roman" pitchFamily="18" charset="0"/>
              </a:rPr>
              <a:t>Approaches of economics 			Cont.</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561848"/>
            <a:ext cx="8305800" cy="4708981"/>
          </a:xfrm>
          <a:prstGeom prst="rect">
            <a:avLst/>
          </a:prstGeom>
        </p:spPr>
        <p:txBody>
          <a:bodyPr wrap="square">
            <a:spAutoFit/>
          </a:bodyPr>
          <a:lstStyle/>
          <a:p>
            <a:pPr algn="just">
              <a:lnSpc>
                <a:spcPct val="150000"/>
              </a:lnSpc>
            </a:pPr>
            <a:r>
              <a:rPr lang="en-US" sz="2400" dirty="0" smtClean="0">
                <a:latin typeface="Times New Roman" pitchFamily="18" charset="0"/>
                <a:cs typeface="Times New Roman" pitchFamily="18" charset="0"/>
              </a:rPr>
              <a:t>The land owner gets rent, the </a:t>
            </a:r>
            <a:r>
              <a:rPr lang="en-US" sz="2400" dirty="0" err="1" smtClean="0">
                <a:latin typeface="Times New Roman" pitchFamily="18" charset="0"/>
                <a:cs typeface="Times New Roman" pitchFamily="18" charset="0"/>
              </a:rPr>
              <a:t>labourer</a:t>
            </a:r>
            <a:r>
              <a:rPr lang="en-US" sz="2400" dirty="0" smtClean="0">
                <a:latin typeface="Times New Roman" pitchFamily="18" charset="0"/>
                <a:cs typeface="Times New Roman" pitchFamily="18" charset="0"/>
              </a:rPr>
              <a:t> earns wage, the capitalist is given with interest and the entrepreneur is rewarded with profit. The process of determining rent, wage, interest and profit is called distribution. </a:t>
            </a:r>
          </a:p>
          <a:p>
            <a:pPr algn="just">
              <a:lnSpc>
                <a:spcPct val="150000"/>
              </a:lnSpc>
            </a:pPr>
            <a:r>
              <a:rPr lang="en-US" sz="2400" b="1" dirty="0" smtClean="0">
                <a:latin typeface="Times New Roman" pitchFamily="18" charset="0"/>
                <a:cs typeface="Times New Roman" pitchFamily="18" charset="0"/>
              </a:rPr>
              <a:t>5. Public </a:t>
            </a:r>
            <a:r>
              <a:rPr lang="en-US" sz="3200" b="1" dirty="0" smtClean="0">
                <a:latin typeface="Times New Roman" pitchFamily="18" charset="0"/>
                <a:cs typeface="Times New Roman" pitchFamily="18" charset="0"/>
              </a:rPr>
              <a:t>finance</a:t>
            </a:r>
            <a:r>
              <a:rPr lang="en-US" sz="2400" b="1" dirty="0" smtClean="0">
                <a:latin typeface="Times New Roman" pitchFamily="18" charset="0"/>
                <a:cs typeface="Times New Roman" pitchFamily="18" charset="0"/>
              </a:rPr>
              <a:t>: </a:t>
            </a:r>
          </a:p>
          <a:p>
            <a:pPr algn="just">
              <a:lnSpc>
                <a:spcPct val="150000"/>
              </a:lnSpc>
            </a:pPr>
            <a:r>
              <a:rPr lang="en-US" sz="2400" dirty="0" smtClean="0">
                <a:latin typeface="Times New Roman" pitchFamily="18" charset="0"/>
                <a:cs typeface="Times New Roman" pitchFamily="18" charset="0"/>
              </a:rPr>
              <a:t>It studies how the government gets money and how it spends it. Thus, in public finance, we study about public revenue and public expenditure</a:t>
            </a:r>
            <a:endParaRPr lang="en-US" sz="2400" dirty="0">
              <a:latin typeface="Times New Roman" pitchFamily="18" charset="0"/>
              <a:cs typeface="Times New Roman" pitchFamily="18" charset="0"/>
            </a:endParaRPr>
          </a:p>
        </p:txBody>
      </p:sp>
      <p:sp>
        <p:nvSpPr>
          <p:cNvPr id="5" name="TextBox 4"/>
          <p:cNvSpPr txBox="1"/>
          <p:nvPr/>
        </p:nvSpPr>
        <p:spPr>
          <a:xfrm>
            <a:off x="533400" y="649069"/>
            <a:ext cx="8661345" cy="646331"/>
          </a:xfrm>
          <a:prstGeom prst="rect">
            <a:avLst/>
          </a:prstGeom>
          <a:noFill/>
        </p:spPr>
        <p:txBody>
          <a:bodyPr wrap="none" rtlCol="0">
            <a:spAutoFit/>
          </a:bodyPr>
          <a:lstStyle/>
          <a:p>
            <a:pPr marL="0" lvl="1"/>
            <a:r>
              <a:rPr lang="en-US" sz="3600" b="1" dirty="0" smtClean="0">
                <a:latin typeface="Times New Roman" pitchFamily="18" charset="0"/>
                <a:cs typeface="Times New Roman" pitchFamily="18" charset="0"/>
              </a:rPr>
              <a:t>Approaches of economics 			Cont.</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49069"/>
            <a:ext cx="8661345" cy="646331"/>
          </a:xfrm>
          <a:prstGeom prst="rect">
            <a:avLst/>
          </a:prstGeom>
          <a:noFill/>
        </p:spPr>
        <p:txBody>
          <a:bodyPr wrap="none" rtlCol="0">
            <a:spAutoFit/>
          </a:bodyPr>
          <a:lstStyle/>
          <a:p>
            <a:pPr marL="0" lvl="1"/>
            <a:r>
              <a:rPr lang="en-US" sz="3600" b="1" dirty="0" smtClean="0">
                <a:latin typeface="Times New Roman" pitchFamily="18" charset="0"/>
                <a:cs typeface="Times New Roman" pitchFamily="18" charset="0"/>
              </a:rPr>
              <a:t>Approaches of economics 			Cont.</a:t>
            </a:r>
            <a:endParaRPr lang="en-US" sz="3200" b="1" dirty="0">
              <a:latin typeface="Times New Roman" pitchFamily="18" charset="0"/>
              <a:cs typeface="Times New Roman" pitchFamily="18" charset="0"/>
            </a:endParaRPr>
          </a:p>
        </p:txBody>
      </p:sp>
      <p:sp>
        <p:nvSpPr>
          <p:cNvPr id="5" name="Rectangle 4"/>
          <p:cNvSpPr/>
          <p:nvPr/>
        </p:nvSpPr>
        <p:spPr>
          <a:xfrm>
            <a:off x="609600" y="1600200"/>
            <a:ext cx="2564356" cy="579967"/>
          </a:xfrm>
          <a:prstGeom prst="rect">
            <a:avLst/>
          </a:prstGeom>
        </p:spPr>
        <p:txBody>
          <a:bodyPr wrap="none">
            <a:spAutoFit/>
          </a:bodyPr>
          <a:lstStyle/>
          <a:p>
            <a:pPr marL="457200" indent="-457200">
              <a:lnSpc>
                <a:spcPct val="150000"/>
              </a:lnSpc>
            </a:pPr>
            <a:r>
              <a:rPr lang="en-US" sz="2400" b="1" dirty="0" smtClean="0">
                <a:latin typeface="Times New Roman" pitchFamily="18" charset="0"/>
                <a:cs typeface="Times New Roman" pitchFamily="18" charset="0"/>
              </a:rPr>
              <a:t>Modern approach</a:t>
            </a:r>
            <a:endParaRPr lang="en-US" sz="2400" b="1" dirty="0">
              <a:latin typeface="Times New Roman" pitchFamily="18" charset="0"/>
              <a:cs typeface="Times New Roman" pitchFamily="18" charset="0"/>
            </a:endParaRPr>
          </a:p>
        </p:txBody>
      </p:sp>
      <p:sp>
        <p:nvSpPr>
          <p:cNvPr id="6" name="Rectangle 5"/>
          <p:cNvSpPr/>
          <p:nvPr/>
        </p:nvSpPr>
        <p:spPr>
          <a:xfrm>
            <a:off x="609600" y="2057400"/>
            <a:ext cx="7543800" cy="1754326"/>
          </a:xfrm>
          <a:prstGeom prst="rect">
            <a:avLst/>
          </a:prstGeom>
        </p:spPr>
        <p:txBody>
          <a:bodyPr wrap="square">
            <a:spAutoFit/>
          </a:bodyPr>
          <a:lstStyle/>
          <a:p>
            <a:pPr>
              <a:lnSpc>
                <a:spcPct val="150000"/>
              </a:lnSpc>
            </a:pPr>
            <a:r>
              <a:rPr lang="en-US" sz="2400" dirty="0" smtClean="0">
                <a:latin typeface="Times New Roman" pitchFamily="18" charset="0"/>
                <a:cs typeface="Times New Roman" pitchFamily="18" charset="0"/>
              </a:rPr>
              <a:t>The study of economics is divided into: </a:t>
            </a:r>
          </a:p>
          <a:p>
            <a:pPr marL="400050" indent="-400050">
              <a:lnSpc>
                <a:spcPct val="150000"/>
              </a:lnSpc>
              <a:buAutoNum type="romanLcParenR"/>
            </a:pPr>
            <a:r>
              <a:rPr lang="en-US" sz="2400" dirty="0" smtClean="0">
                <a:latin typeface="Times New Roman" pitchFamily="18" charset="0"/>
                <a:cs typeface="Times New Roman" pitchFamily="18" charset="0"/>
              </a:rPr>
              <a:t>Microeconomics </a:t>
            </a:r>
          </a:p>
          <a:p>
            <a:pPr marL="400050" indent="-400050">
              <a:lnSpc>
                <a:spcPct val="150000"/>
              </a:lnSpc>
              <a:buAutoNum type="romanLcParenR"/>
            </a:pPr>
            <a:r>
              <a:rPr lang="en-US" sz="2400" dirty="0" smtClean="0">
                <a:latin typeface="Times New Roman" pitchFamily="18" charset="0"/>
                <a:cs typeface="Times New Roman" pitchFamily="18" charset="0"/>
              </a:rPr>
              <a:t>Macroeconomics</a:t>
            </a:r>
            <a:endParaRPr lang="en-US" sz="24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551087"/>
            <a:ext cx="8382000" cy="5170646"/>
          </a:xfrm>
          <a:prstGeom prst="rect">
            <a:avLst/>
          </a:prstGeom>
        </p:spPr>
        <p:txBody>
          <a:bodyPr wrap="square">
            <a:spAutoFit/>
          </a:bodyPr>
          <a:lstStyle/>
          <a:p>
            <a:pPr algn="just">
              <a:lnSpc>
                <a:spcPct val="150000"/>
              </a:lnSpc>
            </a:pPr>
            <a:r>
              <a:rPr lang="en-US" sz="2800" b="1" dirty="0" smtClean="0">
                <a:latin typeface="Times New Roman" pitchFamily="18" charset="0"/>
                <a:cs typeface="Times New Roman" pitchFamily="18" charset="0"/>
              </a:rPr>
              <a:t>Microeconomics</a:t>
            </a:r>
            <a:r>
              <a:rPr lang="en-US" sz="2400" dirty="0" smtClean="0">
                <a:latin typeface="Times New Roman" pitchFamily="18" charset="0"/>
                <a:cs typeface="Times New Roman" pitchFamily="18" charset="0"/>
              </a:rPr>
              <a:t> analyses the economic </a:t>
            </a:r>
            <a:r>
              <a:rPr lang="en-US" sz="2400" dirty="0" smtClean="0">
                <a:latin typeface="Times New Roman" pitchFamily="18" charset="0"/>
                <a:cs typeface="Times New Roman" pitchFamily="18" charset="0"/>
              </a:rPr>
              <a:t>behavior </a:t>
            </a:r>
            <a:r>
              <a:rPr lang="en-US" sz="2400" dirty="0" smtClean="0">
                <a:latin typeface="Times New Roman" pitchFamily="18" charset="0"/>
                <a:cs typeface="Times New Roman" pitchFamily="18" charset="0"/>
              </a:rPr>
              <a:t>of any particular decision making unit such as a household or a firm. Microeconomics studies the flow of economic resources or factors of production from the households or resource owners to business firms and flow of goods and services from business firms to households. It studies the </a:t>
            </a:r>
            <a:r>
              <a:rPr lang="en-US" sz="2400" dirty="0" err="1" smtClean="0">
                <a:latin typeface="Times New Roman" pitchFamily="18" charset="0"/>
                <a:cs typeface="Times New Roman" pitchFamily="18" charset="0"/>
              </a:rPr>
              <a:t>behaviour</a:t>
            </a:r>
            <a:r>
              <a:rPr lang="en-US" sz="2400" dirty="0" smtClean="0">
                <a:latin typeface="Times New Roman" pitchFamily="18" charset="0"/>
                <a:cs typeface="Times New Roman" pitchFamily="18" charset="0"/>
              </a:rPr>
              <a:t> of individual decision making unit with regard to fixation of price and output and its reactions to the changes in demand and supply conditions. Hence, microeconomics is also called price theory</a:t>
            </a:r>
            <a:endParaRPr lang="en-US" sz="2400" dirty="0">
              <a:latin typeface="Times New Roman" pitchFamily="18" charset="0"/>
              <a:cs typeface="Times New Roman" pitchFamily="18" charset="0"/>
            </a:endParaRPr>
          </a:p>
        </p:txBody>
      </p:sp>
      <p:sp>
        <p:nvSpPr>
          <p:cNvPr id="5" name="TextBox 4"/>
          <p:cNvSpPr txBox="1"/>
          <p:nvPr/>
        </p:nvSpPr>
        <p:spPr>
          <a:xfrm>
            <a:off x="533400" y="649069"/>
            <a:ext cx="8661345" cy="646331"/>
          </a:xfrm>
          <a:prstGeom prst="rect">
            <a:avLst/>
          </a:prstGeom>
          <a:noFill/>
        </p:spPr>
        <p:txBody>
          <a:bodyPr wrap="none" rtlCol="0">
            <a:spAutoFit/>
          </a:bodyPr>
          <a:lstStyle/>
          <a:p>
            <a:pPr marL="0" lvl="1"/>
            <a:r>
              <a:rPr lang="en-US" sz="3600" b="1" dirty="0" smtClean="0">
                <a:latin typeface="Times New Roman" pitchFamily="18" charset="0"/>
                <a:cs typeface="Times New Roman" pitchFamily="18" charset="0"/>
              </a:rPr>
              <a:t>Approaches of economics 			Cont.</a:t>
            </a:r>
            <a:endParaRPr lang="en-US" sz="3200" b="1"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600200"/>
            <a:ext cx="8153400" cy="3508653"/>
          </a:xfrm>
          <a:prstGeom prst="rect">
            <a:avLst/>
          </a:prstGeom>
        </p:spPr>
        <p:txBody>
          <a:bodyPr wrap="square">
            <a:spAutoFit/>
          </a:bodyPr>
          <a:lstStyle/>
          <a:p>
            <a:pPr algn="just">
              <a:lnSpc>
                <a:spcPct val="150000"/>
              </a:lnSpc>
            </a:pPr>
            <a:r>
              <a:rPr lang="en-US" sz="2800" b="1" dirty="0" smtClean="0">
                <a:latin typeface="Times New Roman" pitchFamily="18" charset="0"/>
                <a:cs typeface="Times New Roman" pitchFamily="18" charset="0"/>
              </a:rPr>
              <a:t>Macroeconomics</a:t>
            </a:r>
            <a:r>
              <a:rPr lang="en-US" sz="2400" dirty="0" smtClean="0">
                <a:latin typeface="Times New Roman" pitchFamily="18" charset="0"/>
                <a:cs typeface="Times New Roman" pitchFamily="18" charset="0"/>
              </a:rPr>
              <a:t> studies the behavior of the economic system as a whole or all the decision-making units put together. Macroeconomics deals with the behavior of aggregates like total employment, gross national product (GNP), national income, general price level, etc. So, macroeconomics is also known as income theory</a:t>
            </a:r>
            <a:endParaRPr lang="en-US" sz="2400" dirty="0">
              <a:latin typeface="Times New Roman" pitchFamily="18" charset="0"/>
              <a:cs typeface="Times New Roman" pitchFamily="18" charset="0"/>
            </a:endParaRPr>
          </a:p>
        </p:txBody>
      </p:sp>
      <p:sp>
        <p:nvSpPr>
          <p:cNvPr id="5" name="Rectangle 4"/>
          <p:cNvSpPr/>
          <p:nvPr/>
        </p:nvSpPr>
        <p:spPr>
          <a:xfrm>
            <a:off x="685800" y="4953000"/>
            <a:ext cx="8153400" cy="1754326"/>
          </a:xfrm>
          <a:prstGeom prst="rect">
            <a:avLst/>
          </a:prstGeom>
        </p:spPr>
        <p:txBody>
          <a:bodyPr wrap="square">
            <a:spAutoFit/>
          </a:bodyPr>
          <a:lstStyle/>
          <a:p>
            <a:pPr algn="just">
              <a:lnSpc>
                <a:spcPct val="150000"/>
              </a:lnSpc>
            </a:pPr>
            <a:r>
              <a:rPr lang="en-US" sz="2400" dirty="0" smtClean="0">
                <a:latin typeface="Times New Roman" pitchFamily="18" charset="0"/>
                <a:cs typeface="Times New Roman" pitchFamily="18" charset="0"/>
              </a:rPr>
              <a:t>Microeconomics cannot give an idea of the functioning of the economy as a whole. Similarly, macroeconomics ignores the individual’s preference and welfare. </a:t>
            </a:r>
            <a:endParaRPr lang="en-US" sz="2400" dirty="0">
              <a:latin typeface="Times New Roman" pitchFamily="18" charset="0"/>
              <a:cs typeface="Times New Roman" pitchFamily="18" charset="0"/>
            </a:endParaRPr>
          </a:p>
        </p:txBody>
      </p:sp>
      <p:sp>
        <p:nvSpPr>
          <p:cNvPr id="6" name="TextBox 5"/>
          <p:cNvSpPr txBox="1"/>
          <p:nvPr/>
        </p:nvSpPr>
        <p:spPr>
          <a:xfrm>
            <a:off x="533400" y="649069"/>
            <a:ext cx="8661345" cy="646331"/>
          </a:xfrm>
          <a:prstGeom prst="rect">
            <a:avLst/>
          </a:prstGeom>
          <a:noFill/>
        </p:spPr>
        <p:txBody>
          <a:bodyPr wrap="none" rtlCol="0">
            <a:spAutoFit/>
          </a:bodyPr>
          <a:lstStyle/>
          <a:p>
            <a:pPr marL="0" lvl="1"/>
            <a:r>
              <a:rPr lang="en-US" sz="3600" b="1" dirty="0" smtClean="0">
                <a:latin typeface="Times New Roman" pitchFamily="18" charset="0"/>
                <a:cs typeface="Times New Roman" pitchFamily="18" charset="0"/>
              </a:rPr>
              <a:t>Approaches of economics 			Cont.</a:t>
            </a:r>
            <a:endParaRPr lang="en-US" sz="3200" b="1"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457200"/>
            <a:ext cx="2545890" cy="769441"/>
          </a:xfrm>
          <a:prstGeom prst="rect">
            <a:avLst/>
          </a:prstGeom>
          <a:noFill/>
        </p:spPr>
        <p:txBody>
          <a:bodyPr wrap="none" rtlCol="0">
            <a:spAutoFit/>
          </a:bodyPr>
          <a:lstStyle/>
          <a:p>
            <a:r>
              <a:rPr lang="en-US" sz="4400" b="1" dirty="0" smtClean="0"/>
              <a:t>Questions</a:t>
            </a:r>
            <a:endParaRPr lang="en-US" sz="4400" b="1" dirty="0"/>
          </a:p>
        </p:txBody>
      </p:sp>
      <p:sp>
        <p:nvSpPr>
          <p:cNvPr id="5" name="TextBox 4"/>
          <p:cNvSpPr txBox="1"/>
          <p:nvPr/>
        </p:nvSpPr>
        <p:spPr>
          <a:xfrm>
            <a:off x="578310" y="1577400"/>
            <a:ext cx="8413290" cy="5509200"/>
          </a:xfrm>
          <a:prstGeom prst="rect">
            <a:avLst/>
          </a:prstGeom>
          <a:noFill/>
        </p:spPr>
        <p:txBody>
          <a:bodyPr wrap="square" rtlCol="0">
            <a:spAutoFit/>
          </a:bodyPr>
          <a:lstStyle/>
          <a:p>
            <a:r>
              <a:rPr lang="en-US" sz="2800" dirty="0" smtClean="0"/>
              <a:t>1. What is economic?</a:t>
            </a:r>
          </a:p>
          <a:p>
            <a:r>
              <a:rPr lang="en-US" sz="2800" dirty="0" smtClean="0"/>
              <a:t>2. What is microeconomics?</a:t>
            </a:r>
          </a:p>
          <a:p>
            <a:r>
              <a:rPr lang="en-US" sz="2800" dirty="0" smtClean="0"/>
              <a:t>3. What is scarcity?</a:t>
            </a:r>
          </a:p>
          <a:p>
            <a:r>
              <a:rPr lang="en-US" sz="2800" dirty="0" smtClean="0"/>
              <a:t>4. What is Wants?</a:t>
            </a:r>
          </a:p>
          <a:p>
            <a:r>
              <a:rPr lang="en-US" sz="2800" dirty="0" smtClean="0"/>
              <a:t>5. What is Traditional approaches?</a:t>
            </a:r>
          </a:p>
          <a:p>
            <a:r>
              <a:rPr lang="en-US" sz="2800" dirty="0" smtClean="0"/>
              <a:t>6. What is Modern approaches?</a:t>
            </a:r>
          </a:p>
          <a:p>
            <a:r>
              <a:rPr lang="en-US" sz="2800" dirty="0" smtClean="0"/>
              <a:t>7. Is economics is science or art. Explain</a:t>
            </a:r>
          </a:p>
          <a:p>
            <a:r>
              <a:rPr lang="en-US" sz="2800" dirty="0" smtClean="0"/>
              <a:t>8. Define economics by Alfred Marshal</a:t>
            </a:r>
          </a:p>
          <a:p>
            <a:r>
              <a:rPr lang="en-US" sz="2800" dirty="0" smtClean="0"/>
              <a:t>9. Definition given Prof. Paul Samuelson</a:t>
            </a:r>
          </a:p>
          <a:p>
            <a:r>
              <a:rPr lang="en-US" sz="2800" dirty="0" smtClean="0"/>
              <a:t>10. What are scope of economics?</a:t>
            </a:r>
          </a:p>
          <a:p>
            <a:r>
              <a:rPr lang="en-US" sz="2800" dirty="0" smtClean="0"/>
              <a:t>11. What is inductive and deductive method?</a:t>
            </a:r>
          </a:p>
          <a:p>
            <a:endParaRPr lang="en-US" sz="4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4647426" cy="646331"/>
          </a:xfrm>
          <a:prstGeom prst="rect">
            <a:avLst/>
          </a:prstGeom>
          <a:noFill/>
        </p:spPr>
        <p:txBody>
          <a:bodyPr wrap="none" rtlCol="0">
            <a:spAutoFit/>
          </a:bodyPr>
          <a:lstStyle/>
          <a:p>
            <a:r>
              <a:rPr lang="en-US" sz="3600" b="1" dirty="0" smtClean="0">
                <a:effectLst>
                  <a:outerShdw blurRad="38100" dist="38100" dir="2700000" algn="tl">
                    <a:srgbClr val="000000">
                      <a:alpha val="43137"/>
                    </a:srgbClr>
                  </a:outerShdw>
                </a:effectLst>
              </a:rPr>
              <a:t>What is economics?</a:t>
            </a:r>
            <a:endParaRPr lang="en-US" sz="3600" b="1" dirty="0">
              <a:effectLst>
                <a:outerShdw blurRad="38100" dist="38100" dir="2700000" algn="tl">
                  <a:srgbClr val="000000">
                    <a:alpha val="43137"/>
                  </a:srgbClr>
                </a:outerShdw>
              </a:effectLst>
            </a:endParaRPr>
          </a:p>
        </p:txBody>
      </p:sp>
      <p:sp>
        <p:nvSpPr>
          <p:cNvPr id="5" name="TextBox 4"/>
          <p:cNvSpPr txBox="1"/>
          <p:nvPr/>
        </p:nvSpPr>
        <p:spPr>
          <a:xfrm>
            <a:off x="533400" y="1600200"/>
            <a:ext cx="8228826" cy="3416320"/>
          </a:xfrm>
          <a:prstGeom prst="rect">
            <a:avLst/>
          </a:prstGeom>
          <a:noFill/>
        </p:spPr>
        <p:txBody>
          <a:bodyPr wrap="square" rtlCol="0">
            <a:spAutoFit/>
          </a:bodyPr>
          <a:lstStyle/>
          <a:p>
            <a:pPr algn="just">
              <a:lnSpc>
                <a:spcPct val="150000"/>
              </a:lnSpc>
            </a:pPr>
            <a:r>
              <a:rPr lang="en-US" sz="2400" dirty="0" smtClean="0">
                <a:latin typeface="Times New Roman" pitchFamily="18" charset="0"/>
                <a:cs typeface="Times New Roman" pitchFamily="18" charset="0"/>
              </a:rPr>
              <a:t>Economics is the science that deals with production, exchange and consumption of various commodities in economic systems. It shows how scarce resources can be used to increase wealth and human welfare. The central focus of economics is on scarcity of resources and choices among their alternative uses. The resources or inputs available to produce goods are limited or scarce.</a:t>
            </a:r>
            <a:endParaRPr lang="en-US"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cxnSp>
        <p:nvCxnSpPr>
          <p:cNvPr id="7" name="Straight Connector 6"/>
          <p:cNvCxnSpPr/>
          <p:nvPr/>
        </p:nvCxnSpPr>
        <p:spPr>
          <a:xfrm>
            <a:off x="0" y="5484812"/>
            <a:ext cx="9144000" cy="1588"/>
          </a:xfrm>
          <a:prstGeom prst="line">
            <a:avLst/>
          </a:prstGeom>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457200" y="5486400"/>
            <a:ext cx="8610600" cy="1308050"/>
          </a:xfrm>
          <a:prstGeom prst="rect">
            <a:avLst/>
          </a:prstGeom>
          <a:noFill/>
        </p:spPr>
        <p:txBody>
          <a:bodyPr wrap="square" rtlCol="0">
            <a:spAutoFit/>
          </a:bodyPr>
          <a:lstStyle/>
          <a:p>
            <a:r>
              <a:rPr lang="en-US" sz="2800" b="1" i="1" dirty="0" smtClean="0">
                <a:latin typeface="Times New Roman" pitchFamily="18" charset="0"/>
                <a:cs typeface="Times New Roman" pitchFamily="18" charset="0"/>
              </a:rPr>
              <a:t>Keywords:</a:t>
            </a:r>
          </a:p>
          <a:p>
            <a:endParaRPr lang="en-US" sz="100" b="1" i="1" dirty="0" smtClean="0">
              <a:latin typeface="Times New Roman" pitchFamily="18" charset="0"/>
              <a:cs typeface="Times New Roman" pitchFamily="18" charset="0"/>
            </a:endParaRPr>
          </a:p>
          <a:p>
            <a:r>
              <a:rPr lang="en-US" sz="2400" b="1" i="1" dirty="0" smtClean="0">
                <a:latin typeface="Times New Roman" pitchFamily="18" charset="0"/>
                <a:cs typeface="Times New Roman" pitchFamily="18" charset="0"/>
              </a:rPr>
              <a:t>Scarcity, Human welfare, production, exchange, choice, resources, good and service.</a:t>
            </a:r>
            <a:endParaRPr lang="en-US" sz="24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371600"/>
            <a:ext cx="8305800" cy="3076291"/>
          </a:xfrm>
          <a:prstGeom prst="rect">
            <a:avLst/>
          </a:prstGeom>
        </p:spPr>
        <p:txBody>
          <a:bodyPr wrap="square">
            <a:spAutoFit/>
          </a:bodyPr>
          <a:lstStyle/>
          <a:p>
            <a:pPr algn="just">
              <a:lnSpc>
                <a:spcPct val="200000"/>
              </a:lnSpc>
            </a:pPr>
            <a:r>
              <a:rPr lang="en-US" sz="2000" dirty="0" smtClean="0">
                <a:latin typeface="Times New Roman" pitchFamily="18" charset="0"/>
                <a:cs typeface="Times New Roman" pitchFamily="18" charset="0"/>
              </a:rPr>
              <a:t>This scarcity induces people to make choices among alternatives, and the knowledge of economics is used to compare the alternatives for choosing the best among them. For example, a farmer can grow paddy, sugarcane, banana, cotton etc. in his garden land. But he has to choose a crop depending upon the availability of irrigation water.</a:t>
            </a:r>
            <a:endParaRPr lang="en-US" sz="2000" dirty="0">
              <a:latin typeface="Times New Roman" pitchFamily="18" charset="0"/>
              <a:cs typeface="Times New Roman" pitchFamily="18" charset="0"/>
            </a:endParaRPr>
          </a:p>
        </p:txBody>
      </p:sp>
      <p:pic>
        <p:nvPicPr>
          <p:cNvPr id="1027" name="Picture 3" descr="C:\Users\user\Downloads\scarcity-in-economics.png"/>
          <p:cNvPicPr>
            <a:picLocks noChangeAspect="1" noChangeArrowheads="1"/>
          </p:cNvPicPr>
          <p:nvPr/>
        </p:nvPicPr>
        <p:blipFill>
          <a:blip r:embed="rId2"/>
          <a:srcRect/>
          <a:stretch>
            <a:fillRect/>
          </a:stretch>
        </p:blipFill>
        <p:spPr bwMode="auto">
          <a:xfrm>
            <a:off x="4800600" y="4114800"/>
            <a:ext cx="4279900" cy="2666924"/>
          </a:xfrm>
          <a:prstGeom prst="rect">
            <a:avLst/>
          </a:prstGeom>
          <a:noFill/>
        </p:spPr>
      </p:pic>
      <p:sp>
        <p:nvSpPr>
          <p:cNvPr id="8" name="TextBox 7"/>
          <p:cNvSpPr txBox="1"/>
          <p:nvPr/>
        </p:nvSpPr>
        <p:spPr>
          <a:xfrm>
            <a:off x="457200" y="685800"/>
            <a:ext cx="8751114" cy="646331"/>
          </a:xfrm>
          <a:prstGeom prst="rect">
            <a:avLst/>
          </a:prstGeom>
          <a:noFill/>
        </p:spPr>
        <p:txBody>
          <a:bodyPr wrap="none" rtlCol="0">
            <a:spAutoFit/>
          </a:bodyPr>
          <a:lstStyle/>
          <a:p>
            <a:r>
              <a:rPr lang="en-US" sz="3600" b="1" dirty="0" smtClean="0">
                <a:effectLst>
                  <a:outerShdw blurRad="38100" dist="38100" dir="2700000" algn="tl">
                    <a:srgbClr val="000000">
                      <a:alpha val="43137"/>
                    </a:srgbClr>
                  </a:outerShdw>
                </a:effectLst>
              </a:rPr>
              <a:t>What is economics? 				Cont.</a:t>
            </a:r>
            <a:endParaRPr lang="en-US" sz="36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685800"/>
            <a:ext cx="8751114" cy="646331"/>
          </a:xfrm>
          <a:prstGeom prst="rect">
            <a:avLst/>
          </a:prstGeom>
          <a:noFill/>
        </p:spPr>
        <p:txBody>
          <a:bodyPr wrap="none" rtlCol="0">
            <a:spAutoFit/>
          </a:bodyPr>
          <a:lstStyle/>
          <a:p>
            <a:r>
              <a:rPr lang="en-US" sz="3600" b="1" dirty="0" smtClean="0">
                <a:effectLst>
                  <a:outerShdw blurRad="38100" dist="38100" dir="2700000" algn="tl">
                    <a:srgbClr val="000000">
                      <a:alpha val="43137"/>
                    </a:srgbClr>
                  </a:outerShdw>
                </a:effectLst>
              </a:rPr>
              <a:t>What is economics? 				Cont.</a:t>
            </a:r>
            <a:endParaRPr lang="en-US" sz="3600" b="1" dirty="0">
              <a:effectLst>
                <a:outerShdw blurRad="38100" dist="38100" dir="2700000" algn="tl">
                  <a:srgbClr val="000000">
                    <a:alpha val="43137"/>
                  </a:srgbClr>
                </a:outerShdw>
              </a:effectLst>
            </a:endParaRPr>
          </a:p>
        </p:txBody>
      </p:sp>
      <p:sp>
        <p:nvSpPr>
          <p:cNvPr id="6" name="Rectangle 5"/>
          <p:cNvSpPr/>
          <p:nvPr/>
        </p:nvSpPr>
        <p:spPr>
          <a:xfrm>
            <a:off x="457200" y="1592282"/>
            <a:ext cx="8382000" cy="4524315"/>
          </a:xfrm>
          <a:prstGeom prst="rect">
            <a:avLst/>
          </a:prstGeom>
        </p:spPr>
        <p:txBody>
          <a:bodyPr wrap="square">
            <a:spAutoFit/>
          </a:bodyPr>
          <a:lstStyle/>
          <a:p>
            <a:pPr algn="just">
              <a:lnSpc>
                <a:spcPct val="150000"/>
              </a:lnSpc>
            </a:pPr>
            <a:r>
              <a:rPr lang="en-US" sz="2400" dirty="0" smtClean="0">
                <a:latin typeface="Times New Roman" pitchFamily="18" charset="0"/>
                <a:cs typeface="Times New Roman" pitchFamily="18" charset="0"/>
              </a:rPr>
              <a:t>Two major factors are responsible for the emergence of economic problems. They are: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the existence of unlimited human wants and ii) the scarcity of available resources. </a:t>
            </a:r>
          </a:p>
          <a:p>
            <a:pPr algn="just">
              <a:lnSpc>
                <a:spcPct val="150000"/>
              </a:lnSpc>
            </a:pPr>
            <a:r>
              <a:rPr lang="en-US" sz="2400" dirty="0" smtClean="0">
                <a:latin typeface="Times New Roman" pitchFamily="18" charset="0"/>
                <a:cs typeface="Times New Roman" pitchFamily="18" charset="0"/>
              </a:rPr>
              <a:t>The numerous human wants are to be satisfied through the scarce resources available in nature. </a:t>
            </a:r>
          </a:p>
          <a:p>
            <a:pPr algn="just">
              <a:lnSpc>
                <a:spcPct val="150000"/>
              </a:lnSpc>
            </a:pPr>
            <a:r>
              <a:rPr lang="en-US" sz="2400" dirty="0" smtClean="0">
                <a:latin typeface="Times New Roman" pitchFamily="18" charset="0"/>
                <a:cs typeface="Times New Roman" pitchFamily="18" charset="0"/>
              </a:rPr>
              <a:t>Economics deals with how the numerous human wants are to be satisfied with limited resources. Thus, the science of economics centre's on </a:t>
            </a:r>
            <a:r>
              <a:rPr lang="en-US" sz="2400" b="1" dirty="0" smtClean="0">
                <a:latin typeface="Times New Roman" pitchFamily="18" charset="0"/>
                <a:cs typeface="Times New Roman" pitchFamily="18" charset="0"/>
              </a:rPr>
              <a:t>want - effort - satisfaction.</a:t>
            </a:r>
            <a:endParaRPr lang="en-US" sz="2400" b="1" dirty="0">
              <a:latin typeface="Times New Roman" pitchFamily="18" charset="0"/>
              <a:cs typeface="Times New Roman" pitchFamily="18" charset="0"/>
            </a:endParaRPr>
          </a:p>
        </p:txBody>
      </p:sp>
      <p:pic>
        <p:nvPicPr>
          <p:cNvPr id="17410" name="Picture 2"/>
          <p:cNvPicPr>
            <a:picLocks noChangeAspect="1" noChangeArrowheads="1"/>
          </p:cNvPicPr>
          <p:nvPr/>
        </p:nvPicPr>
        <p:blipFill>
          <a:blip r:embed="rId2"/>
          <a:srcRect l="32211" t="58333" r="33236" b="29167"/>
          <a:stretch>
            <a:fillRect/>
          </a:stretch>
        </p:blipFill>
        <p:spPr bwMode="auto">
          <a:xfrm>
            <a:off x="4648200" y="5943600"/>
            <a:ext cx="4495800" cy="91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1271"/>
            <a:ext cx="9144000" cy="1200329"/>
          </a:xfrm>
          <a:prstGeom prst="rect">
            <a:avLst/>
          </a:prstGeom>
        </p:spPr>
        <p:txBody>
          <a:bodyPr wrap="square">
            <a:spAutoFit/>
          </a:bodyPr>
          <a:lstStyle/>
          <a:p>
            <a:pPr marL="1371600" lvl="1" indent="-914400" algn="just"/>
            <a:r>
              <a:rPr lang="en-US" sz="3600" b="1" dirty="0" smtClean="0">
                <a:latin typeface="Times New Roman" pitchFamily="18" charset="0"/>
                <a:cs typeface="Times New Roman" pitchFamily="18" charset="0"/>
              </a:rPr>
              <a:t> Definitions of economics by various </a:t>
            </a:r>
          </a:p>
          <a:p>
            <a:pPr marL="1371600" lvl="1" indent="-914400" algn="just"/>
            <a:r>
              <a:rPr lang="en-US" sz="3600" b="1" dirty="0" smtClean="0">
                <a:latin typeface="Times New Roman" pitchFamily="18" charset="0"/>
                <a:cs typeface="Times New Roman" pitchFamily="18" charset="0"/>
              </a:rPr>
              <a:t> economist.</a:t>
            </a:r>
          </a:p>
        </p:txBody>
      </p:sp>
      <p:sp>
        <p:nvSpPr>
          <p:cNvPr id="5" name="Rectangle 4"/>
          <p:cNvSpPr/>
          <p:nvPr/>
        </p:nvSpPr>
        <p:spPr>
          <a:xfrm>
            <a:off x="609600" y="1447800"/>
            <a:ext cx="8229600" cy="2862322"/>
          </a:xfrm>
          <a:prstGeom prst="rect">
            <a:avLst/>
          </a:prstGeom>
        </p:spPr>
        <p:txBody>
          <a:bodyPr wrap="square">
            <a:spAutoFit/>
          </a:bodyPr>
          <a:lstStyle/>
          <a:p>
            <a:pPr algn="just">
              <a:lnSpc>
                <a:spcPct val="150000"/>
              </a:lnSpc>
            </a:pPr>
            <a:r>
              <a:rPr lang="en-US" sz="2400" dirty="0" smtClean="0">
                <a:latin typeface="Times New Roman" pitchFamily="18" charset="0"/>
                <a:cs typeface="Times New Roman" pitchFamily="18" charset="0"/>
              </a:rPr>
              <a:t>Several economists have defined economics taking different aspects into account. The word </a:t>
            </a:r>
            <a:r>
              <a:rPr lang="en-US" sz="2400" b="1" dirty="0" smtClean="0">
                <a:latin typeface="Times New Roman" pitchFamily="18" charset="0"/>
                <a:cs typeface="Times New Roman" pitchFamily="18" charset="0"/>
              </a:rPr>
              <a:t>‘Economics’</a:t>
            </a:r>
            <a:r>
              <a:rPr lang="en-US" sz="2400" dirty="0" smtClean="0">
                <a:latin typeface="Times New Roman" pitchFamily="18" charset="0"/>
                <a:cs typeface="Times New Roman" pitchFamily="18" charset="0"/>
              </a:rPr>
              <a:t> was derived from two </a:t>
            </a:r>
            <a:r>
              <a:rPr lang="en-US" sz="2400" b="1" dirty="0" smtClean="0">
                <a:latin typeface="Times New Roman" pitchFamily="18" charset="0"/>
                <a:cs typeface="Times New Roman" pitchFamily="18" charset="0"/>
              </a:rPr>
              <a:t>Greek words,</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oikos</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 house)</a:t>
            </a:r>
            <a:r>
              <a:rPr lang="en-US" sz="2400" dirty="0" smtClean="0">
                <a:latin typeface="Times New Roman" pitchFamily="18" charset="0"/>
                <a:cs typeface="Times New Roman" pitchFamily="18" charset="0"/>
              </a:rPr>
              <a:t> and </a:t>
            </a:r>
            <a:r>
              <a:rPr lang="en-US" sz="2400" b="1" dirty="0" err="1" smtClean="0">
                <a:latin typeface="Times New Roman" pitchFamily="18" charset="0"/>
                <a:cs typeface="Times New Roman" pitchFamily="18" charset="0"/>
              </a:rPr>
              <a:t>nemein</a:t>
            </a:r>
            <a:r>
              <a:rPr lang="en-US" sz="2400" b="1" dirty="0" smtClean="0">
                <a:latin typeface="Times New Roman" pitchFamily="18" charset="0"/>
                <a:cs typeface="Times New Roman" pitchFamily="18" charset="0"/>
              </a:rPr>
              <a:t> (to manage)</a:t>
            </a:r>
            <a:r>
              <a:rPr lang="en-US" sz="2400" dirty="0" smtClean="0">
                <a:latin typeface="Times New Roman" pitchFamily="18" charset="0"/>
                <a:cs typeface="Times New Roman" pitchFamily="18" charset="0"/>
              </a:rPr>
              <a:t> which would mean </a:t>
            </a:r>
            <a:r>
              <a:rPr lang="en-US" sz="2400" b="1" dirty="0" smtClean="0">
                <a:latin typeface="Times New Roman" pitchFamily="18" charset="0"/>
                <a:cs typeface="Times New Roman" pitchFamily="18" charset="0"/>
              </a:rPr>
              <a:t>‘managing an household’</a:t>
            </a:r>
            <a:r>
              <a:rPr lang="en-US" sz="2400" dirty="0" smtClean="0">
                <a:latin typeface="Times New Roman" pitchFamily="18" charset="0"/>
                <a:cs typeface="Times New Roman" pitchFamily="18" charset="0"/>
              </a:rPr>
              <a:t> using the limited funds available, in the most satisfactory manner possible.</a:t>
            </a:r>
            <a:endParaRPr lang="en-US" sz="2400" dirty="0">
              <a:latin typeface="Times New Roman" pitchFamily="18" charset="0"/>
              <a:cs typeface="Times New Roman" pitchFamily="18" charset="0"/>
            </a:endParaRPr>
          </a:p>
        </p:txBody>
      </p:sp>
      <p:sp>
        <p:nvSpPr>
          <p:cNvPr id="6" name="Rectangle 5"/>
          <p:cNvSpPr/>
          <p:nvPr/>
        </p:nvSpPr>
        <p:spPr>
          <a:xfrm>
            <a:off x="685800" y="4343400"/>
            <a:ext cx="5592557" cy="2031325"/>
          </a:xfrm>
          <a:prstGeom prst="rect">
            <a:avLst/>
          </a:prstGeom>
        </p:spPr>
        <p:txBody>
          <a:bodyPr wrap="none">
            <a:spAutoFit/>
          </a:bodyPr>
          <a:lstStyle/>
          <a:p>
            <a:pPr marL="514350" indent="-514350">
              <a:lnSpc>
                <a:spcPct val="150000"/>
              </a:lnSpc>
              <a:buFont typeface="+mj-lt"/>
              <a:buAutoNum type="romanUcPeriod"/>
            </a:pPr>
            <a:r>
              <a:rPr lang="en-US" sz="2800" b="1" dirty="0" smtClean="0">
                <a:latin typeface="Times New Roman" pitchFamily="18" charset="0"/>
                <a:cs typeface="Times New Roman" pitchFamily="18" charset="0"/>
              </a:rPr>
              <a:t>Wealth Definition of economics</a:t>
            </a:r>
          </a:p>
          <a:p>
            <a:pPr marL="514350" indent="-514350">
              <a:lnSpc>
                <a:spcPct val="150000"/>
              </a:lnSpc>
              <a:buFont typeface="+mj-lt"/>
              <a:buAutoNum type="romanUcPeriod"/>
            </a:pPr>
            <a:r>
              <a:rPr lang="en-US" sz="2800" b="1" dirty="0" smtClean="0">
                <a:latin typeface="Times New Roman" pitchFamily="18" charset="0"/>
                <a:cs typeface="Times New Roman" pitchFamily="18" charset="0"/>
              </a:rPr>
              <a:t>Welfare Definition of economics</a:t>
            </a:r>
          </a:p>
          <a:p>
            <a:pPr marL="514350" indent="-514350">
              <a:lnSpc>
                <a:spcPct val="150000"/>
              </a:lnSpc>
              <a:buFont typeface="+mj-lt"/>
              <a:buAutoNum type="romanUcPeriod"/>
            </a:pPr>
            <a:r>
              <a:rPr lang="en-US" sz="2800" b="1" dirty="0" smtClean="0">
                <a:latin typeface="Times New Roman" pitchFamily="18" charset="0"/>
                <a:cs typeface="Times New Roman" pitchFamily="18" charset="0"/>
              </a:rPr>
              <a:t>Growth Definition of economics</a:t>
            </a:r>
          </a:p>
        </p:txBody>
      </p:sp>
      <p:sp>
        <p:nvSpPr>
          <p:cNvPr id="7" name="Rectangle 6"/>
          <p:cNvSpPr/>
          <p:nvPr/>
        </p:nvSpPr>
        <p:spPr>
          <a:xfrm>
            <a:off x="762000" y="4800600"/>
            <a:ext cx="269626" cy="461665"/>
          </a:xfrm>
          <a:prstGeom prst="rect">
            <a:avLst/>
          </a:prstGeom>
        </p:spPr>
        <p:txBody>
          <a:bodyPr wrap="none">
            <a:spAutoFit/>
          </a:bodyPr>
          <a:lstStyle/>
          <a:p>
            <a:r>
              <a:rPr lang="en-US" sz="2400" b="1" dirty="0" smtClean="0"/>
              <a:t> </a:t>
            </a:r>
            <a:endParaRPr lang="en-US"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1271"/>
            <a:ext cx="9144000" cy="1200329"/>
          </a:xfrm>
          <a:prstGeom prst="rect">
            <a:avLst/>
          </a:prstGeom>
        </p:spPr>
        <p:txBody>
          <a:bodyPr wrap="square">
            <a:spAutoFit/>
          </a:bodyPr>
          <a:lstStyle/>
          <a:p>
            <a:pPr marL="1371600" lvl="1" indent="-914400" algn="just"/>
            <a:r>
              <a:rPr lang="en-US" sz="3600" b="1" dirty="0" smtClean="0">
                <a:latin typeface="Times New Roman" pitchFamily="18" charset="0"/>
                <a:cs typeface="Times New Roman" pitchFamily="18" charset="0"/>
              </a:rPr>
              <a:t> Definitions of economics by various </a:t>
            </a:r>
          </a:p>
          <a:p>
            <a:pPr marL="1371600" lvl="1" indent="-914400" algn="just"/>
            <a:r>
              <a:rPr lang="en-US" sz="3600" b="1" dirty="0" smtClean="0">
                <a:latin typeface="Times New Roman" pitchFamily="18" charset="0"/>
                <a:cs typeface="Times New Roman" pitchFamily="18" charset="0"/>
              </a:rPr>
              <a:t> economist.                                             Cont.</a:t>
            </a:r>
          </a:p>
        </p:txBody>
      </p:sp>
      <p:sp>
        <p:nvSpPr>
          <p:cNvPr id="5" name="Rectangle 4"/>
          <p:cNvSpPr/>
          <p:nvPr/>
        </p:nvSpPr>
        <p:spPr>
          <a:xfrm>
            <a:off x="609600" y="1600200"/>
            <a:ext cx="8077200" cy="3970318"/>
          </a:xfrm>
          <a:prstGeom prst="rect">
            <a:avLst/>
          </a:prstGeom>
        </p:spPr>
        <p:txBody>
          <a:bodyPr wrap="square">
            <a:spAutoFit/>
          </a:bodyPr>
          <a:lstStyle/>
          <a:p>
            <a:pPr marL="514350" indent="-514350">
              <a:lnSpc>
                <a:spcPct val="150000"/>
              </a:lnSpc>
              <a:buFont typeface="+mj-lt"/>
              <a:buAutoNum type="romanUcPeriod"/>
            </a:pPr>
            <a:r>
              <a:rPr lang="en-US" sz="2400" b="1" dirty="0" smtClean="0">
                <a:latin typeface="Times New Roman" pitchFamily="18" charset="0"/>
                <a:cs typeface="Times New Roman" pitchFamily="18" charset="0"/>
              </a:rPr>
              <a:t>Wealth Definition of economics</a:t>
            </a:r>
          </a:p>
          <a:p>
            <a:pPr marL="514350" indent="-514350" algn="just">
              <a:lnSpc>
                <a:spcPct val="150000"/>
              </a:lnSpc>
            </a:pPr>
            <a:r>
              <a:rPr lang="en-US" sz="2400" dirty="0" smtClean="0"/>
              <a:t>	</a:t>
            </a:r>
            <a:r>
              <a:rPr lang="en-US" sz="2000" dirty="0" smtClean="0"/>
              <a:t>Adam smith (1723 - 1790), in his book “An Inquiry into Nature and Causes of Wealth of Nations” (1776) defined economics as the science of wealth. He explained how a nation’s wealth is created. He considered that the individual in the society wants to promote only his own gain and in this, he is led by an “invisible hand” to promote the interests of the society though he has no real intention to promote the society’s interests.</a:t>
            </a:r>
            <a:endParaRPr lang="en-US" sz="20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600200"/>
            <a:ext cx="8229600" cy="3508653"/>
          </a:xfrm>
          <a:prstGeom prst="rect">
            <a:avLst/>
          </a:prstGeom>
        </p:spPr>
        <p:txBody>
          <a:bodyPr wrap="square">
            <a:spAutoFit/>
          </a:bodyPr>
          <a:lstStyle/>
          <a:p>
            <a:pPr marL="514350" indent="-514350">
              <a:lnSpc>
                <a:spcPct val="150000"/>
              </a:lnSpc>
              <a:buFont typeface="+mj-lt"/>
              <a:buAutoNum type="romanUcPeriod"/>
            </a:pPr>
            <a:r>
              <a:rPr lang="en-US" sz="2400" b="1" dirty="0" smtClean="0">
                <a:latin typeface="Times New Roman" pitchFamily="18" charset="0"/>
                <a:cs typeface="Times New Roman" pitchFamily="18" charset="0"/>
              </a:rPr>
              <a:t>Welfare Definition of economics</a:t>
            </a:r>
          </a:p>
          <a:p>
            <a:pPr marL="514350" indent="-514350" algn="just">
              <a:lnSpc>
                <a:spcPct val="150000"/>
              </a:lnSpc>
            </a:pPr>
            <a:r>
              <a:rPr lang="en-US" sz="2400" dirty="0" smtClean="0"/>
              <a:t>	</a:t>
            </a:r>
            <a:r>
              <a:rPr lang="en-US" sz="2000" dirty="0" smtClean="0"/>
              <a:t>Alfred Marshall (1842 - 1924) wrote a book “Principles of Economics” (1890) in which he defined “Political Economy” or Economics is a study of mankind in the ordinary business of life; it examines that part of individual and social action which is most closely connected with the attainment and with the use of the material requisites of well being”. </a:t>
            </a:r>
            <a:endParaRPr lang="en-US" sz="2000" b="1" dirty="0" smtClean="0">
              <a:latin typeface="Times New Roman" pitchFamily="18" charset="0"/>
              <a:cs typeface="Times New Roman" pitchFamily="18" charset="0"/>
            </a:endParaRPr>
          </a:p>
        </p:txBody>
      </p:sp>
      <p:sp>
        <p:nvSpPr>
          <p:cNvPr id="5" name="Rectangle 4"/>
          <p:cNvSpPr/>
          <p:nvPr/>
        </p:nvSpPr>
        <p:spPr>
          <a:xfrm>
            <a:off x="0" y="171271"/>
            <a:ext cx="9144000" cy="1200329"/>
          </a:xfrm>
          <a:prstGeom prst="rect">
            <a:avLst/>
          </a:prstGeom>
        </p:spPr>
        <p:txBody>
          <a:bodyPr wrap="square">
            <a:spAutoFit/>
          </a:bodyPr>
          <a:lstStyle/>
          <a:p>
            <a:pPr marL="1371600" lvl="1" indent="-914400" algn="just"/>
            <a:r>
              <a:rPr lang="en-US" sz="3600" b="1" dirty="0" smtClean="0">
                <a:latin typeface="Times New Roman" pitchFamily="18" charset="0"/>
                <a:cs typeface="Times New Roman" pitchFamily="18" charset="0"/>
              </a:rPr>
              <a:t> Definitions of economics by various </a:t>
            </a:r>
          </a:p>
          <a:p>
            <a:pPr marL="1371600" lvl="1" indent="-914400" algn="just"/>
            <a:r>
              <a:rPr lang="en-US" sz="3600" b="1" dirty="0" smtClean="0">
                <a:latin typeface="Times New Roman" pitchFamily="18" charset="0"/>
                <a:cs typeface="Times New Roman" pitchFamily="18" charset="0"/>
              </a:rPr>
              <a:t> economist.                                             Cont.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600200"/>
            <a:ext cx="4877489" cy="579967"/>
          </a:xfrm>
          <a:prstGeom prst="rect">
            <a:avLst/>
          </a:prstGeom>
        </p:spPr>
        <p:txBody>
          <a:bodyPr wrap="none">
            <a:spAutoFit/>
          </a:bodyPr>
          <a:lstStyle/>
          <a:p>
            <a:pPr marL="514350" indent="-514350">
              <a:lnSpc>
                <a:spcPct val="150000"/>
              </a:lnSpc>
              <a:buFont typeface="+mj-lt"/>
              <a:buAutoNum type="romanUcPeriod"/>
            </a:pPr>
            <a:r>
              <a:rPr lang="en-US" sz="2400" b="1" dirty="0" smtClean="0">
                <a:latin typeface="Times New Roman" pitchFamily="18" charset="0"/>
                <a:cs typeface="Times New Roman" pitchFamily="18" charset="0"/>
              </a:rPr>
              <a:t>Growth Definition of economics</a:t>
            </a:r>
          </a:p>
        </p:txBody>
      </p:sp>
      <p:sp>
        <p:nvSpPr>
          <p:cNvPr id="5" name="Rectangle 4"/>
          <p:cNvSpPr/>
          <p:nvPr/>
        </p:nvSpPr>
        <p:spPr>
          <a:xfrm>
            <a:off x="1066800" y="2199144"/>
            <a:ext cx="7543800" cy="3349956"/>
          </a:xfrm>
          <a:prstGeom prst="rect">
            <a:avLst/>
          </a:prstGeom>
        </p:spPr>
        <p:txBody>
          <a:bodyPr wrap="square">
            <a:spAutoFit/>
          </a:bodyPr>
          <a:lstStyle/>
          <a:p>
            <a:pPr algn="just">
              <a:lnSpc>
                <a:spcPct val="150000"/>
              </a:lnSpc>
            </a:pPr>
            <a:r>
              <a:rPr lang="en-US" sz="2400" dirty="0" smtClean="0">
                <a:latin typeface="Times New Roman" pitchFamily="18" charset="0"/>
                <a:cs typeface="Times New Roman" pitchFamily="18" charset="0"/>
              </a:rPr>
              <a:t>Prof. Paul Samuelson defined economics as “the study of how men and society choose, with or without the use of money, to employ scarce productive resources which could have alternative uses, to produce various commodities over time, and distribute them for consumption, now and in the future among various people and groups of society”.</a:t>
            </a:r>
            <a:endParaRPr lang="en-US" sz="2400" dirty="0">
              <a:latin typeface="Times New Roman" pitchFamily="18" charset="0"/>
              <a:cs typeface="Times New Roman" pitchFamily="18" charset="0"/>
            </a:endParaRPr>
          </a:p>
        </p:txBody>
      </p:sp>
      <p:sp>
        <p:nvSpPr>
          <p:cNvPr id="6" name="Rectangle 5"/>
          <p:cNvSpPr/>
          <p:nvPr/>
        </p:nvSpPr>
        <p:spPr>
          <a:xfrm>
            <a:off x="0" y="171271"/>
            <a:ext cx="9144000" cy="1200329"/>
          </a:xfrm>
          <a:prstGeom prst="rect">
            <a:avLst/>
          </a:prstGeom>
        </p:spPr>
        <p:txBody>
          <a:bodyPr wrap="square">
            <a:spAutoFit/>
          </a:bodyPr>
          <a:lstStyle/>
          <a:p>
            <a:pPr marL="1371600" lvl="1" indent="-914400" algn="just"/>
            <a:r>
              <a:rPr lang="en-US" sz="3600" b="1" dirty="0" smtClean="0">
                <a:latin typeface="Times New Roman" pitchFamily="18" charset="0"/>
                <a:cs typeface="Times New Roman" pitchFamily="18" charset="0"/>
              </a:rPr>
              <a:t> Definitions of economics by various </a:t>
            </a:r>
          </a:p>
          <a:p>
            <a:pPr marL="1371600" lvl="1" indent="-914400" algn="just"/>
            <a:r>
              <a:rPr lang="en-US" sz="3600" b="1" dirty="0" smtClean="0">
                <a:latin typeface="Times New Roman" pitchFamily="18" charset="0"/>
                <a:cs typeface="Times New Roman" pitchFamily="18" charset="0"/>
              </a:rPr>
              <a:t> economist.                                             Cont.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181</TotalTime>
  <Words>1674</Words>
  <Application>Microsoft Office PowerPoint</Application>
  <PresentationFormat>On-screen Show (4:3)</PresentationFormat>
  <Paragraphs>142</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Times New Roman</vt:lpstr>
      <vt:lpstr>Tw Cen MT</vt:lpstr>
      <vt:lpstr>Wingdings</vt:lpstr>
      <vt:lpstr>Wingdings 2</vt:lpstr>
      <vt:lpstr>Median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Waqar Ahmad</cp:lastModifiedBy>
  <cp:revision>28</cp:revision>
  <dcterms:created xsi:type="dcterms:W3CDTF">2006-08-16T00:00:00Z</dcterms:created>
  <dcterms:modified xsi:type="dcterms:W3CDTF">2018-10-11T05:37:38Z</dcterms:modified>
</cp:coreProperties>
</file>