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3" r:id="rId4"/>
    <p:sldId id="274" r:id="rId5"/>
    <p:sldId id="275" r:id="rId6"/>
    <p:sldId id="276" r:id="rId7"/>
    <p:sldId id="280" r:id="rId8"/>
    <p:sldId id="281" r:id="rId9"/>
    <p:sldId id="282" r:id="rId10"/>
    <p:sldId id="283" r:id="rId11"/>
    <p:sldId id="284" r:id="rId12"/>
    <p:sldId id="285" r:id="rId13"/>
    <p:sldId id="286"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23DF7-F4FC-43B1-8F4C-5A3E87247B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C655B60-B8B3-49F1-98AB-4B1B0716FC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347E414-117D-460F-A97A-7BCF2E6AF4D5}"/>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9E7BF570-8956-4E51-9DBA-A5503A12C9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64A44FD-CBE5-4ADE-9DD0-FC016797E21F}"/>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3803481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9425-E686-4326-A7D3-093FD4C6321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4D8D353-7EED-4626-92E1-CB3290A16F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98992DD-5E69-4FA9-9927-DE854CC82473}"/>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4E20E7C0-8D72-436D-9522-D544EE43F2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4668192-7D7D-456F-BB16-C1ABC090225D}"/>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370572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2422AC-B6CD-45AA-AAC2-BC5652E2E6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49835F0-A535-46E7-8108-672CBEBA41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7F1C6EF-3EA7-42AF-9022-1DE7F3DC59BC}"/>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7EADFE2A-1651-4E26-8471-A1E2D79822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316B54-9E7D-4BC6-8A83-ADDDFCDA68C6}"/>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379434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BCCF-F062-4E05-ACEB-D522A86540B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21F8E6C-3F6B-4F42-BC09-0486FAB26E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1E0AD6-C6BF-43F6-BD16-9C72A2BE6DCE}"/>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94230CDF-09DC-4D78-9172-379EFDFFB2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6AEED6-DA74-4863-B1D0-03666579D609}"/>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2138961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6FF9-8D1D-494F-838B-7DF1F0D3A7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0B275CE-84C3-4D01-BCEA-A55200FFD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A88A95-6408-4669-83BF-AAEB2C1400AC}"/>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74B87578-1592-4F12-81F7-693FB99581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6B643D-A541-43D0-B2F5-7A120F9D315D}"/>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3891189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6323-C337-4209-BAD7-F34E8DE752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397229C-2A0B-4E73-802C-546E95E309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31DEECB-1D6F-49CA-81DE-5389123FA80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A59E3C9-CC3B-4CD4-964C-CD676273E86F}"/>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6" name="Footer Placeholder 5">
            <a:extLst>
              <a:ext uri="{FF2B5EF4-FFF2-40B4-BE49-F238E27FC236}">
                <a16:creationId xmlns:a16="http://schemas.microsoft.com/office/drawing/2014/main" id="{AD2A485B-8E1A-4CAC-B7E6-AB1BF7F966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B60DE3C-B111-48D1-9BB7-8F410B9E2A1D}"/>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305499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705AC-7903-40A6-BB84-DBFF958DCE2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31DEC81-8532-4660-9F71-570EF049B7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5C32D6-FCDB-4655-8C6A-9FF7F7CA89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E16D225-3917-4F00-9C3F-2781ADBEBC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6812B9-1CAC-42AF-BBE2-BD8973DE32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F45FEE9-B997-4E31-BA46-24C2D4D7BFA7}"/>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8" name="Footer Placeholder 7">
            <a:extLst>
              <a:ext uri="{FF2B5EF4-FFF2-40B4-BE49-F238E27FC236}">
                <a16:creationId xmlns:a16="http://schemas.microsoft.com/office/drawing/2014/main" id="{255B8165-DAA6-4AB9-A00A-AA4FFCED4B7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844AAAA-DBEB-4A7E-9278-627D155823B2}"/>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101201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01CEB-3F3D-4F3A-BECA-838C7FC8E15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2F45CBB-78FF-4B6A-93AC-2F972936BC7E}"/>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4" name="Footer Placeholder 3">
            <a:extLst>
              <a:ext uri="{FF2B5EF4-FFF2-40B4-BE49-F238E27FC236}">
                <a16:creationId xmlns:a16="http://schemas.microsoft.com/office/drawing/2014/main" id="{8A213EF3-BCFF-46BF-8985-DEA536C32AA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B66A4AF-D338-4C4E-94CA-CCF41E1B2B9F}"/>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21533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94BA5-79C3-4568-B319-F90C00339E72}"/>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3" name="Footer Placeholder 2">
            <a:extLst>
              <a:ext uri="{FF2B5EF4-FFF2-40B4-BE49-F238E27FC236}">
                <a16:creationId xmlns:a16="http://schemas.microsoft.com/office/drawing/2014/main" id="{6F171F7D-2593-4108-A4BE-9A7A8656DA8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49C9DD8-A276-4997-B088-66913FEA5477}"/>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215445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37B30-D241-4A35-85B1-FA7F9DD10F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2FFBFF6-EAF9-4E25-B6CA-BE1450193E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7CB088D-B9F2-4D04-B258-74CA67F2A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8CCB13-121D-4DEB-95B1-7DD137892706}"/>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6" name="Footer Placeholder 5">
            <a:extLst>
              <a:ext uri="{FF2B5EF4-FFF2-40B4-BE49-F238E27FC236}">
                <a16:creationId xmlns:a16="http://schemas.microsoft.com/office/drawing/2014/main" id="{A3C5902B-F549-49B6-BE7D-57E4EE3E480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87F0134-1931-4CBC-8ED5-716B512E2655}"/>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261619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941E-E9C2-47F3-9868-8AF9F44E5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1DFF8A1-2324-491A-8590-206A22B3DA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273F0E6-D504-4ED6-9427-AB8DF617DC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542618-A898-4266-8BEF-F4E45D1733B1}"/>
              </a:ext>
            </a:extLst>
          </p:cNvPr>
          <p:cNvSpPr>
            <a:spLocks noGrp="1"/>
          </p:cNvSpPr>
          <p:nvPr>
            <p:ph type="dt" sz="half" idx="10"/>
          </p:nvPr>
        </p:nvSpPr>
        <p:spPr/>
        <p:txBody>
          <a:bodyPr/>
          <a:lstStyle/>
          <a:p>
            <a:fld id="{0C15B258-4194-4D3D-855D-99D0FC40CD11}" type="datetimeFigureOut">
              <a:rPr lang="en-IN" smtClean="0"/>
              <a:t>30-10-2018</a:t>
            </a:fld>
            <a:endParaRPr lang="en-IN"/>
          </a:p>
        </p:txBody>
      </p:sp>
      <p:sp>
        <p:nvSpPr>
          <p:cNvPr id="6" name="Footer Placeholder 5">
            <a:extLst>
              <a:ext uri="{FF2B5EF4-FFF2-40B4-BE49-F238E27FC236}">
                <a16:creationId xmlns:a16="http://schemas.microsoft.com/office/drawing/2014/main" id="{B33E1145-2048-4BB1-81B0-329F2BF5AF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4E1909B-8EB9-4B8D-A7E9-EC575B6A4824}"/>
              </a:ext>
            </a:extLst>
          </p:cNvPr>
          <p:cNvSpPr>
            <a:spLocks noGrp="1"/>
          </p:cNvSpPr>
          <p:nvPr>
            <p:ph type="sldNum" sz="quarter" idx="12"/>
          </p:nvPr>
        </p:nvSpPr>
        <p:spPr/>
        <p:txBody>
          <a:bodyPr/>
          <a:lstStyle/>
          <a:p>
            <a:fld id="{5D0D13DA-6A2E-4C4B-90B3-DA326E642B20}" type="slidenum">
              <a:rPr lang="en-IN" smtClean="0"/>
              <a:t>‹#›</a:t>
            </a:fld>
            <a:endParaRPr lang="en-IN"/>
          </a:p>
        </p:txBody>
      </p:sp>
    </p:spTree>
    <p:extLst>
      <p:ext uri="{BB962C8B-B14F-4D97-AF65-F5344CB8AC3E}">
        <p14:creationId xmlns:p14="http://schemas.microsoft.com/office/powerpoint/2010/main" val="296354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CC6ED5-462D-4721-B91E-08F6979273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DB0B87B-4F2C-4135-B42E-17704FF5EB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F67C1E-5F17-4150-9A51-F4414CC31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5B258-4194-4D3D-855D-99D0FC40CD11}" type="datetimeFigureOut">
              <a:rPr lang="en-IN" smtClean="0"/>
              <a:t>30-10-2018</a:t>
            </a:fld>
            <a:endParaRPr lang="en-IN"/>
          </a:p>
        </p:txBody>
      </p:sp>
      <p:sp>
        <p:nvSpPr>
          <p:cNvPr id="5" name="Footer Placeholder 4">
            <a:extLst>
              <a:ext uri="{FF2B5EF4-FFF2-40B4-BE49-F238E27FC236}">
                <a16:creationId xmlns:a16="http://schemas.microsoft.com/office/drawing/2014/main" id="{CFB9B4CA-F1B2-4B35-9CC5-FE685FE659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CB754C6-053F-45BA-9D46-CD50B577BF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D13DA-6A2E-4C4B-90B3-DA326E642B20}" type="slidenum">
              <a:rPr lang="en-IN" smtClean="0"/>
              <a:t>‹#›</a:t>
            </a:fld>
            <a:endParaRPr lang="en-IN"/>
          </a:p>
        </p:txBody>
      </p:sp>
    </p:spTree>
    <p:extLst>
      <p:ext uri="{BB962C8B-B14F-4D97-AF65-F5344CB8AC3E}">
        <p14:creationId xmlns:p14="http://schemas.microsoft.com/office/powerpoint/2010/main" val="3263019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D36E-C4F5-4A68-A8F4-1683143DB937}"/>
              </a:ext>
            </a:extLst>
          </p:cNvPr>
          <p:cNvSpPr>
            <a:spLocks noGrp="1"/>
          </p:cNvSpPr>
          <p:nvPr>
            <p:ph type="ctrTitle"/>
          </p:nvPr>
        </p:nvSpPr>
        <p:spPr/>
        <p:txBody>
          <a:bodyPr/>
          <a:lstStyle/>
          <a:p>
            <a:r>
              <a:rPr lang="en-US" dirty="0"/>
              <a:t>The Trend Shaping Human Resource Management</a:t>
            </a:r>
            <a:endParaRPr lang="en-IN" dirty="0"/>
          </a:p>
        </p:txBody>
      </p:sp>
      <p:sp>
        <p:nvSpPr>
          <p:cNvPr id="3" name="Subtitle 2">
            <a:extLst>
              <a:ext uri="{FF2B5EF4-FFF2-40B4-BE49-F238E27FC236}">
                <a16:creationId xmlns:a16="http://schemas.microsoft.com/office/drawing/2014/main" id="{1F49E206-D4DF-4B5D-BFD8-AA1D549AA54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93311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9B92-6E0D-489C-B78B-4A63489BBCC1}"/>
              </a:ext>
            </a:extLst>
          </p:cNvPr>
          <p:cNvSpPr>
            <a:spLocks noGrp="1"/>
          </p:cNvSpPr>
          <p:nvPr>
            <p:ph type="title"/>
          </p:nvPr>
        </p:nvSpPr>
        <p:spPr/>
        <p:txBody>
          <a:bodyPr/>
          <a:lstStyle/>
          <a:p>
            <a:r>
              <a:rPr lang="en-US" dirty="0"/>
              <a:t>                Trends in the Nature of Work</a:t>
            </a:r>
            <a:endParaRPr lang="en-IN" dirty="0"/>
          </a:p>
        </p:txBody>
      </p:sp>
      <p:sp>
        <p:nvSpPr>
          <p:cNvPr id="3" name="Content Placeholder 2">
            <a:extLst>
              <a:ext uri="{FF2B5EF4-FFF2-40B4-BE49-F238E27FC236}">
                <a16:creationId xmlns:a16="http://schemas.microsoft.com/office/drawing/2014/main" id="{F670C870-CBCC-40D6-84CE-5335C59D9C0F}"/>
              </a:ext>
            </a:extLst>
          </p:cNvPr>
          <p:cNvSpPr>
            <a:spLocks noGrp="1"/>
          </p:cNvSpPr>
          <p:nvPr>
            <p:ph idx="1"/>
          </p:nvPr>
        </p:nvSpPr>
        <p:spPr/>
        <p:txBody>
          <a:bodyPr>
            <a:normAutofit lnSpcReduction="10000"/>
          </a:bodyPr>
          <a:lstStyle/>
          <a:p>
            <a:pPr marL="0" indent="0">
              <a:buNone/>
            </a:pPr>
            <a:r>
              <a:rPr lang="en-US" dirty="0"/>
              <a:t>Technology has also had a huge impact on how people work, and therefore on the skills and training today’s workers need.</a:t>
            </a:r>
          </a:p>
          <a:p>
            <a:pPr marL="0" indent="0">
              <a:buNone/>
            </a:pPr>
            <a:r>
              <a:rPr lang="en-US" dirty="0"/>
              <a:t>HIGH - TECH JOBS :</a:t>
            </a:r>
          </a:p>
          <a:p>
            <a:r>
              <a:rPr lang="en-US" dirty="0"/>
              <a:t>For example, skilled Machinist Chad Toulouse illustrates the modern blue-collar worker.</a:t>
            </a:r>
          </a:p>
          <a:p>
            <a:r>
              <a:rPr lang="en-US" dirty="0"/>
              <a:t>In older plants, machinist would manually control machines that cut chunks of metal into things like engine parts.</a:t>
            </a:r>
          </a:p>
          <a:p>
            <a:r>
              <a:rPr lang="en-US" dirty="0"/>
              <a:t>Today, Chad and his team spend of their much of time keying commands into computerized machines that creates precision parts of products, including water pumps. </a:t>
            </a:r>
            <a:endParaRPr lang="en-IN" dirty="0"/>
          </a:p>
        </p:txBody>
      </p:sp>
    </p:spTree>
    <p:extLst>
      <p:ext uri="{BB962C8B-B14F-4D97-AF65-F5344CB8AC3E}">
        <p14:creationId xmlns:p14="http://schemas.microsoft.com/office/powerpoint/2010/main" val="216241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6CCD-CA32-484D-86A5-C4B37F3451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9D05271-D62E-4942-A659-68E3CA18B399}"/>
              </a:ext>
            </a:extLst>
          </p:cNvPr>
          <p:cNvSpPr>
            <a:spLocks noGrp="1"/>
          </p:cNvSpPr>
          <p:nvPr>
            <p:ph idx="1"/>
          </p:nvPr>
        </p:nvSpPr>
        <p:spPr/>
        <p:txBody>
          <a:bodyPr>
            <a:normAutofit fontScale="92500" lnSpcReduction="10000"/>
          </a:bodyPr>
          <a:lstStyle/>
          <a:p>
            <a:r>
              <a:rPr lang="en-US" dirty="0"/>
              <a:t>As the U.S governments “Occupational Outlook Quarterly” put it – “Knowledge – intensive high-tech manufacturing in such industries  as aerospace, computers, telecommunications, home electronics, pharmaceuticals, and medical instruments”, is replacing factory jobs in steel , auto, rubber and textiles.  </a:t>
            </a:r>
          </a:p>
          <a:p>
            <a:pPr marL="0" indent="0">
              <a:buNone/>
            </a:pPr>
            <a:r>
              <a:rPr lang="en-US" dirty="0"/>
              <a:t>SERVICE JOBS : Technology is not the only trend driving the change from “brawn to brains”.</a:t>
            </a:r>
          </a:p>
          <a:p>
            <a:r>
              <a:rPr lang="en-US" dirty="0"/>
              <a:t>Today over two – thirds of the U.S workforce is producing and delivering services, not products.</a:t>
            </a:r>
          </a:p>
          <a:p>
            <a:r>
              <a:rPr lang="en-US" dirty="0"/>
              <a:t>Between 2004 – 2014 almost all of the 19 million new jobs added in the United States will be in services, not in goods producing industries. </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354628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93331-1470-473E-92D0-CD6748B5B76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2AE597E-626D-4204-ADD4-7751C8C4B774}"/>
              </a:ext>
            </a:extLst>
          </p:cNvPr>
          <p:cNvSpPr>
            <a:spLocks noGrp="1"/>
          </p:cNvSpPr>
          <p:nvPr>
            <p:ph idx="1"/>
          </p:nvPr>
        </p:nvSpPr>
        <p:spPr/>
        <p:txBody>
          <a:bodyPr>
            <a:normAutofit lnSpcReduction="10000"/>
          </a:bodyPr>
          <a:lstStyle/>
          <a:p>
            <a:r>
              <a:rPr lang="en-US" dirty="0"/>
              <a:t>Several things account for this. With global Competition, more manufacturing jobs have shifted to low – wage countries. For example, </a:t>
            </a:r>
            <a:r>
              <a:rPr lang="en-US" dirty="0" err="1"/>
              <a:t>levi</a:t>
            </a:r>
            <a:r>
              <a:rPr lang="en-US" dirty="0"/>
              <a:t> </a:t>
            </a:r>
            <a:r>
              <a:rPr lang="en-US" dirty="0" err="1"/>
              <a:t>strauss</a:t>
            </a:r>
            <a:r>
              <a:rPr lang="en-US" dirty="0"/>
              <a:t> one of the last major clothing manufacturing in the U.S, closed the last of its American plants a few years ago.</a:t>
            </a:r>
          </a:p>
          <a:p>
            <a:r>
              <a:rPr lang="en-US" dirty="0"/>
              <a:t>Furthermore, higher productivity enables manufacturers to produce more with few workers.</a:t>
            </a:r>
          </a:p>
          <a:p>
            <a:r>
              <a:rPr lang="en-US" dirty="0"/>
              <a:t>Just –in-time manufacturing techniques link daily manufacturing schedules more precisely to customer demand, squeezing waste out of the system and reducing inventory needs.</a:t>
            </a:r>
          </a:p>
          <a:p>
            <a:r>
              <a:rPr lang="en-US" dirty="0"/>
              <a:t>As manufacturers integrates internet based customer ordering with just-in-time manufacturing, schedule becomes more precise.</a:t>
            </a:r>
            <a:endParaRPr lang="en-IN" dirty="0"/>
          </a:p>
        </p:txBody>
      </p:sp>
    </p:spTree>
    <p:extLst>
      <p:ext uri="{BB962C8B-B14F-4D97-AF65-F5344CB8AC3E}">
        <p14:creationId xmlns:p14="http://schemas.microsoft.com/office/powerpoint/2010/main" val="3494848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DEED-1819-4096-BBC3-E71DA0103FD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D975A7B7-807C-422B-B492-28899B65F3EA}"/>
              </a:ext>
            </a:extLst>
          </p:cNvPr>
          <p:cNvSpPr>
            <a:spLocks noGrp="1"/>
          </p:cNvSpPr>
          <p:nvPr>
            <p:ph idx="1"/>
          </p:nvPr>
        </p:nvSpPr>
        <p:spPr/>
        <p:txBody>
          <a:bodyPr>
            <a:normAutofit lnSpcReduction="10000"/>
          </a:bodyPr>
          <a:lstStyle/>
          <a:p>
            <a:r>
              <a:rPr lang="en-US" dirty="0"/>
              <a:t>For example, when a customer orders a Dell computer, the same internet message that informs Dell’s assembly line to produce the order also signals the screen and keyboard manufacturers to prepare for UPS to pick up their parts.</a:t>
            </a:r>
          </a:p>
          <a:p>
            <a:pPr marL="0" indent="0">
              <a:buNone/>
            </a:pPr>
            <a:r>
              <a:rPr lang="en-US" dirty="0"/>
              <a:t>KNOWLEDGE WORK AND HUMAN CAPITAL:</a:t>
            </a:r>
          </a:p>
          <a:p>
            <a:r>
              <a:rPr lang="en-US" dirty="0"/>
              <a:t>In general, the best jobs that remain require more education and more skills. For example, we saw that automation and just – in-time manufacturing mean that even manufacturing jobs require more reading, math , and communication skills.</a:t>
            </a:r>
          </a:p>
          <a:p>
            <a:r>
              <a:rPr lang="en-US" dirty="0"/>
              <a:t>For employers this means relying  more on knowledge workers  like Chad Toulouse, and therefore on ‘’human capital’’. </a:t>
            </a:r>
            <a:endParaRPr lang="en-IN" dirty="0"/>
          </a:p>
        </p:txBody>
      </p:sp>
    </p:spTree>
    <p:extLst>
      <p:ext uri="{BB962C8B-B14F-4D97-AF65-F5344CB8AC3E}">
        <p14:creationId xmlns:p14="http://schemas.microsoft.com/office/powerpoint/2010/main" val="989020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6700-F903-4C6A-B299-9D9266F87F4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C8ECFD-7A66-4A8C-BAA5-D6214263A294}"/>
              </a:ext>
            </a:extLst>
          </p:cNvPr>
          <p:cNvSpPr>
            <a:spLocks noGrp="1"/>
          </p:cNvSpPr>
          <p:nvPr>
            <p:ph idx="1"/>
          </p:nvPr>
        </p:nvSpPr>
        <p:spPr/>
        <p:txBody>
          <a:bodyPr>
            <a:normAutofit lnSpcReduction="10000"/>
          </a:bodyPr>
          <a:lstStyle/>
          <a:p>
            <a:r>
              <a:rPr lang="en-US" dirty="0"/>
              <a:t>Human Capital refers to the knowledge, education, training, skills,  and expertise of a firms workers.</a:t>
            </a:r>
          </a:p>
          <a:p>
            <a:r>
              <a:rPr lang="en-US" dirty="0"/>
              <a:t>Today, as Management guru Peter Drucker predicted years ago, ’’the center of gravity in employment is moving fast from manual and clerical workers to knowledge workers.</a:t>
            </a:r>
          </a:p>
          <a:p>
            <a:r>
              <a:rPr lang="en-US" dirty="0"/>
              <a:t>Human resource managers now list ‘’critical thinking/problem- solving’’  and ‘’information technology application’’ as the two skills most likely to increase in importance over the next few years.</a:t>
            </a:r>
          </a:p>
          <a:p>
            <a:r>
              <a:rPr lang="en-US" dirty="0"/>
              <a:t>The accompanying HR as a Profit Centre feature illustrates how human resource management methods can boost profitability by building and capitalizing on such employee skills. </a:t>
            </a:r>
            <a:endParaRPr lang="en-IN" dirty="0"/>
          </a:p>
        </p:txBody>
      </p:sp>
    </p:spTree>
    <p:extLst>
      <p:ext uri="{BB962C8B-B14F-4D97-AF65-F5344CB8AC3E}">
        <p14:creationId xmlns:p14="http://schemas.microsoft.com/office/powerpoint/2010/main" val="109448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57938-BDE2-4A92-B46B-CC0F0E01049B}"/>
              </a:ext>
            </a:extLst>
          </p:cNvPr>
          <p:cNvSpPr>
            <a:spLocks noGrp="1"/>
          </p:cNvSpPr>
          <p:nvPr>
            <p:ph type="title"/>
          </p:nvPr>
        </p:nvSpPr>
        <p:spPr/>
        <p:txBody>
          <a:bodyPr/>
          <a:lstStyle/>
          <a:p>
            <a:r>
              <a:rPr lang="en-US" dirty="0"/>
              <a:t>The Trend Shaping Human Resource Management</a:t>
            </a:r>
            <a:endParaRPr lang="en-IN" dirty="0"/>
          </a:p>
        </p:txBody>
      </p:sp>
      <p:sp>
        <p:nvSpPr>
          <p:cNvPr id="3" name="Content Placeholder 2">
            <a:extLst>
              <a:ext uri="{FF2B5EF4-FFF2-40B4-BE49-F238E27FC236}">
                <a16:creationId xmlns:a16="http://schemas.microsoft.com/office/drawing/2014/main" id="{F608C8E7-3D6A-491B-A213-C7FF9A11F02F}"/>
              </a:ext>
            </a:extLst>
          </p:cNvPr>
          <p:cNvSpPr>
            <a:spLocks noGrp="1"/>
          </p:cNvSpPr>
          <p:nvPr>
            <p:ph idx="1"/>
          </p:nvPr>
        </p:nvSpPr>
        <p:spPr/>
        <p:txBody>
          <a:bodyPr/>
          <a:lstStyle/>
          <a:p>
            <a:pPr marL="0" indent="0">
              <a:buNone/>
            </a:pPr>
            <a:r>
              <a:rPr lang="en-US" dirty="0"/>
              <a:t>What human resource managers do and how they do it is changing.</a:t>
            </a:r>
          </a:p>
          <a:p>
            <a:pPr marL="0" indent="0">
              <a:buNone/>
            </a:pPr>
            <a:r>
              <a:rPr lang="en-US" dirty="0"/>
              <a:t>Some of the reason for these changes are obvious. One is Technology.</a:t>
            </a:r>
          </a:p>
          <a:p>
            <a:pPr marL="0" indent="0">
              <a:buNone/>
            </a:pPr>
            <a:r>
              <a:rPr lang="en-US" dirty="0"/>
              <a:t>For example, employers now use their intranets to let employees change their own benefits plans, something obviously couldn’t do years ago.</a:t>
            </a:r>
          </a:p>
          <a:p>
            <a:pPr marL="0" indent="0">
              <a:buNone/>
            </a:pPr>
            <a:r>
              <a:rPr lang="en-US" dirty="0"/>
              <a:t>Other trends shaping human resource management include Globalization, Deregulation, Changes in Demographics and nature of the work,  and economic challenges.</a:t>
            </a:r>
          </a:p>
          <a:p>
            <a:pPr marL="0" indent="0">
              <a:buNone/>
            </a:pPr>
            <a:endParaRPr lang="en-IN" dirty="0"/>
          </a:p>
        </p:txBody>
      </p:sp>
    </p:spTree>
    <p:extLst>
      <p:ext uri="{BB962C8B-B14F-4D97-AF65-F5344CB8AC3E}">
        <p14:creationId xmlns:p14="http://schemas.microsoft.com/office/powerpoint/2010/main" val="1016850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D0A32-37F1-4D4C-9642-1F4452149E69}"/>
              </a:ext>
            </a:extLst>
          </p:cNvPr>
          <p:cNvSpPr>
            <a:spLocks noGrp="1"/>
          </p:cNvSpPr>
          <p:nvPr>
            <p:ph type="title"/>
          </p:nvPr>
        </p:nvSpPr>
        <p:spPr/>
        <p:txBody>
          <a:bodyPr/>
          <a:lstStyle/>
          <a:p>
            <a:r>
              <a:rPr lang="en-US" dirty="0"/>
              <a:t>                                   TRENDS </a:t>
            </a:r>
            <a:endParaRPr lang="en-IN" dirty="0"/>
          </a:p>
        </p:txBody>
      </p:sp>
      <p:sp>
        <p:nvSpPr>
          <p:cNvPr id="3" name="Content Placeholder 2">
            <a:extLst>
              <a:ext uri="{FF2B5EF4-FFF2-40B4-BE49-F238E27FC236}">
                <a16:creationId xmlns:a16="http://schemas.microsoft.com/office/drawing/2014/main" id="{45908E4C-E36B-45B6-AF02-C7B23C82E69E}"/>
              </a:ext>
            </a:extLst>
          </p:cNvPr>
          <p:cNvSpPr>
            <a:spLocks noGrp="1"/>
          </p:cNvSpPr>
          <p:nvPr>
            <p:ph idx="1"/>
          </p:nvPr>
        </p:nvSpPr>
        <p:spPr/>
        <p:txBody>
          <a:bodyPr>
            <a:normAutofit/>
          </a:bodyPr>
          <a:lstStyle/>
          <a:p>
            <a:pPr marL="0" indent="0">
              <a:buNone/>
            </a:pPr>
            <a:r>
              <a:rPr lang="en-US" u="sng" dirty="0"/>
              <a:t>Globalization and Competition Trends </a:t>
            </a:r>
            <a:r>
              <a:rPr lang="en-US" dirty="0"/>
              <a:t>: </a:t>
            </a:r>
          </a:p>
          <a:p>
            <a:r>
              <a:rPr lang="en-US" dirty="0"/>
              <a:t>Globalization refers to the tendency of  firms to extend their sales, ownership, and /or manufacturing to new markets abroad.</a:t>
            </a:r>
          </a:p>
          <a:p>
            <a:pPr marL="0" indent="0">
              <a:buNone/>
            </a:pPr>
            <a:r>
              <a:rPr lang="en-US" dirty="0"/>
              <a:t>Examples : Toyota produces the Camry in Kentucky, while Dell produces PCs in China.</a:t>
            </a:r>
          </a:p>
          <a:p>
            <a:r>
              <a:rPr lang="en-US" dirty="0"/>
              <a:t>   Free trade areas – agreements that reduce tariffs and barriers among trading partners – further encourage international trade.</a:t>
            </a:r>
          </a:p>
          <a:p>
            <a:r>
              <a:rPr lang="en-US" dirty="0"/>
              <a:t>   NAFTA ( the North American Free Trade Agreement) and the EU (European Union) are examples.</a:t>
            </a:r>
          </a:p>
          <a:p>
            <a:endParaRPr lang="en-IN" dirty="0"/>
          </a:p>
        </p:txBody>
      </p:sp>
    </p:spTree>
    <p:extLst>
      <p:ext uri="{BB962C8B-B14F-4D97-AF65-F5344CB8AC3E}">
        <p14:creationId xmlns:p14="http://schemas.microsoft.com/office/powerpoint/2010/main" val="1180048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F2BBC-2216-4250-B010-7EE11281809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62AD3A-39AA-428D-B86F-C700D6A53910}"/>
              </a:ext>
            </a:extLst>
          </p:cNvPr>
          <p:cNvSpPr>
            <a:spLocks noGrp="1"/>
          </p:cNvSpPr>
          <p:nvPr>
            <p:ph idx="1"/>
          </p:nvPr>
        </p:nvSpPr>
        <p:spPr/>
        <p:txBody>
          <a:bodyPr/>
          <a:lstStyle/>
          <a:p>
            <a:r>
              <a:rPr lang="en-US" dirty="0"/>
              <a:t>Companies expand abroad for several reasons. Sales expansion is one.</a:t>
            </a:r>
          </a:p>
          <a:p>
            <a:r>
              <a:rPr lang="en-US" dirty="0"/>
              <a:t>Walmart is opening stores in South America.</a:t>
            </a:r>
          </a:p>
          <a:p>
            <a:r>
              <a:rPr lang="en-US" dirty="0"/>
              <a:t>Dell, knowing that China will  soon be the World’s biggest  market for PC’s is aggressively selling there.</a:t>
            </a:r>
          </a:p>
          <a:p>
            <a:r>
              <a:rPr lang="en-US" dirty="0"/>
              <a:t>Firms go abroad for other reasons. Some manufacturers seek new foreign products and services to sell, and to cut labor costs.</a:t>
            </a:r>
          </a:p>
          <a:p>
            <a:r>
              <a:rPr lang="en-US" dirty="0"/>
              <a:t>Some apparels manufacturers design and cut fabrics in Miami, and then assemble the actual products in Central America, where labor costs are relatively low.</a:t>
            </a:r>
            <a:endParaRPr lang="en-IN" dirty="0"/>
          </a:p>
        </p:txBody>
      </p:sp>
    </p:spTree>
    <p:extLst>
      <p:ext uri="{BB962C8B-B14F-4D97-AF65-F5344CB8AC3E}">
        <p14:creationId xmlns:p14="http://schemas.microsoft.com/office/powerpoint/2010/main" val="115519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58ACE-97E3-4BDA-A0BB-4FF314932C7A}"/>
              </a:ext>
            </a:extLst>
          </p:cNvPr>
          <p:cNvSpPr>
            <a:spLocks noGrp="1"/>
          </p:cNvSpPr>
          <p:nvPr>
            <p:ph type="title"/>
          </p:nvPr>
        </p:nvSpPr>
        <p:spPr/>
        <p:txBody>
          <a:bodyPr/>
          <a:lstStyle/>
          <a:p>
            <a:r>
              <a:rPr lang="en-US" dirty="0"/>
              <a:t> </a:t>
            </a:r>
            <a:endParaRPr lang="en-IN" dirty="0"/>
          </a:p>
        </p:txBody>
      </p:sp>
      <p:sp>
        <p:nvSpPr>
          <p:cNvPr id="3" name="Content Placeholder 2">
            <a:extLst>
              <a:ext uri="{FF2B5EF4-FFF2-40B4-BE49-F238E27FC236}">
                <a16:creationId xmlns:a16="http://schemas.microsoft.com/office/drawing/2014/main" id="{148F194F-CDF4-43F2-977A-65E0A023F8AD}"/>
              </a:ext>
            </a:extLst>
          </p:cNvPr>
          <p:cNvSpPr>
            <a:spLocks noGrp="1"/>
          </p:cNvSpPr>
          <p:nvPr>
            <p:ph idx="1"/>
          </p:nvPr>
        </p:nvSpPr>
        <p:spPr/>
        <p:txBody>
          <a:bodyPr>
            <a:normAutofit fontScale="92500" lnSpcReduction="10000"/>
          </a:bodyPr>
          <a:lstStyle/>
          <a:p>
            <a:r>
              <a:rPr lang="en-US" dirty="0"/>
              <a:t>Sometimes, it’s the prospect of forming partnerships that drives firms to do abroad.</a:t>
            </a:r>
          </a:p>
          <a:p>
            <a:r>
              <a:rPr lang="en-US" dirty="0"/>
              <a:t>For Business people, globalization means more competition, and more competition means more pressure to be “world-class” – to lower costs – to make employees more productive and to do things better and less expensively.</a:t>
            </a:r>
          </a:p>
          <a:p>
            <a:r>
              <a:rPr lang="en-US" dirty="0"/>
              <a:t>As one experts put it,’’ the bottom line is that the growing integration of the world economy into a single, huge market place is increasing the intensity of competition in a wide range of manufacturing and service industries.</a:t>
            </a:r>
          </a:p>
          <a:p>
            <a:r>
              <a:rPr lang="en-US" dirty="0"/>
              <a:t>Both workers and companies have to work harder and smarter than they did without globalization. </a:t>
            </a:r>
            <a:endParaRPr lang="en-IN" dirty="0"/>
          </a:p>
        </p:txBody>
      </p:sp>
    </p:spTree>
    <p:extLst>
      <p:ext uri="{BB962C8B-B14F-4D97-AF65-F5344CB8AC3E}">
        <p14:creationId xmlns:p14="http://schemas.microsoft.com/office/powerpoint/2010/main" val="3896298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2A6E0-42D7-4F6A-8D6A-D732AEF6A40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FFFBF1B-B7F2-4D6B-AB55-59695DE4BA4D}"/>
              </a:ext>
            </a:extLst>
          </p:cNvPr>
          <p:cNvSpPr>
            <a:spLocks noGrp="1"/>
          </p:cNvSpPr>
          <p:nvPr>
            <p:ph idx="1"/>
          </p:nvPr>
        </p:nvSpPr>
        <p:spPr/>
        <p:txBody>
          <a:bodyPr/>
          <a:lstStyle/>
          <a:p>
            <a:r>
              <a:rPr lang="en-US" dirty="0"/>
              <a:t>globalization therefore brings both benefits and threats. For consumers it means lower prices and higher quality on products on computers to cars, but for workers it means the  prospects of working harder, and perhaps less secure jobs.</a:t>
            </a:r>
            <a:endParaRPr lang="en-IN" dirty="0"/>
          </a:p>
        </p:txBody>
      </p:sp>
    </p:spTree>
    <p:extLst>
      <p:ext uri="{BB962C8B-B14F-4D97-AF65-F5344CB8AC3E}">
        <p14:creationId xmlns:p14="http://schemas.microsoft.com/office/powerpoint/2010/main" val="4218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D70C-26AF-4932-8F40-9D788AB635C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AB24183-DDCB-4862-BE9F-06FD12EF937A}"/>
              </a:ext>
            </a:extLst>
          </p:cNvPr>
          <p:cNvSpPr>
            <a:spLocks noGrp="1"/>
          </p:cNvSpPr>
          <p:nvPr>
            <p:ph idx="1"/>
          </p:nvPr>
        </p:nvSpPr>
        <p:spPr/>
        <p:txBody>
          <a:bodyPr>
            <a:normAutofit fontScale="92500"/>
          </a:bodyPr>
          <a:lstStyle/>
          <a:p>
            <a:pPr marL="0" indent="0">
              <a:buNone/>
            </a:pPr>
            <a:r>
              <a:rPr lang="en-US" u="sng" dirty="0"/>
              <a:t>Indebtedness (‘’leverage’’) and Deregulation</a:t>
            </a:r>
            <a:r>
              <a:rPr lang="en-US" dirty="0"/>
              <a:t>:</a:t>
            </a:r>
          </a:p>
          <a:p>
            <a:r>
              <a:rPr lang="en-US" dirty="0"/>
              <a:t>Other trends contributed to this economic growth. Deregulation was one.</a:t>
            </a:r>
          </a:p>
          <a:p>
            <a:r>
              <a:rPr lang="en-US" dirty="0"/>
              <a:t>In many countries, governments stripped away regulations.</a:t>
            </a:r>
          </a:p>
          <a:p>
            <a:r>
              <a:rPr lang="en-US" dirty="0"/>
              <a:t>In the United States and Europe, for instance, the rules that prevented commercial banks from expanding into stock brokering were relaxed.</a:t>
            </a:r>
          </a:p>
          <a:p>
            <a:r>
              <a:rPr lang="en-US" dirty="0"/>
              <a:t>Giant, multinational ‘’financial supermarkets’’ such as </a:t>
            </a:r>
            <a:r>
              <a:rPr lang="en-US" dirty="0" err="1"/>
              <a:t>Citybank</a:t>
            </a:r>
            <a:r>
              <a:rPr lang="en-US" dirty="0"/>
              <a:t> quickly emerged.</a:t>
            </a:r>
          </a:p>
          <a:p>
            <a:r>
              <a:rPr lang="en-US" dirty="0"/>
              <a:t>As economies boomed, more business and consumers went deeply into debt.</a:t>
            </a:r>
          </a:p>
          <a:p>
            <a:pPr marL="0" indent="0">
              <a:buNone/>
            </a:pPr>
            <a:endParaRPr lang="en-IN" dirty="0"/>
          </a:p>
        </p:txBody>
      </p:sp>
    </p:spTree>
    <p:extLst>
      <p:ext uri="{BB962C8B-B14F-4D97-AF65-F5344CB8AC3E}">
        <p14:creationId xmlns:p14="http://schemas.microsoft.com/office/powerpoint/2010/main" val="353604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D7BB-C587-49D0-8F4A-FD727837C552}"/>
              </a:ext>
            </a:extLst>
          </p:cNvPr>
          <p:cNvSpPr>
            <a:spLocks noGrp="1"/>
          </p:cNvSpPr>
          <p:nvPr>
            <p:ph type="title"/>
          </p:nvPr>
        </p:nvSpPr>
        <p:spPr>
          <a:xfrm>
            <a:off x="838200" y="357310"/>
            <a:ext cx="10515600" cy="1325563"/>
          </a:xfrm>
        </p:spPr>
        <p:txBody>
          <a:bodyPr/>
          <a:lstStyle/>
          <a:p>
            <a:endParaRPr lang="en-IN"/>
          </a:p>
        </p:txBody>
      </p:sp>
      <p:sp>
        <p:nvSpPr>
          <p:cNvPr id="3" name="Content Placeholder 2">
            <a:extLst>
              <a:ext uri="{FF2B5EF4-FFF2-40B4-BE49-F238E27FC236}">
                <a16:creationId xmlns:a16="http://schemas.microsoft.com/office/drawing/2014/main" id="{B478950A-8788-4A9B-ADA9-BF00B186B67E}"/>
              </a:ext>
            </a:extLst>
          </p:cNvPr>
          <p:cNvSpPr>
            <a:spLocks noGrp="1"/>
          </p:cNvSpPr>
          <p:nvPr>
            <p:ph idx="1"/>
          </p:nvPr>
        </p:nvSpPr>
        <p:spPr/>
        <p:txBody>
          <a:bodyPr>
            <a:normAutofit lnSpcReduction="10000"/>
          </a:bodyPr>
          <a:lstStyle/>
          <a:p>
            <a:r>
              <a:rPr lang="en-US" dirty="0"/>
              <a:t>Home buyers bought homes, with little money down. Banks freely lent money to developers to build more homes. For almost twenty years, U.S consumers actually spent more than they earned.</a:t>
            </a:r>
          </a:p>
          <a:p>
            <a:r>
              <a:rPr lang="en-US" dirty="0"/>
              <a:t>On a Grander scale, the U.S itself increasingly became a debtor nation.</a:t>
            </a:r>
          </a:p>
          <a:p>
            <a:pPr marL="0" indent="0">
              <a:buNone/>
            </a:pPr>
            <a:endParaRPr lang="en-US" dirty="0"/>
          </a:p>
          <a:p>
            <a:pPr marL="0" indent="0">
              <a:buNone/>
            </a:pPr>
            <a:r>
              <a:rPr lang="en-US" u="sng" dirty="0"/>
              <a:t>T</a:t>
            </a:r>
            <a:r>
              <a:rPr lang="en-IN" u="sng" dirty="0" err="1"/>
              <a:t>echnological</a:t>
            </a:r>
            <a:r>
              <a:rPr lang="en-IN" u="sng" dirty="0"/>
              <a:t> Trends </a:t>
            </a:r>
            <a:r>
              <a:rPr lang="en-IN" dirty="0"/>
              <a:t>:</a:t>
            </a:r>
          </a:p>
          <a:p>
            <a:r>
              <a:rPr lang="en-US" dirty="0"/>
              <a:t>Everyone knows that technology changed almost everything we do.</a:t>
            </a:r>
          </a:p>
          <a:p>
            <a:r>
              <a:rPr lang="en-US" dirty="0"/>
              <a:t>We use smart phones and </a:t>
            </a:r>
            <a:r>
              <a:rPr lang="en-US" dirty="0" err="1"/>
              <a:t>ipads</a:t>
            </a:r>
            <a:r>
              <a:rPr lang="en-US" dirty="0"/>
              <a:t> to communicate with the office and to plan trips, manage money and look for local eateries.</a:t>
            </a:r>
            <a:endParaRPr lang="en-IN" dirty="0"/>
          </a:p>
          <a:p>
            <a:pPr marL="0" indent="0">
              <a:buNone/>
            </a:pPr>
            <a:endParaRPr lang="en-IN" dirty="0"/>
          </a:p>
        </p:txBody>
      </p:sp>
    </p:spTree>
    <p:extLst>
      <p:ext uri="{BB962C8B-B14F-4D97-AF65-F5344CB8AC3E}">
        <p14:creationId xmlns:p14="http://schemas.microsoft.com/office/powerpoint/2010/main" val="86660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4DFF3-6E20-46F2-8B64-D4F1C400954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369F91-AC87-4C51-81F1-DE76F203A31A}"/>
              </a:ext>
            </a:extLst>
          </p:cNvPr>
          <p:cNvSpPr>
            <a:spLocks noGrp="1"/>
          </p:cNvSpPr>
          <p:nvPr>
            <p:ph idx="1"/>
          </p:nvPr>
        </p:nvSpPr>
        <p:spPr/>
        <p:txBody>
          <a:bodyPr/>
          <a:lstStyle/>
          <a:p>
            <a:r>
              <a:rPr lang="en-US" dirty="0"/>
              <a:t>We also increasingly use technology for many human resource management – type applications, such as looking for jobs.</a:t>
            </a:r>
          </a:p>
          <a:p>
            <a:pPr marL="0" indent="0">
              <a:buNone/>
            </a:pPr>
            <a:r>
              <a:rPr lang="en-US" dirty="0"/>
              <a:t>Face book recruiting is one example.</a:t>
            </a:r>
          </a:p>
          <a:p>
            <a:r>
              <a:rPr lang="en-US" dirty="0"/>
              <a:t>According to </a:t>
            </a:r>
            <a:r>
              <a:rPr lang="en-US" dirty="0" err="1"/>
              <a:t>facebook’s</a:t>
            </a:r>
            <a:r>
              <a:rPr lang="en-US" dirty="0"/>
              <a:t> Facebook recruiting site, employers start the process by installing the “ Careers Tab ‘’ on their face book page.</a:t>
            </a:r>
          </a:p>
          <a:p>
            <a:r>
              <a:rPr lang="en-US" dirty="0"/>
              <a:t>Once installed companies have a ‘ seamless way to recruit and promote job listings from directly within Facebook.</a:t>
            </a:r>
          </a:p>
          <a:p>
            <a:r>
              <a:rPr lang="en-US" dirty="0"/>
              <a:t>Then, after creating a job listing, the employer can advertise, its job link using Face book advertisements. </a:t>
            </a:r>
          </a:p>
          <a:p>
            <a:endParaRPr lang="en-IN" dirty="0"/>
          </a:p>
        </p:txBody>
      </p:sp>
    </p:spTree>
    <p:extLst>
      <p:ext uri="{BB962C8B-B14F-4D97-AF65-F5344CB8AC3E}">
        <p14:creationId xmlns:p14="http://schemas.microsoft.com/office/powerpoint/2010/main" val="1742245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1215</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Trend Shaping Human Resource Management</vt:lpstr>
      <vt:lpstr>The Trend Shaping Human Resource Management</vt:lpstr>
      <vt:lpstr>                                   TRENDS </vt:lpstr>
      <vt:lpstr>PowerPoint Presentation</vt:lpstr>
      <vt:lpstr> </vt:lpstr>
      <vt:lpstr>PowerPoint Presentation</vt:lpstr>
      <vt:lpstr>PowerPoint Presentation</vt:lpstr>
      <vt:lpstr>PowerPoint Presentation</vt:lpstr>
      <vt:lpstr>PowerPoint Presentation</vt:lpstr>
      <vt:lpstr>                Trends in the Nature of Work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Trend Shaping Human Resource Management</dc:title>
  <dc:creator>Bhaskar Nalla</dc:creator>
  <cp:lastModifiedBy>Bhaskar Nalla</cp:lastModifiedBy>
  <cp:revision>2</cp:revision>
  <dcterms:created xsi:type="dcterms:W3CDTF">2018-10-30T07:16:18Z</dcterms:created>
  <dcterms:modified xsi:type="dcterms:W3CDTF">2018-10-30T07:16:44Z</dcterms:modified>
</cp:coreProperties>
</file>