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0DD52-50E0-4639-9639-5DD5F2E34D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EDA361F-567C-4531-A3CA-5350DD7BBE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5100891-5851-48F3-B982-812C47F202BA}"/>
              </a:ext>
            </a:extLst>
          </p:cNvPr>
          <p:cNvSpPr>
            <a:spLocks noGrp="1"/>
          </p:cNvSpPr>
          <p:nvPr>
            <p:ph type="dt" sz="half" idx="10"/>
          </p:nvPr>
        </p:nvSpPr>
        <p:spPr/>
        <p:txBody>
          <a:bodyPr/>
          <a:lstStyle/>
          <a:p>
            <a:fld id="{86B8DB97-BB0F-4A7C-B337-86B8B887820D}" type="datetimeFigureOut">
              <a:rPr lang="en-IN" smtClean="0"/>
              <a:t>30-10-2018</a:t>
            </a:fld>
            <a:endParaRPr lang="en-IN"/>
          </a:p>
        </p:txBody>
      </p:sp>
      <p:sp>
        <p:nvSpPr>
          <p:cNvPr id="5" name="Footer Placeholder 4">
            <a:extLst>
              <a:ext uri="{FF2B5EF4-FFF2-40B4-BE49-F238E27FC236}">
                <a16:creationId xmlns:a16="http://schemas.microsoft.com/office/drawing/2014/main" id="{DE70E048-19F6-4AD8-A2BA-C550663B4F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028324A-73DF-4043-ACA0-1CF9B5A6F92F}"/>
              </a:ext>
            </a:extLst>
          </p:cNvPr>
          <p:cNvSpPr>
            <a:spLocks noGrp="1"/>
          </p:cNvSpPr>
          <p:nvPr>
            <p:ph type="sldNum" sz="quarter" idx="12"/>
          </p:nvPr>
        </p:nvSpPr>
        <p:spPr/>
        <p:txBody>
          <a:bodyPr/>
          <a:lstStyle/>
          <a:p>
            <a:fld id="{D8BAA2F8-D3E7-410E-92EA-953B248D6251}" type="slidenum">
              <a:rPr lang="en-IN" smtClean="0"/>
              <a:t>‹#›</a:t>
            </a:fld>
            <a:endParaRPr lang="en-IN"/>
          </a:p>
        </p:txBody>
      </p:sp>
    </p:spTree>
    <p:extLst>
      <p:ext uri="{BB962C8B-B14F-4D97-AF65-F5344CB8AC3E}">
        <p14:creationId xmlns:p14="http://schemas.microsoft.com/office/powerpoint/2010/main" val="1188444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B11A1-ED3B-4A81-ACC5-660D9F63752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A903151-5D51-4A39-A820-35059CFCC9F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893EC31-37EB-4F04-9864-E31410542A95}"/>
              </a:ext>
            </a:extLst>
          </p:cNvPr>
          <p:cNvSpPr>
            <a:spLocks noGrp="1"/>
          </p:cNvSpPr>
          <p:nvPr>
            <p:ph type="dt" sz="half" idx="10"/>
          </p:nvPr>
        </p:nvSpPr>
        <p:spPr/>
        <p:txBody>
          <a:bodyPr/>
          <a:lstStyle/>
          <a:p>
            <a:fld id="{86B8DB97-BB0F-4A7C-B337-86B8B887820D}" type="datetimeFigureOut">
              <a:rPr lang="en-IN" smtClean="0"/>
              <a:t>30-10-2018</a:t>
            </a:fld>
            <a:endParaRPr lang="en-IN"/>
          </a:p>
        </p:txBody>
      </p:sp>
      <p:sp>
        <p:nvSpPr>
          <p:cNvPr id="5" name="Footer Placeholder 4">
            <a:extLst>
              <a:ext uri="{FF2B5EF4-FFF2-40B4-BE49-F238E27FC236}">
                <a16:creationId xmlns:a16="http://schemas.microsoft.com/office/drawing/2014/main" id="{C94A6165-8339-4B83-AF78-2919CF17A86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A9053E8-E2FA-458D-8CF0-E21898302958}"/>
              </a:ext>
            </a:extLst>
          </p:cNvPr>
          <p:cNvSpPr>
            <a:spLocks noGrp="1"/>
          </p:cNvSpPr>
          <p:nvPr>
            <p:ph type="sldNum" sz="quarter" idx="12"/>
          </p:nvPr>
        </p:nvSpPr>
        <p:spPr/>
        <p:txBody>
          <a:bodyPr/>
          <a:lstStyle/>
          <a:p>
            <a:fld id="{D8BAA2F8-D3E7-410E-92EA-953B248D6251}" type="slidenum">
              <a:rPr lang="en-IN" smtClean="0"/>
              <a:t>‹#›</a:t>
            </a:fld>
            <a:endParaRPr lang="en-IN"/>
          </a:p>
        </p:txBody>
      </p:sp>
    </p:spTree>
    <p:extLst>
      <p:ext uri="{BB962C8B-B14F-4D97-AF65-F5344CB8AC3E}">
        <p14:creationId xmlns:p14="http://schemas.microsoft.com/office/powerpoint/2010/main" val="526647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EA066B-31C4-46AD-88A6-5551A89DCB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7EDF331-66F1-4BAE-B51A-9A9BCBC8949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635EA31-FE32-40A3-AC0E-6A79509AB1C4}"/>
              </a:ext>
            </a:extLst>
          </p:cNvPr>
          <p:cNvSpPr>
            <a:spLocks noGrp="1"/>
          </p:cNvSpPr>
          <p:nvPr>
            <p:ph type="dt" sz="half" idx="10"/>
          </p:nvPr>
        </p:nvSpPr>
        <p:spPr/>
        <p:txBody>
          <a:bodyPr/>
          <a:lstStyle/>
          <a:p>
            <a:fld id="{86B8DB97-BB0F-4A7C-B337-86B8B887820D}" type="datetimeFigureOut">
              <a:rPr lang="en-IN" smtClean="0"/>
              <a:t>30-10-2018</a:t>
            </a:fld>
            <a:endParaRPr lang="en-IN"/>
          </a:p>
        </p:txBody>
      </p:sp>
      <p:sp>
        <p:nvSpPr>
          <p:cNvPr id="5" name="Footer Placeholder 4">
            <a:extLst>
              <a:ext uri="{FF2B5EF4-FFF2-40B4-BE49-F238E27FC236}">
                <a16:creationId xmlns:a16="http://schemas.microsoft.com/office/drawing/2014/main" id="{D0FD14F8-DFCA-4E5D-9936-A5FEDFF4DD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C3DB891-8645-4859-94FA-F8BF8D628B0C}"/>
              </a:ext>
            </a:extLst>
          </p:cNvPr>
          <p:cNvSpPr>
            <a:spLocks noGrp="1"/>
          </p:cNvSpPr>
          <p:nvPr>
            <p:ph type="sldNum" sz="quarter" idx="12"/>
          </p:nvPr>
        </p:nvSpPr>
        <p:spPr/>
        <p:txBody>
          <a:bodyPr/>
          <a:lstStyle/>
          <a:p>
            <a:fld id="{D8BAA2F8-D3E7-410E-92EA-953B248D6251}" type="slidenum">
              <a:rPr lang="en-IN" smtClean="0"/>
              <a:t>‹#›</a:t>
            </a:fld>
            <a:endParaRPr lang="en-IN"/>
          </a:p>
        </p:txBody>
      </p:sp>
    </p:spTree>
    <p:extLst>
      <p:ext uri="{BB962C8B-B14F-4D97-AF65-F5344CB8AC3E}">
        <p14:creationId xmlns:p14="http://schemas.microsoft.com/office/powerpoint/2010/main" val="3390767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FB1DF-6BD8-4C06-8777-20FDCDD97A9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DCC0404-BAEB-4B80-8015-B87DBB49D1D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57AEEBE-DBF4-41F8-A3D9-21B63E4028BB}"/>
              </a:ext>
            </a:extLst>
          </p:cNvPr>
          <p:cNvSpPr>
            <a:spLocks noGrp="1"/>
          </p:cNvSpPr>
          <p:nvPr>
            <p:ph type="dt" sz="half" idx="10"/>
          </p:nvPr>
        </p:nvSpPr>
        <p:spPr/>
        <p:txBody>
          <a:bodyPr/>
          <a:lstStyle/>
          <a:p>
            <a:fld id="{86B8DB97-BB0F-4A7C-B337-86B8B887820D}" type="datetimeFigureOut">
              <a:rPr lang="en-IN" smtClean="0"/>
              <a:t>30-10-2018</a:t>
            </a:fld>
            <a:endParaRPr lang="en-IN"/>
          </a:p>
        </p:txBody>
      </p:sp>
      <p:sp>
        <p:nvSpPr>
          <p:cNvPr id="5" name="Footer Placeholder 4">
            <a:extLst>
              <a:ext uri="{FF2B5EF4-FFF2-40B4-BE49-F238E27FC236}">
                <a16:creationId xmlns:a16="http://schemas.microsoft.com/office/drawing/2014/main" id="{6F2ACC18-4B1A-4395-A747-24EE6539B41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1F2BF3D-C524-4C22-B6C1-6D264FA438BF}"/>
              </a:ext>
            </a:extLst>
          </p:cNvPr>
          <p:cNvSpPr>
            <a:spLocks noGrp="1"/>
          </p:cNvSpPr>
          <p:nvPr>
            <p:ph type="sldNum" sz="quarter" idx="12"/>
          </p:nvPr>
        </p:nvSpPr>
        <p:spPr/>
        <p:txBody>
          <a:bodyPr/>
          <a:lstStyle/>
          <a:p>
            <a:fld id="{D8BAA2F8-D3E7-410E-92EA-953B248D6251}" type="slidenum">
              <a:rPr lang="en-IN" smtClean="0"/>
              <a:t>‹#›</a:t>
            </a:fld>
            <a:endParaRPr lang="en-IN"/>
          </a:p>
        </p:txBody>
      </p:sp>
    </p:spTree>
    <p:extLst>
      <p:ext uri="{BB962C8B-B14F-4D97-AF65-F5344CB8AC3E}">
        <p14:creationId xmlns:p14="http://schemas.microsoft.com/office/powerpoint/2010/main" val="428292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58DF6-C841-47D6-A39F-9698E29BF5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E9D08BE-538F-4F6C-AFCC-2C8197417D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D67A100-6F6C-42CF-81B8-1417613E7051}"/>
              </a:ext>
            </a:extLst>
          </p:cNvPr>
          <p:cNvSpPr>
            <a:spLocks noGrp="1"/>
          </p:cNvSpPr>
          <p:nvPr>
            <p:ph type="dt" sz="half" idx="10"/>
          </p:nvPr>
        </p:nvSpPr>
        <p:spPr/>
        <p:txBody>
          <a:bodyPr/>
          <a:lstStyle/>
          <a:p>
            <a:fld id="{86B8DB97-BB0F-4A7C-B337-86B8B887820D}" type="datetimeFigureOut">
              <a:rPr lang="en-IN" smtClean="0"/>
              <a:t>30-10-2018</a:t>
            </a:fld>
            <a:endParaRPr lang="en-IN"/>
          </a:p>
        </p:txBody>
      </p:sp>
      <p:sp>
        <p:nvSpPr>
          <p:cNvPr id="5" name="Footer Placeholder 4">
            <a:extLst>
              <a:ext uri="{FF2B5EF4-FFF2-40B4-BE49-F238E27FC236}">
                <a16:creationId xmlns:a16="http://schemas.microsoft.com/office/drawing/2014/main" id="{3D372ACB-3002-4E0B-93A5-F9090E7F8B0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5D9E297-1448-4E9D-8094-5059A2312509}"/>
              </a:ext>
            </a:extLst>
          </p:cNvPr>
          <p:cNvSpPr>
            <a:spLocks noGrp="1"/>
          </p:cNvSpPr>
          <p:nvPr>
            <p:ph type="sldNum" sz="quarter" idx="12"/>
          </p:nvPr>
        </p:nvSpPr>
        <p:spPr/>
        <p:txBody>
          <a:bodyPr/>
          <a:lstStyle/>
          <a:p>
            <a:fld id="{D8BAA2F8-D3E7-410E-92EA-953B248D6251}" type="slidenum">
              <a:rPr lang="en-IN" smtClean="0"/>
              <a:t>‹#›</a:t>
            </a:fld>
            <a:endParaRPr lang="en-IN"/>
          </a:p>
        </p:txBody>
      </p:sp>
    </p:spTree>
    <p:extLst>
      <p:ext uri="{BB962C8B-B14F-4D97-AF65-F5344CB8AC3E}">
        <p14:creationId xmlns:p14="http://schemas.microsoft.com/office/powerpoint/2010/main" val="78545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0FBA7-C1CA-4776-BE9E-4BD7F306D61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6355E06-1B11-4FA3-B046-4283C162EBC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61E7502-E750-40F3-AAE0-636570F39C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B195F93-6F19-49AB-ABBF-10245F624F60}"/>
              </a:ext>
            </a:extLst>
          </p:cNvPr>
          <p:cNvSpPr>
            <a:spLocks noGrp="1"/>
          </p:cNvSpPr>
          <p:nvPr>
            <p:ph type="dt" sz="half" idx="10"/>
          </p:nvPr>
        </p:nvSpPr>
        <p:spPr/>
        <p:txBody>
          <a:bodyPr/>
          <a:lstStyle/>
          <a:p>
            <a:fld id="{86B8DB97-BB0F-4A7C-B337-86B8B887820D}" type="datetimeFigureOut">
              <a:rPr lang="en-IN" smtClean="0"/>
              <a:t>30-10-2018</a:t>
            </a:fld>
            <a:endParaRPr lang="en-IN"/>
          </a:p>
        </p:txBody>
      </p:sp>
      <p:sp>
        <p:nvSpPr>
          <p:cNvPr id="6" name="Footer Placeholder 5">
            <a:extLst>
              <a:ext uri="{FF2B5EF4-FFF2-40B4-BE49-F238E27FC236}">
                <a16:creationId xmlns:a16="http://schemas.microsoft.com/office/drawing/2014/main" id="{47B2C6F4-1F84-410A-8CB7-A28E6E3D332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730BCAB-C77B-45D9-B34C-C1AF7D71254E}"/>
              </a:ext>
            </a:extLst>
          </p:cNvPr>
          <p:cNvSpPr>
            <a:spLocks noGrp="1"/>
          </p:cNvSpPr>
          <p:nvPr>
            <p:ph type="sldNum" sz="quarter" idx="12"/>
          </p:nvPr>
        </p:nvSpPr>
        <p:spPr/>
        <p:txBody>
          <a:bodyPr/>
          <a:lstStyle/>
          <a:p>
            <a:fld id="{D8BAA2F8-D3E7-410E-92EA-953B248D6251}" type="slidenum">
              <a:rPr lang="en-IN" smtClean="0"/>
              <a:t>‹#›</a:t>
            </a:fld>
            <a:endParaRPr lang="en-IN"/>
          </a:p>
        </p:txBody>
      </p:sp>
    </p:spTree>
    <p:extLst>
      <p:ext uri="{BB962C8B-B14F-4D97-AF65-F5344CB8AC3E}">
        <p14:creationId xmlns:p14="http://schemas.microsoft.com/office/powerpoint/2010/main" val="1419749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D0C5D-4982-4218-BD1B-BCBE1E1051D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573E7BE-DDF4-41D8-B010-23DBB9798D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FBFD64-B87E-4FAE-9A40-6309684BB54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BEC02AD-10E6-4776-978A-4F3B2A7F2E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5956E4-50DA-4B8B-A97E-3A1131BB67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C686982-6010-4718-868F-1230240FAAA2}"/>
              </a:ext>
            </a:extLst>
          </p:cNvPr>
          <p:cNvSpPr>
            <a:spLocks noGrp="1"/>
          </p:cNvSpPr>
          <p:nvPr>
            <p:ph type="dt" sz="half" idx="10"/>
          </p:nvPr>
        </p:nvSpPr>
        <p:spPr/>
        <p:txBody>
          <a:bodyPr/>
          <a:lstStyle/>
          <a:p>
            <a:fld id="{86B8DB97-BB0F-4A7C-B337-86B8B887820D}" type="datetimeFigureOut">
              <a:rPr lang="en-IN" smtClean="0"/>
              <a:t>30-10-2018</a:t>
            </a:fld>
            <a:endParaRPr lang="en-IN"/>
          </a:p>
        </p:txBody>
      </p:sp>
      <p:sp>
        <p:nvSpPr>
          <p:cNvPr id="8" name="Footer Placeholder 7">
            <a:extLst>
              <a:ext uri="{FF2B5EF4-FFF2-40B4-BE49-F238E27FC236}">
                <a16:creationId xmlns:a16="http://schemas.microsoft.com/office/drawing/2014/main" id="{64DF979D-5F95-4A22-85B5-1152A805816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C9F8CD3-98F7-4257-BF65-D6B6A0EF746C}"/>
              </a:ext>
            </a:extLst>
          </p:cNvPr>
          <p:cNvSpPr>
            <a:spLocks noGrp="1"/>
          </p:cNvSpPr>
          <p:nvPr>
            <p:ph type="sldNum" sz="quarter" idx="12"/>
          </p:nvPr>
        </p:nvSpPr>
        <p:spPr/>
        <p:txBody>
          <a:bodyPr/>
          <a:lstStyle/>
          <a:p>
            <a:fld id="{D8BAA2F8-D3E7-410E-92EA-953B248D6251}" type="slidenum">
              <a:rPr lang="en-IN" smtClean="0"/>
              <a:t>‹#›</a:t>
            </a:fld>
            <a:endParaRPr lang="en-IN"/>
          </a:p>
        </p:txBody>
      </p:sp>
    </p:spTree>
    <p:extLst>
      <p:ext uri="{BB962C8B-B14F-4D97-AF65-F5344CB8AC3E}">
        <p14:creationId xmlns:p14="http://schemas.microsoft.com/office/powerpoint/2010/main" val="9881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83FE4-BC0B-4978-8680-3376AA270F7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AF6AEB5-2371-47A7-A6F6-533C65BD432B}"/>
              </a:ext>
            </a:extLst>
          </p:cNvPr>
          <p:cNvSpPr>
            <a:spLocks noGrp="1"/>
          </p:cNvSpPr>
          <p:nvPr>
            <p:ph type="dt" sz="half" idx="10"/>
          </p:nvPr>
        </p:nvSpPr>
        <p:spPr/>
        <p:txBody>
          <a:bodyPr/>
          <a:lstStyle/>
          <a:p>
            <a:fld id="{86B8DB97-BB0F-4A7C-B337-86B8B887820D}" type="datetimeFigureOut">
              <a:rPr lang="en-IN" smtClean="0"/>
              <a:t>30-10-2018</a:t>
            </a:fld>
            <a:endParaRPr lang="en-IN"/>
          </a:p>
        </p:txBody>
      </p:sp>
      <p:sp>
        <p:nvSpPr>
          <p:cNvPr id="4" name="Footer Placeholder 3">
            <a:extLst>
              <a:ext uri="{FF2B5EF4-FFF2-40B4-BE49-F238E27FC236}">
                <a16:creationId xmlns:a16="http://schemas.microsoft.com/office/drawing/2014/main" id="{F6A9F668-7EA3-44BD-8BAE-F1AB82D179D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B423948-54A6-4EC4-B2C5-B8DE2D4289EF}"/>
              </a:ext>
            </a:extLst>
          </p:cNvPr>
          <p:cNvSpPr>
            <a:spLocks noGrp="1"/>
          </p:cNvSpPr>
          <p:nvPr>
            <p:ph type="sldNum" sz="quarter" idx="12"/>
          </p:nvPr>
        </p:nvSpPr>
        <p:spPr/>
        <p:txBody>
          <a:bodyPr/>
          <a:lstStyle/>
          <a:p>
            <a:fld id="{D8BAA2F8-D3E7-410E-92EA-953B248D6251}" type="slidenum">
              <a:rPr lang="en-IN" smtClean="0"/>
              <a:t>‹#›</a:t>
            </a:fld>
            <a:endParaRPr lang="en-IN"/>
          </a:p>
        </p:txBody>
      </p:sp>
    </p:spTree>
    <p:extLst>
      <p:ext uri="{BB962C8B-B14F-4D97-AF65-F5344CB8AC3E}">
        <p14:creationId xmlns:p14="http://schemas.microsoft.com/office/powerpoint/2010/main" val="151142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212A9B-D12D-4DE4-A03B-C6CD5D5FE055}"/>
              </a:ext>
            </a:extLst>
          </p:cNvPr>
          <p:cNvSpPr>
            <a:spLocks noGrp="1"/>
          </p:cNvSpPr>
          <p:nvPr>
            <p:ph type="dt" sz="half" idx="10"/>
          </p:nvPr>
        </p:nvSpPr>
        <p:spPr/>
        <p:txBody>
          <a:bodyPr/>
          <a:lstStyle/>
          <a:p>
            <a:fld id="{86B8DB97-BB0F-4A7C-B337-86B8B887820D}" type="datetimeFigureOut">
              <a:rPr lang="en-IN" smtClean="0"/>
              <a:t>30-10-2018</a:t>
            </a:fld>
            <a:endParaRPr lang="en-IN"/>
          </a:p>
        </p:txBody>
      </p:sp>
      <p:sp>
        <p:nvSpPr>
          <p:cNvPr id="3" name="Footer Placeholder 2">
            <a:extLst>
              <a:ext uri="{FF2B5EF4-FFF2-40B4-BE49-F238E27FC236}">
                <a16:creationId xmlns:a16="http://schemas.microsoft.com/office/drawing/2014/main" id="{2A23610D-583A-4ED6-ADF0-8006B9074F8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CC55E68-02D4-4E41-B313-761B0DDB516A}"/>
              </a:ext>
            </a:extLst>
          </p:cNvPr>
          <p:cNvSpPr>
            <a:spLocks noGrp="1"/>
          </p:cNvSpPr>
          <p:nvPr>
            <p:ph type="sldNum" sz="quarter" idx="12"/>
          </p:nvPr>
        </p:nvSpPr>
        <p:spPr/>
        <p:txBody>
          <a:bodyPr/>
          <a:lstStyle/>
          <a:p>
            <a:fld id="{D8BAA2F8-D3E7-410E-92EA-953B248D6251}" type="slidenum">
              <a:rPr lang="en-IN" smtClean="0"/>
              <a:t>‹#›</a:t>
            </a:fld>
            <a:endParaRPr lang="en-IN"/>
          </a:p>
        </p:txBody>
      </p:sp>
    </p:spTree>
    <p:extLst>
      <p:ext uri="{BB962C8B-B14F-4D97-AF65-F5344CB8AC3E}">
        <p14:creationId xmlns:p14="http://schemas.microsoft.com/office/powerpoint/2010/main" val="315816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6053-B0FD-4078-B4AE-DA6A52EA83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AE38E98-62D0-4B14-927C-5FE69CF13F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96018FA-D7F3-4081-8FB9-5825FACD34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15AD69-F211-4AA9-9A18-514D50AE6ABD}"/>
              </a:ext>
            </a:extLst>
          </p:cNvPr>
          <p:cNvSpPr>
            <a:spLocks noGrp="1"/>
          </p:cNvSpPr>
          <p:nvPr>
            <p:ph type="dt" sz="half" idx="10"/>
          </p:nvPr>
        </p:nvSpPr>
        <p:spPr/>
        <p:txBody>
          <a:bodyPr/>
          <a:lstStyle/>
          <a:p>
            <a:fld id="{86B8DB97-BB0F-4A7C-B337-86B8B887820D}" type="datetimeFigureOut">
              <a:rPr lang="en-IN" smtClean="0"/>
              <a:t>30-10-2018</a:t>
            </a:fld>
            <a:endParaRPr lang="en-IN"/>
          </a:p>
        </p:txBody>
      </p:sp>
      <p:sp>
        <p:nvSpPr>
          <p:cNvPr id="6" name="Footer Placeholder 5">
            <a:extLst>
              <a:ext uri="{FF2B5EF4-FFF2-40B4-BE49-F238E27FC236}">
                <a16:creationId xmlns:a16="http://schemas.microsoft.com/office/drawing/2014/main" id="{86FB2882-925A-4D78-849B-8CEBAA6C9E1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857E924-3C20-4119-B42A-1D53A3F2A52C}"/>
              </a:ext>
            </a:extLst>
          </p:cNvPr>
          <p:cNvSpPr>
            <a:spLocks noGrp="1"/>
          </p:cNvSpPr>
          <p:nvPr>
            <p:ph type="sldNum" sz="quarter" idx="12"/>
          </p:nvPr>
        </p:nvSpPr>
        <p:spPr/>
        <p:txBody>
          <a:bodyPr/>
          <a:lstStyle/>
          <a:p>
            <a:fld id="{D8BAA2F8-D3E7-410E-92EA-953B248D6251}" type="slidenum">
              <a:rPr lang="en-IN" smtClean="0"/>
              <a:t>‹#›</a:t>
            </a:fld>
            <a:endParaRPr lang="en-IN"/>
          </a:p>
        </p:txBody>
      </p:sp>
    </p:spTree>
    <p:extLst>
      <p:ext uri="{BB962C8B-B14F-4D97-AF65-F5344CB8AC3E}">
        <p14:creationId xmlns:p14="http://schemas.microsoft.com/office/powerpoint/2010/main" val="3200302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ADE0-E565-4489-A63E-C0793F32E3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9B512A4-9600-49AB-8C84-54FF2AEAA3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ABE864C-6B5C-447B-BBB1-C971DC52C0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431DF9-1C55-49DA-A1A1-0674B8B97A3A}"/>
              </a:ext>
            </a:extLst>
          </p:cNvPr>
          <p:cNvSpPr>
            <a:spLocks noGrp="1"/>
          </p:cNvSpPr>
          <p:nvPr>
            <p:ph type="dt" sz="half" idx="10"/>
          </p:nvPr>
        </p:nvSpPr>
        <p:spPr/>
        <p:txBody>
          <a:bodyPr/>
          <a:lstStyle/>
          <a:p>
            <a:fld id="{86B8DB97-BB0F-4A7C-B337-86B8B887820D}" type="datetimeFigureOut">
              <a:rPr lang="en-IN" smtClean="0"/>
              <a:t>30-10-2018</a:t>
            </a:fld>
            <a:endParaRPr lang="en-IN"/>
          </a:p>
        </p:txBody>
      </p:sp>
      <p:sp>
        <p:nvSpPr>
          <p:cNvPr id="6" name="Footer Placeholder 5">
            <a:extLst>
              <a:ext uri="{FF2B5EF4-FFF2-40B4-BE49-F238E27FC236}">
                <a16:creationId xmlns:a16="http://schemas.microsoft.com/office/drawing/2014/main" id="{D1886E4F-C9A7-4411-BD2D-C911FC20F47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4FF90C-96AB-4ABF-903C-02FF4EB1014C}"/>
              </a:ext>
            </a:extLst>
          </p:cNvPr>
          <p:cNvSpPr>
            <a:spLocks noGrp="1"/>
          </p:cNvSpPr>
          <p:nvPr>
            <p:ph type="sldNum" sz="quarter" idx="12"/>
          </p:nvPr>
        </p:nvSpPr>
        <p:spPr/>
        <p:txBody>
          <a:bodyPr/>
          <a:lstStyle/>
          <a:p>
            <a:fld id="{D8BAA2F8-D3E7-410E-92EA-953B248D6251}" type="slidenum">
              <a:rPr lang="en-IN" smtClean="0"/>
              <a:t>‹#›</a:t>
            </a:fld>
            <a:endParaRPr lang="en-IN"/>
          </a:p>
        </p:txBody>
      </p:sp>
    </p:spTree>
    <p:extLst>
      <p:ext uri="{BB962C8B-B14F-4D97-AF65-F5344CB8AC3E}">
        <p14:creationId xmlns:p14="http://schemas.microsoft.com/office/powerpoint/2010/main" val="69706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E01CEA-0FCB-4BBD-BDE1-4A72437135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D6BF55B-D9D0-4E3A-A067-245B53D2E5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30B9003-299D-481B-A7BD-FE9E7089F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8DB97-BB0F-4A7C-B337-86B8B887820D}" type="datetimeFigureOut">
              <a:rPr lang="en-IN" smtClean="0"/>
              <a:t>30-10-2018</a:t>
            </a:fld>
            <a:endParaRPr lang="en-IN"/>
          </a:p>
        </p:txBody>
      </p:sp>
      <p:sp>
        <p:nvSpPr>
          <p:cNvPr id="5" name="Footer Placeholder 4">
            <a:extLst>
              <a:ext uri="{FF2B5EF4-FFF2-40B4-BE49-F238E27FC236}">
                <a16:creationId xmlns:a16="http://schemas.microsoft.com/office/drawing/2014/main" id="{3EE280ED-9E9C-4A43-A15C-5DFDB5F666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8D4DDA0-D5B4-4CE2-87C9-E492BFE1CD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AA2F8-D3E7-410E-92EA-953B248D6251}" type="slidenum">
              <a:rPr lang="en-IN" smtClean="0"/>
              <a:t>‹#›</a:t>
            </a:fld>
            <a:endParaRPr lang="en-IN"/>
          </a:p>
        </p:txBody>
      </p:sp>
    </p:spTree>
    <p:extLst>
      <p:ext uri="{BB962C8B-B14F-4D97-AF65-F5344CB8AC3E}">
        <p14:creationId xmlns:p14="http://schemas.microsoft.com/office/powerpoint/2010/main" val="361645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6C136-69CC-4F27-A491-537990266CA3}"/>
              </a:ext>
            </a:extLst>
          </p:cNvPr>
          <p:cNvSpPr>
            <a:spLocks noGrp="1"/>
          </p:cNvSpPr>
          <p:nvPr>
            <p:ph type="ctrTitle"/>
          </p:nvPr>
        </p:nvSpPr>
        <p:spPr>
          <a:xfrm>
            <a:off x="1524000" y="1122363"/>
            <a:ext cx="9144000" cy="1136283"/>
          </a:xfrm>
        </p:spPr>
        <p:txBody>
          <a:bodyPr/>
          <a:lstStyle/>
          <a:p>
            <a:r>
              <a:rPr lang="en-US" dirty="0"/>
              <a:t>The Nature of Job Analysis</a:t>
            </a:r>
            <a:endParaRPr lang="en-IN" dirty="0"/>
          </a:p>
        </p:txBody>
      </p:sp>
      <p:sp>
        <p:nvSpPr>
          <p:cNvPr id="3" name="Subtitle 2">
            <a:extLst>
              <a:ext uri="{FF2B5EF4-FFF2-40B4-BE49-F238E27FC236}">
                <a16:creationId xmlns:a16="http://schemas.microsoft.com/office/drawing/2014/main" id="{ECBC4129-D7B1-4E94-8A5F-A88DAD48E82F}"/>
              </a:ext>
            </a:extLst>
          </p:cNvPr>
          <p:cNvSpPr>
            <a:spLocks noGrp="1"/>
          </p:cNvSpPr>
          <p:nvPr>
            <p:ph type="subTitle" idx="1"/>
          </p:nvPr>
        </p:nvSpPr>
        <p:spPr>
          <a:xfrm>
            <a:off x="1524000" y="2258646"/>
            <a:ext cx="9144000" cy="2999154"/>
          </a:xfrm>
        </p:spPr>
        <p:txBody>
          <a:bodyPr/>
          <a:lstStyle/>
          <a:p>
            <a:r>
              <a:rPr lang="en-US" dirty="0"/>
              <a:t>JOB ANALYSIS : The procedure for determining the duties and skill requirements of a job and the kind of person who should be hired for it.</a:t>
            </a:r>
          </a:p>
          <a:p>
            <a:r>
              <a:rPr lang="en-US" dirty="0"/>
              <a:t>JOB DESCRIPTION: A list of jobs duties, responsibilities, reporting, relationships, working conditions, and supervisory responsibilities – one                                            product of a job analysis. </a:t>
            </a:r>
          </a:p>
          <a:p>
            <a:r>
              <a:rPr lang="en-US" dirty="0"/>
              <a:t>JOB SPECIFICATIONS : A list of jobs human </a:t>
            </a:r>
            <a:r>
              <a:rPr lang="en-US" dirty="0" err="1"/>
              <a:t>requirments</a:t>
            </a:r>
            <a:r>
              <a:rPr lang="en-US" dirty="0"/>
              <a:t>, that is the requisite education, skills, personality, and so on – another product of a job analysis.   </a:t>
            </a:r>
          </a:p>
          <a:p>
            <a:endParaRPr lang="en-US" dirty="0"/>
          </a:p>
          <a:p>
            <a:endParaRPr lang="en-US" dirty="0"/>
          </a:p>
          <a:p>
            <a:endParaRPr lang="en-IN" dirty="0"/>
          </a:p>
        </p:txBody>
      </p:sp>
    </p:spTree>
    <p:extLst>
      <p:ext uri="{BB962C8B-B14F-4D97-AF65-F5344CB8AC3E}">
        <p14:creationId xmlns:p14="http://schemas.microsoft.com/office/powerpoint/2010/main" val="2541996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7AADE-C00B-4B04-9DD3-5DF3E401E1A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E7F66E2-C3F2-4067-A8D7-9EB6907952B1}"/>
              </a:ext>
            </a:extLst>
          </p:cNvPr>
          <p:cNvSpPr>
            <a:spLocks noGrp="1"/>
          </p:cNvSpPr>
          <p:nvPr>
            <p:ph idx="1"/>
          </p:nvPr>
        </p:nvSpPr>
        <p:spPr/>
        <p:txBody>
          <a:bodyPr/>
          <a:lstStyle/>
          <a:p>
            <a:pPr marL="0" indent="0">
              <a:buNone/>
            </a:pPr>
            <a:r>
              <a:rPr lang="en-US" dirty="0"/>
              <a:t>STEP 3- Select representative  position :</a:t>
            </a:r>
          </a:p>
          <a:p>
            <a:r>
              <a:rPr lang="en-US" dirty="0"/>
              <a:t>Why ? Because there may be too many similar jobs to analyze.</a:t>
            </a:r>
          </a:p>
          <a:p>
            <a:r>
              <a:rPr lang="en-US" dirty="0"/>
              <a:t>For example, it is usually unnecessary to analyze the jobs of  200 assembly workers when a sample of 10 jobs will do.</a:t>
            </a:r>
          </a:p>
          <a:p>
            <a:pPr marL="0" indent="0">
              <a:buNone/>
            </a:pPr>
            <a:r>
              <a:rPr lang="en-US" dirty="0"/>
              <a:t>STEP 4- Actually analyze the Job :</a:t>
            </a:r>
          </a:p>
          <a:p>
            <a:r>
              <a:rPr lang="en-US" dirty="0"/>
              <a:t>By collecting data on job activities, required employee behaviors, working conditions, and human traits and abilities needed to perform the job. </a:t>
            </a:r>
          </a:p>
          <a:p>
            <a:pPr marL="0" indent="0">
              <a:buNone/>
            </a:pPr>
            <a:endParaRPr lang="en-IN" dirty="0"/>
          </a:p>
        </p:txBody>
      </p:sp>
    </p:spTree>
    <p:extLst>
      <p:ext uri="{BB962C8B-B14F-4D97-AF65-F5344CB8AC3E}">
        <p14:creationId xmlns:p14="http://schemas.microsoft.com/office/powerpoint/2010/main" val="2978757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4A8AB-5A08-4E87-B730-836CFA3C6BD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6FA8251-091D-46BF-9102-4BFC93382818}"/>
              </a:ext>
            </a:extLst>
          </p:cNvPr>
          <p:cNvSpPr>
            <a:spLocks noGrp="1"/>
          </p:cNvSpPr>
          <p:nvPr>
            <p:ph idx="1"/>
          </p:nvPr>
        </p:nvSpPr>
        <p:spPr/>
        <p:txBody>
          <a:bodyPr/>
          <a:lstStyle/>
          <a:p>
            <a:pPr marL="0" indent="0">
              <a:buNone/>
            </a:pPr>
            <a:r>
              <a:rPr lang="en-US" dirty="0"/>
              <a:t>STEP 5- Verify the Job analysis information :</a:t>
            </a:r>
          </a:p>
          <a:p>
            <a:r>
              <a:rPr lang="en-US" dirty="0"/>
              <a:t>Verify the job analysis information with the worker performing the job and with his or her immediate supervisor. </a:t>
            </a:r>
          </a:p>
          <a:p>
            <a:r>
              <a:rPr lang="en-US" dirty="0"/>
              <a:t>This will help confirm that the information is factually correct and complete.</a:t>
            </a:r>
          </a:p>
          <a:p>
            <a:r>
              <a:rPr lang="en-US" dirty="0"/>
              <a:t>This review can also help gain the employee acceptance of the job analysis data and conclusions by giving that person a chance to review and modify your description of the job activities.</a:t>
            </a:r>
            <a:endParaRPr lang="en-IN" dirty="0"/>
          </a:p>
        </p:txBody>
      </p:sp>
    </p:spTree>
    <p:extLst>
      <p:ext uri="{BB962C8B-B14F-4D97-AF65-F5344CB8AC3E}">
        <p14:creationId xmlns:p14="http://schemas.microsoft.com/office/powerpoint/2010/main" val="1085953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C637F-9C45-4967-A5C2-94CBC334A0E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C81292F-9959-45B4-A375-F9AB5D9E1DFB}"/>
              </a:ext>
            </a:extLst>
          </p:cNvPr>
          <p:cNvSpPr>
            <a:spLocks noGrp="1"/>
          </p:cNvSpPr>
          <p:nvPr>
            <p:ph idx="1"/>
          </p:nvPr>
        </p:nvSpPr>
        <p:spPr/>
        <p:txBody>
          <a:bodyPr>
            <a:normAutofit lnSpcReduction="10000"/>
          </a:bodyPr>
          <a:lstStyle/>
          <a:p>
            <a:pPr marL="0" indent="0">
              <a:buNone/>
            </a:pPr>
            <a:r>
              <a:rPr lang="en-US" dirty="0"/>
              <a:t>STEP 6 – Develop a Job description and Job specification :</a:t>
            </a:r>
          </a:p>
          <a:p>
            <a:r>
              <a:rPr lang="en-US" dirty="0"/>
              <a:t>Job description and Job specification are two tangible products of the Job analysis .</a:t>
            </a:r>
          </a:p>
          <a:p>
            <a:r>
              <a:rPr lang="en-US" dirty="0"/>
              <a:t>This  Job description (to repeat )is a written statement that describes the activities and responsibilities  of the job, as well as its important features such as, working conditions and safety hazards.</a:t>
            </a:r>
          </a:p>
          <a:p>
            <a:r>
              <a:rPr lang="en-US" dirty="0"/>
              <a:t>The Job specification summarizes the personal qualities , traits, skills, and background required for getting the job done.</a:t>
            </a:r>
          </a:p>
          <a:p>
            <a:r>
              <a:rPr lang="en-US" dirty="0"/>
              <a:t>It may be in a separate document or in the same document as the job description.</a:t>
            </a:r>
            <a:endParaRPr lang="en-IN" dirty="0"/>
          </a:p>
        </p:txBody>
      </p:sp>
    </p:spTree>
    <p:extLst>
      <p:ext uri="{BB962C8B-B14F-4D97-AF65-F5344CB8AC3E}">
        <p14:creationId xmlns:p14="http://schemas.microsoft.com/office/powerpoint/2010/main" val="3406543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B2C31-8197-4528-92C7-840B10E01F20}"/>
              </a:ext>
            </a:extLst>
          </p:cNvPr>
          <p:cNvSpPr>
            <a:spLocks noGrp="1"/>
          </p:cNvSpPr>
          <p:nvPr>
            <p:ph type="title"/>
          </p:nvPr>
        </p:nvSpPr>
        <p:spPr/>
        <p:txBody>
          <a:bodyPr/>
          <a:lstStyle/>
          <a:p>
            <a:r>
              <a:rPr lang="en-US" dirty="0"/>
              <a:t>The Nature of Job Analysis</a:t>
            </a:r>
            <a:endParaRPr lang="en-IN" dirty="0"/>
          </a:p>
        </p:txBody>
      </p:sp>
      <p:sp>
        <p:nvSpPr>
          <p:cNvPr id="3" name="Content Placeholder 2">
            <a:extLst>
              <a:ext uri="{FF2B5EF4-FFF2-40B4-BE49-F238E27FC236}">
                <a16:creationId xmlns:a16="http://schemas.microsoft.com/office/drawing/2014/main" id="{B1B18D4C-CC20-49E0-AFD9-CF50E0F0645A}"/>
              </a:ext>
            </a:extLst>
          </p:cNvPr>
          <p:cNvSpPr>
            <a:spLocks noGrp="1"/>
          </p:cNvSpPr>
          <p:nvPr>
            <p:ph idx="1"/>
          </p:nvPr>
        </p:nvSpPr>
        <p:spPr/>
        <p:txBody>
          <a:bodyPr/>
          <a:lstStyle/>
          <a:p>
            <a:pPr marL="0" indent="0">
              <a:buNone/>
            </a:pPr>
            <a:r>
              <a:rPr lang="en-US" dirty="0"/>
              <a:t>Introduction : The Supervisor  or HR specialist normally collects one or more of the following types of information via the job analysis:</a:t>
            </a:r>
          </a:p>
          <a:p>
            <a:pPr marL="0" indent="0">
              <a:buNone/>
            </a:pPr>
            <a:r>
              <a:rPr lang="en-US" dirty="0"/>
              <a:t>WORK ACTIVITIES : First, he or she collects information about the jobs actual work activities, such as cleaning, selling, teaching, or painting. This list may also include how, why, and when the worker performs each activity.</a:t>
            </a:r>
          </a:p>
          <a:p>
            <a:pPr marL="0" indent="0">
              <a:buNone/>
            </a:pPr>
            <a:r>
              <a:rPr lang="en-US" dirty="0"/>
              <a:t>HUMAN BEHAVIORS : The specialist also collect information about human behaviors like sensing, communicating, deciding, and writing. Included here would be information regarding job demands such as lifting weights or walking long distances.</a:t>
            </a:r>
            <a:endParaRPr lang="en-IN" dirty="0"/>
          </a:p>
        </p:txBody>
      </p:sp>
    </p:spTree>
    <p:extLst>
      <p:ext uri="{BB962C8B-B14F-4D97-AF65-F5344CB8AC3E}">
        <p14:creationId xmlns:p14="http://schemas.microsoft.com/office/powerpoint/2010/main" val="1079714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FE966-F3FE-4FC7-A04D-65A24F4E218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95E5103-133E-45CA-90A5-C7CCC41C4763}"/>
              </a:ext>
            </a:extLst>
          </p:cNvPr>
          <p:cNvSpPr>
            <a:spLocks noGrp="1"/>
          </p:cNvSpPr>
          <p:nvPr>
            <p:ph idx="1"/>
          </p:nvPr>
        </p:nvSpPr>
        <p:spPr/>
        <p:txBody>
          <a:bodyPr>
            <a:normAutofit/>
          </a:bodyPr>
          <a:lstStyle/>
          <a:p>
            <a:pPr marL="0" indent="0">
              <a:buNone/>
            </a:pPr>
            <a:r>
              <a:rPr lang="en-US" dirty="0"/>
              <a:t>MACHINES,TOOLS,EQUIPMENTS, AND WORK AIDS: This category includes information regarding tools used, materials processed, knowledge dealt with or applied (such as finance or law), and services rendered (such as counseling or repairing).</a:t>
            </a:r>
          </a:p>
          <a:p>
            <a:pPr marL="0" indent="0">
              <a:buNone/>
            </a:pPr>
            <a:r>
              <a:rPr lang="en-US" dirty="0"/>
              <a:t>PERFORMANCE STANDARDS : The employer may also want information about the jobs performance standards (in terms of quantity or quality levels for each job duty for instance).Management will use these standards to appraise employees.</a:t>
            </a:r>
          </a:p>
        </p:txBody>
      </p:sp>
    </p:spTree>
    <p:extLst>
      <p:ext uri="{BB962C8B-B14F-4D97-AF65-F5344CB8AC3E}">
        <p14:creationId xmlns:p14="http://schemas.microsoft.com/office/powerpoint/2010/main" val="208424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11360-05CB-4091-9F99-5AAFC92DBC7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FF63083-098F-4763-88BE-CEE47F636E76}"/>
              </a:ext>
            </a:extLst>
          </p:cNvPr>
          <p:cNvSpPr>
            <a:spLocks noGrp="1"/>
          </p:cNvSpPr>
          <p:nvPr>
            <p:ph idx="1"/>
          </p:nvPr>
        </p:nvSpPr>
        <p:spPr/>
        <p:txBody>
          <a:bodyPr/>
          <a:lstStyle/>
          <a:p>
            <a:pPr marL="0" indent="0">
              <a:buNone/>
            </a:pPr>
            <a:r>
              <a:rPr lang="en-US" dirty="0"/>
              <a:t>JOB CONTEXT : Included here is information about such matters as physical working conditions, work schedule, and the organizational and social context- for instance the number of people with whom the employee would normally interact. Information regarding incentives might also be included here.</a:t>
            </a:r>
          </a:p>
          <a:p>
            <a:pPr marL="0" indent="0">
              <a:buNone/>
            </a:pPr>
            <a:r>
              <a:rPr lang="en-US" dirty="0"/>
              <a:t>HUMAN REQUIRMENTS : This includes information regarding the jobs human requirements, such as job- related knowledge or skills (education, training , work experience) and required personal attributes (aptitudes, physical characteristics, personality, interests).</a:t>
            </a:r>
            <a:endParaRPr lang="en-IN" dirty="0"/>
          </a:p>
          <a:p>
            <a:pPr marL="0" indent="0">
              <a:buNone/>
            </a:pPr>
            <a:endParaRPr lang="en-IN" dirty="0"/>
          </a:p>
        </p:txBody>
      </p:sp>
    </p:spTree>
    <p:extLst>
      <p:ext uri="{BB962C8B-B14F-4D97-AF65-F5344CB8AC3E}">
        <p14:creationId xmlns:p14="http://schemas.microsoft.com/office/powerpoint/2010/main" val="718774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6E6E9-16F9-4B9D-899C-022FED8ED646}"/>
              </a:ext>
            </a:extLst>
          </p:cNvPr>
          <p:cNvSpPr>
            <a:spLocks noGrp="1"/>
          </p:cNvSpPr>
          <p:nvPr>
            <p:ph type="title"/>
          </p:nvPr>
        </p:nvSpPr>
        <p:spPr/>
        <p:txBody>
          <a:bodyPr/>
          <a:lstStyle/>
          <a:p>
            <a:r>
              <a:rPr lang="en-US" dirty="0"/>
              <a:t>Uses of Job Analysis Information</a:t>
            </a:r>
            <a:endParaRPr lang="en-IN" dirty="0"/>
          </a:p>
        </p:txBody>
      </p:sp>
      <p:sp>
        <p:nvSpPr>
          <p:cNvPr id="3" name="Content Placeholder 2">
            <a:extLst>
              <a:ext uri="{FF2B5EF4-FFF2-40B4-BE49-F238E27FC236}">
                <a16:creationId xmlns:a16="http://schemas.microsoft.com/office/drawing/2014/main" id="{8405A7BB-6884-418D-9226-12BBBE3201F7}"/>
              </a:ext>
            </a:extLst>
          </p:cNvPr>
          <p:cNvSpPr>
            <a:spLocks noGrp="1"/>
          </p:cNvSpPr>
          <p:nvPr>
            <p:ph idx="1"/>
          </p:nvPr>
        </p:nvSpPr>
        <p:spPr/>
        <p:txBody>
          <a:bodyPr>
            <a:normAutofit fontScale="92500" lnSpcReduction="10000"/>
          </a:bodyPr>
          <a:lstStyle/>
          <a:p>
            <a:pPr marL="0" indent="0">
              <a:buNone/>
            </a:pPr>
            <a:r>
              <a:rPr lang="en-US" dirty="0"/>
              <a:t>RECRUITMENT AND SELECTION : </a:t>
            </a:r>
          </a:p>
          <a:p>
            <a:r>
              <a:rPr lang="en-US" dirty="0"/>
              <a:t>Job analysis provides information about what the job entails and what human characteristics are required to perform these activities. </a:t>
            </a:r>
          </a:p>
          <a:p>
            <a:r>
              <a:rPr lang="en-US" dirty="0"/>
              <a:t>This information, in the form of Job descriptions and specifications, helps managements decide what sort of people to recruit and hire.</a:t>
            </a:r>
          </a:p>
          <a:p>
            <a:pPr marL="0" indent="0">
              <a:buNone/>
            </a:pPr>
            <a:r>
              <a:rPr lang="en-US" dirty="0"/>
              <a:t>COMPENSATION : </a:t>
            </a:r>
          </a:p>
          <a:p>
            <a:r>
              <a:rPr lang="en-US" dirty="0"/>
              <a:t>Job analysis information is crucial for estimating the value of each job and its appropriate compensation.</a:t>
            </a:r>
          </a:p>
          <a:p>
            <a:r>
              <a:rPr lang="en-US" dirty="0"/>
              <a:t>Compensation (such as salary and bonus) usually depends on the jobs required skill and education level, safety hazards, degree of responsibility ,and so on – all factors you can assess through job analysis.</a:t>
            </a:r>
          </a:p>
          <a:p>
            <a:pPr marL="0" indent="0">
              <a:buNone/>
            </a:pPr>
            <a:endParaRPr lang="en-IN" dirty="0"/>
          </a:p>
        </p:txBody>
      </p:sp>
    </p:spTree>
    <p:extLst>
      <p:ext uri="{BB962C8B-B14F-4D97-AF65-F5344CB8AC3E}">
        <p14:creationId xmlns:p14="http://schemas.microsoft.com/office/powerpoint/2010/main" val="3337786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F8ADD-9922-48F4-88E8-74D232A22FB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21EF364-42CB-46E6-AD5F-51552FD802D5}"/>
              </a:ext>
            </a:extLst>
          </p:cNvPr>
          <p:cNvSpPr>
            <a:spLocks noGrp="1"/>
          </p:cNvSpPr>
          <p:nvPr>
            <p:ph idx="1"/>
          </p:nvPr>
        </p:nvSpPr>
        <p:spPr/>
        <p:txBody>
          <a:bodyPr>
            <a:normAutofit lnSpcReduction="10000"/>
          </a:bodyPr>
          <a:lstStyle/>
          <a:p>
            <a:r>
              <a:rPr lang="en-US" dirty="0"/>
              <a:t>Job analysis provides the information to determine the relative word of each job – and thus its appropriate class.</a:t>
            </a:r>
          </a:p>
          <a:p>
            <a:pPr marL="0" indent="0">
              <a:buNone/>
            </a:pPr>
            <a:r>
              <a:rPr lang="en-US" dirty="0"/>
              <a:t>PERFORMANCE APPRAISAL : </a:t>
            </a:r>
          </a:p>
          <a:p>
            <a:r>
              <a:rPr lang="en-US" dirty="0"/>
              <a:t>A performance appraisal compares each employees actual performance with his or her performance standards. </a:t>
            </a:r>
          </a:p>
          <a:p>
            <a:r>
              <a:rPr lang="en-US" dirty="0"/>
              <a:t>Managers use job analysis to determine the jobs specific activities and performance standards.</a:t>
            </a:r>
          </a:p>
          <a:p>
            <a:pPr marL="0" indent="0">
              <a:buNone/>
            </a:pPr>
            <a:r>
              <a:rPr lang="en-US" dirty="0"/>
              <a:t>TRAINING : </a:t>
            </a:r>
          </a:p>
          <a:p>
            <a:r>
              <a:rPr lang="en-US" dirty="0"/>
              <a:t>The Job description should show the activities and skills – and therefore the training – that the job requires.</a:t>
            </a:r>
          </a:p>
          <a:p>
            <a:endParaRPr lang="en-IN" dirty="0"/>
          </a:p>
        </p:txBody>
      </p:sp>
    </p:spTree>
    <p:extLst>
      <p:ext uri="{BB962C8B-B14F-4D97-AF65-F5344CB8AC3E}">
        <p14:creationId xmlns:p14="http://schemas.microsoft.com/office/powerpoint/2010/main" val="2458085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19EC8-39A3-4515-82D0-0235A847C75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C468569-D403-4CC2-8605-A8DE1B686E29}"/>
              </a:ext>
            </a:extLst>
          </p:cNvPr>
          <p:cNvSpPr>
            <a:spLocks noGrp="1"/>
          </p:cNvSpPr>
          <p:nvPr>
            <p:ph idx="1"/>
          </p:nvPr>
        </p:nvSpPr>
        <p:spPr/>
        <p:txBody>
          <a:bodyPr>
            <a:normAutofit fontScale="92500"/>
          </a:bodyPr>
          <a:lstStyle/>
          <a:p>
            <a:pPr marL="0" indent="0">
              <a:buNone/>
            </a:pPr>
            <a:r>
              <a:rPr lang="en-US" dirty="0"/>
              <a:t>DISCOVERING UNASSIGNED DUTIES:</a:t>
            </a:r>
          </a:p>
          <a:p>
            <a:r>
              <a:rPr lang="en-US" dirty="0"/>
              <a:t>Job analysis can also help reveal unassigned duties. For example, your company’s production manager says she is responsible  for a dozen or so duties, such as production scheduling and raw material purchasing.</a:t>
            </a:r>
          </a:p>
          <a:p>
            <a:r>
              <a:rPr lang="en-US" dirty="0"/>
              <a:t>Missing, however, is any reference to managing raw material inventories. </a:t>
            </a:r>
          </a:p>
          <a:p>
            <a:r>
              <a:rPr lang="en-US" dirty="0"/>
              <a:t>On further study, you learn that none of the other manufacturing people are responsible for inventory management, either. </a:t>
            </a:r>
          </a:p>
          <a:p>
            <a:r>
              <a:rPr lang="en-US" dirty="0"/>
              <a:t>You know from your review of other jobs like these that someone should be managing inventories. You have uncovered and essential unassigned duty , thanks to job analysis.</a:t>
            </a:r>
            <a:endParaRPr lang="en-IN" dirty="0"/>
          </a:p>
        </p:txBody>
      </p:sp>
    </p:spTree>
    <p:extLst>
      <p:ext uri="{BB962C8B-B14F-4D97-AF65-F5344CB8AC3E}">
        <p14:creationId xmlns:p14="http://schemas.microsoft.com/office/powerpoint/2010/main" val="1200471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4B641-9172-4C5C-8EF9-0D6983D5573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E8091C3-E898-41C3-B218-3CF9D52471A5}"/>
              </a:ext>
            </a:extLst>
          </p:cNvPr>
          <p:cNvSpPr>
            <a:spLocks noGrp="1"/>
          </p:cNvSpPr>
          <p:nvPr>
            <p:ph idx="1"/>
          </p:nvPr>
        </p:nvSpPr>
        <p:spPr/>
        <p:txBody>
          <a:bodyPr/>
          <a:lstStyle/>
          <a:p>
            <a:pPr marL="0" indent="0">
              <a:buNone/>
            </a:pPr>
            <a:r>
              <a:rPr lang="en-US" dirty="0"/>
              <a:t>EEO COMPLIANCE :</a:t>
            </a:r>
          </a:p>
          <a:p>
            <a:r>
              <a:rPr lang="en-US" dirty="0"/>
              <a:t>Job analysis also plays a big role in EEO compliance.</a:t>
            </a:r>
          </a:p>
          <a:p>
            <a:r>
              <a:rPr lang="en-US" dirty="0"/>
              <a:t>U.S Federal Agencies Uniform Guidelines on Employee Selection stipulates that job analysis is a crucial step in validating all major personnel activities.</a:t>
            </a:r>
          </a:p>
          <a:p>
            <a:r>
              <a:rPr lang="en-US" dirty="0"/>
              <a:t>For example, employers must be able to show that their selection criterial and job performance are actually related.</a:t>
            </a:r>
          </a:p>
          <a:p>
            <a:r>
              <a:rPr lang="en-US" dirty="0"/>
              <a:t>Doing this require knowing what the job entails – which in turn requires a job analysis.</a:t>
            </a:r>
          </a:p>
          <a:p>
            <a:endParaRPr lang="en-IN" dirty="0"/>
          </a:p>
        </p:txBody>
      </p:sp>
    </p:spTree>
    <p:extLst>
      <p:ext uri="{BB962C8B-B14F-4D97-AF65-F5344CB8AC3E}">
        <p14:creationId xmlns:p14="http://schemas.microsoft.com/office/powerpoint/2010/main" val="1613942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F8D61-0F79-42D7-B3A6-AC3797D4F2E9}"/>
              </a:ext>
            </a:extLst>
          </p:cNvPr>
          <p:cNvSpPr>
            <a:spLocks noGrp="1"/>
          </p:cNvSpPr>
          <p:nvPr>
            <p:ph type="title"/>
          </p:nvPr>
        </p:nvSpPr>
        <p:spPr/>
        <p:txBody>
          <a:bodyPr/>
          <a:lstStyle/>
          <a:p>
            <a:r>
              <a:rPr lang="en-US" dirty="0"/>
              <a:t>STEPS IN JOB ANALYSIS</a:t>
            </a:r>
            <a:endParaRPr lang="en-IN" dirty="0"/>
          </a:p>
        </p:txBody>
      </p:sp>
      <p:sp>
        <p:nvSpPr>
          <p:cNvPr id="3" name="Content Placeholder 2">
            <a:extLst>
              <a:ext uri="{FF2B5EF4-FFF2-40B4-BE49-F238E27FC236}">
                <a16:creationId xmlns:a16="http://schemas.microsoft.com/office/drawing/2014/main" id="{60B16232-84EA-4089-802C-609BB7DA187C}"/>
              </a:ext>
            </a:extLst>
          </p:cNvPr>
          <p:cNvSpPr>
            <a:spLocks noGrp="1"/>
          </p:cNvSpPr>
          <p:nvPr>
            <p:ph idx="1"/>
          </p:nvPr>
        </p:nvSpPr>
        <p:spPr/>
        <p:txBody>
          <a:bodyPr>
            <a:normAutofit fontScale="85000" lnSpcReduction="20000"/>
          </a:bodyPr>
          <a:lstStyle/>
          <a:p>
            <a:pPr marL="0" indent="0">
              <a:buNone/>
            </a:pPr>
            <a:r>
              <a:rPr lang="en-US" dirty="0"/>
              <a:t>There are Six steps in doing a Job Analysis. Lets look at each of them.</a:t>
            </a:r>
          </a:p>
          <a:p>
            <a:pPr marL="0" indent="0">
              <a:buNone/>
            </a:pPr>
            <a:r>
              <a:rPr lang="en-US" dirty="0"/>
              <a:t>STEP 1 - Decide how you will use the Information :</a:t>
            </a:r>
          </a:p>
          <a:p>
            <a:r>
              <a:rPr lang="en-US" dirty="0"/>
              <a:t>This will determine the data you collect and how you collect them. </a:t>
            </a:r>
          </a:p>
          <a:p>
            <a:r>
              <a:rPr lang="en-US" dirty="0"/>
              <a:t>Some data collection techniques – like interviewing the employee and asking what the job entails – are good for writing job descriptions and selecting employee for the job.</a:t>
            </a:r>
          </a:p>
          <a:p>
            <a:pPr marL="0" indent="0">
              <a:buNone/>
            </a:pPr>
            <a:r>
              <a:rPr lang="en-US" dirty="0"/>
              <a:t>STEP 2 - Review relevant background information:</a:t>
            </a:r>
          </a:p>
          <a:p>
            <a:r>
              <a:rPr lang="en-US" dirty="0"/>
              <a:t> Organization charts show the organization wide division of work, how the job in question relates to other jobs, and where the job fits in the overall organization.</a:t>
            </a:r>
          </a:p>
          <a:p>
            <a:r>
              <a:rPr lang="en-US" dirty="0"/>
              <a:t>The chart should show the title of each position and , by means of interconnecting lines, who reports to whom and with whom the job incumbent communicates. </a:t>
            </a:r>
            <a:endParaRPr lang="en-IN" dirty="0"/>
          </a:p>
        </p:txBody>
      </p:sp>
    </p:spTree>
    <p:extLst>
      <p:ext uri="{BB962C8B-B14F-4D97-AF65-F5344CB8AC3E}">
        <p14:creationId xmlns:p14="http://schemas.microsoft.com/office/powerpoint/2010/main" val="321788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1126</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 Nature of Job Analysis</vt:lpstr>
      <vt:lpstr>The Nature of Job Analysis</vt:lpstr>
      <vt:lpstr>PowerPoint Presentation</vt:lpstr>
      <vt:lpstr>PowerPoint Presentation</vt:lpstr>
      <vt:lpstr>Uses of Job Analysis Information</vt:lpstr>
      <vt:lpstr>PowerPoint Presentation</vt:lpstr>
      <vt:lpstr>PowerPoint Presentation</vt:lpstr>
      <vt:lpstr>PowerPoint Presentation</vt:lpstr>
      <vt:lpstr>STEPS IN JOB ANALYSIS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Job Analysis</dc:title>
  <dc:creator>Bhaskar Nalla</dc:creator>
  <cp:lastModifiedBy>Bhaskar Nalla</cp:lastModifiedBy>
  <cp:revision>36</cp:revision>
  <dcterms:created xsi:type="dcterms:W3CDTF">2018-10-24T17:42:59Z</dcterms:created>
  <dcterms:modified xsi:type="dcterms:W3CDTF">2018-10-30T06:49:07Z</dcterms:modified>
</cp:coreProperties>
</file>