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3" r:id="rId7"/>
    <p:sldId id="264" r:id="rId8"/>
    <p:sldId id="265" r:id="rId9"/>
    <p:sldId id="266" r:id="rId10"/>
    <p:sldId id="267" r:id="rId11"/>
    <p:sldId id="262" r:id="rId12"/>
    <p:sldId id="268" r:id="rId13"/>
    <p:sldId id="269"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8" d="100"/>
          <a:sy n="98" d="100"/>
        </p:scale>
        <p:origin x="11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34C36-1504-4968-BD94-2D32FB3FEFB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6E92E215-E202-436B-BF0D-5919230391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34143B1D-9204-42BC-9374-1496D3653623}"/>
              </a:ext>
            </a:extLst>
          </p:cNvPr>
          <p:cNvSpPr>
            <a:spLocks noGrp="1"/>
          </p:cNvSpPr>
          <p:nvPr>
            <p:ph type="dt" sz="half" idx="10"/>
          </p:nvPr>
        </p:nvSpPr>
        <p:spPr/>
        <p:txBody>
          <a:bodyPr/>
          <a:lstStyle/>
          <a:p>
            <a:fld id="{FD795ABF-52FB-410D-97A4-CDD32644A20C}" type="datetimeFigureOut">
              <a:rPr lang="en-IN" smtClean="0"/>
              <a:t>30-10-2018</a:t>
            </a:fld>
            <a:endParaRPr lang="en-IN"/>
          </a:p>
        </p:txBody>
      </p:sp>
      <p:sp>
        <p:nvSpPr>
          <p:cNvPr id="5" name="Footer Placeholder 4">
            <a:extLst>
              <a:ext uri="{FF2B5EF4-FFF2-40B4-BE49-F238E27FC236}">
                <a16:creationId xmlns:a16="http://schemas.microsoft.com/office/drawing/2014/main" id="{85B4B36E-2967-43BA-A001-7E256C4E766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5ED9405-D22E-4E4C-AF35-C4FF64AB80C3}"/>
              </a:ext>
            </a:extLst>
          </p:cNvPr>
          <p:cNvSpPr>
            <a:spLocks noGrp="1"/>
          </p:cNvSpPr>
          <p:nvPr>
            <p:ph type="sldNum" sz="quarter" idx="12"/>
          </p:nvPr>
        </p:nvSpPr>
        <p:spPr/>
        <p:txBody>
          <a:bodyPr/>
          <a:lstStyle/>
          <a:p>
            <a:fld id="{C584BC18-BCB3-457E-A9ED-534366685200}" type="slidenum">
              <a:rPr lang="en-IN" smtClean="0"/>
              <a:t>‹#›</a:t>
            </a:fld>
            <a:endParaRPr lang="en-IN"/>
          </a:p>
        </p:txBody>
      </p:sp>
    </p:spTree>
    <p:extLst>
      <p:ext uri="{BB962C8B-B14F-4D97-AF65-F5344CB8AC3E}">
        <p14:creationId xmlns:p14="http://schemas.microsoft.com/office/powerpoint/2010/main" val="1566347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F1289-43FD-472B-A9DD-166468AE5BAD}"/>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6F316D1-3BE1-466D-AC04-C6C327AD8EB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98508C4-BAD0-426A-A27B-97719AF77DF6}"/>
              </a:ext>
            </a:extLst>
          </p:cNvPr>
          <p:cNvSpPr>
            <a:spLocks noGrp="1"/>
          </p:cNvSpPr>
          <p:nvPr>
            <p:ph type="dt" sz="half" idx="10"/>
          </p:nvPr>
        </p:nvSpPr>
        <p:spPr/>
        <p:txBody>
          <a:bodyPr/>
          <a:lstStyle/>
          <a:p>
            <a:fld id="{FD795ABF-52FB-410D-97A4-CDD32644A20C}" type="datetimeFigureOut">
              <a:rPr lang="en-IN" smtClean="0"/>
              <a:t>30-10-2018</a:t>
            </a:fld>
            <a:endParaRPr lang="en-IN"/>
          </a:p>
        </p:txBody>
      </p:sp>
      <p:sp>
        <p:nvSpPr>
          <p:cNvPr id="5" name="Footer Placeholder 4">
            <a:extLst>
              <a:ext uri="{FF2B5EF4-FFF2-40B4-BE49-F238E27FC236}">
                <a16:creationId xmlns:a16="http://schemas.microsoft.com/office/drawing/2014/main" id="{89B77DF2-E9D4-49DF-BFD4-8C2B21E1CC0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89AA0B9-AF89-48AD-8228-5C91C32F0ED7}"/>
              </a:ext>
            </a:extLst>
          </p:cNvPr>
          <p:cNvSpPr>
            <a:spLocks noGrp="1"/>
          </p:cNvSpPr>
          <p:nvPr>
            <p:ph type="sldNum" sz="quarter" idx="12"/>
          </p:nvPr>
        </p:nvSpPr>
        <p:spPr/>
        <p:txBody>
          <a:bodyPr/>
          <a:lstStyle/>
          <a:p>
            <a:fld id="{C584BC18-BCB3-457E-A9ED-534366685200}" type="slidenum">
              <a:rPr lang="en-IN" smtClean="0"/>
              <a:t>‹#›</a:t>
            </a:fld>
            <a:endParaRPr lang="en-IN"/>
          </a:p>
        </p:txBody>
      </p:sp>
    </p:spTree>
    <p:extLst>
      <p:ext uri="{BB962C8B-B14F-4D97-AF65-F5344CB8AC3E}">
        <p14:creationId xmlns:p14="http://schemas.microsoft.com/office/powerpoint/2010/main" val="2968964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741E80-789C-4F4C-9E9A-DF6EC323747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3818C6A-49ED-4749-9D85-FBF1AB4D6D9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0F9BD05-5791-4A55-A500-29D5AC7F94E2}"/>
              </a:ext>
            </a:extLst>
          </p:cNvPr>
          <p:cNvSpPr>
            <a:spLocks noGrp="1"/>
          </p:cNvSpPr>
          <p:nvPr>
            <p:ph type="dt" sz="half" idx="10"/>
          </p:nvPr>
        </p:nvSpPr>
        <p:spPr/>
        <p:txBody>
          <a:bodyPr/>
          <a:lstStyle/>
          <a:p>
            <a:fld id="{FD795ABF-52FB-410D-97A4-CDD32644A20C}" type="datetimeFigureOut">
              <a:rPr lang="en-IN" smtClean="0"/>
              <a:t>30-10-2018</a:t>
            </a:fld>
            <a:endParaRPr lang="en-IN"/>
          </a:p>
        </p:txBody>
      </p:sp>
      <p:sp>
        <p:nvSpPr>
          <p:cNvPr id="5" name="Footer Placeholder 4">
            <a:extLst>
              <a:ext uri="{FF2B5EF4-FFF2-40B4-BE49-F238E27FC236}">
                <a16:creationId xmlns:a16="http://schemas.microsoft.com/office/drawing/2014/main" id="{81DB8E73-A07A-4A11-980D-9017211F55B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7D14E66-8B47-4E3B-8B38-5CA0D0761D41}"/>
              </a:ext>
            </a:extLst>
          </p:cNvPr>
          <p:cNvSpPr>
            <a:spLocks noGrp="1"/>
          </p:cNvSpPr>
          <p:nvPr>
            <p:ph type="sldNum" sz="quarter" idx="12"/>
          </p:nvPr>
        </p:nvSpPr>
        <p:spPr/>
        <p:txBody>
          <a:bodyPr/>
          <a:lstStyle/>
          <a:p>
            <a:fld id="{C584BC18-BCB3-457E-A9ED-534366685200}" type="slidenum">
              <a:rPr lang="en-IN" smtClean="0"/>
              <a:t>‹#›</a:t>
            </a:fld>
            <a:endParaRPr lang="en-IN"/>
          </a:p>
        </p:txBody>
      </p:sp>
    </p:spTree>
    <p:extLst>
      <p:ext uri="{BB962C8B-B14F-4D97-AF65-F5344CB8AC3E}">
        <p14:creationId xmlns:p14="http://schemas.microsoft.com/office/powerpoint/2010/main" val="3053398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3D932-CC47-4994-A9BA-7328867D808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62F1744-FF1D-4D50-B6F1-EB8E93F6DED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A040EEC-43A3-4464-9E92-627B6DF3D699}"/>
              </a:ext>
            </a:extLst>
          </p:cNvPr>
          <p:cNvSpPr>
            <a:spLocks noGrp="1"/>
          </p:cNvSpPr>
          <p:nvPr>
            <p:ph type="dt" sz="half" idx="10"/>
          </p:nvPr>
        </p:nvSpPr>
        <p:spPr/>
        <p:txBody>
          <a:bodyPr/>
          <a:lstStyle/>
          <a:p>
            <a:fld id="{FD795ABF-52FB-410D-97A4-CDD32644A20C}" type="datetimeFigureOut">
              <a:rPr lang="en-IN" smtClean="0"/>
              <a:t>30-10-2018</a:t>
            </a:fld>
            <a:endParaRPr lang="en-IN"/>
          </a:p>
        </p:txBody>
      </p:sp>
      <p:sp>
        <p:nvSpPr>
          <p:cNvPr id="5" name="Footer Placeholder 4">
            <a:extLst>
              <a:ext uri="{FF2B5EF4-FFF2-40B4-BE49-F238E27FC236}">
                <a16:creationId xmlns:a16="http://schemas.microsoft.com/office/drawing/2014/main" id="{36AA831B-5261-41C3-A1C3-EDD816DFA34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06EC5FE-E7D6-488F-8282-24D2A9FECA2B}"/>
              </a:ext>
            </a:extLst>
          </p:cNvPr>
          <p:cNvSpPr>
            <a:spLocks noGrp="1"/>
          </p:cNvSpPr>
          <p:nvPr>
            <p:ph type="sldNum" sz="quarter" idx="12"/>
          </p:nvPr>
        </p:nvSpPr>
        <p:spPr/>
        <p:txBody>
          <a:bodyPr/>
          <a:lstStyle/>
          <a:p>
            <a:fld id="{C584BC18-BCB3-457E-A9ED-534366685200}" type="slidenum">
              <a:rPr lang="en-IN" smtClean="0"/>
              <a:t>‹#›</a:t>
            </a:fld>
            <a:endParaRPr lang="en-IN"/>
          </a:p>
        </p:txBody>
      </p:sp>
    </p:spTree>
    <p:extLst>
      <p:ext uri="{BB962C8B-B14F-4D97-AF65-F5344CB8AC3E}">
        <p14:creationId xmlns:p14="http://schemas.microsoft.com/office/powerpoint/2010/main" val="1280998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0F8CB-7AB6-4F64-815E-1EF20683A4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B2697541-D1FA-406C-9DA7-9B5AD58BE8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417ECBE-D6E4-4E4A-93F2-16D1A4DFC3CC}"/>
              </a:ext>
            </a:extLst>
          </p:cNvPr>
          <p:cNvSpPr>
            <a:spLocks noGrp="1"/>
          </p:cNvSpPr>
          <p:nvPr>
            <p:ph type="dt" sz="half" idx="10"/>
          </p:nvPr>
        </p:nvSpPr>
        <p:spPr/>
        <p:txBody>
          <a:bodyPr/>
          <a:lstStyle/>
          <a:p>
            <a:fld id="{FD795ABF-52FB-410D-97A4-CDD32644A20C}" type="datetimeFigureOut">
              <a:rPr lang="en-IN" smtClean="0"/>
              <a:t>30-10-2018</a:t>
            </a:fld>
            <a:endParaRPr lang="en-IN"/>
          </a:p>
        </p:txBody>
      </p:sp>
      <p:sp>
        <p:nvSpPr>
          <p:cNvPr id="5" name="Footer Placeholder 4">
            <a:extLst>
              <a:ext uri="{FF2B5EF4-FFF2-40B4-BE49-F238E27FC236}">
                <a16:creationId xmlns:a16="http://schemas.microsoft.com/office/drawing/2014/main" id="{E0EA5B4F-EEAD-4899-AF58-78E4A0B1F94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3678D8C-1F47-4823-B400-87ABACF029F0}"/>
              </a:ext>
            </a:extLst>
          </p:cNvPr>
          <p:cNvSpPr>
            <a:spLocks noGrp="1"/>
          </p:cNvSpPr>
          <p:nvPr>
            <p:ph type="sldNum" sz="quarter" idx="12"/>
          </p:nvPr>
        </p:nvSpPr>
        <p:spPr/>
        <p:txBody>
          <a:bodyPr/>
          <a:lstStyle/>
          <a:p>
            <a:fld id="{C584BC18-BCB3-457E-A9ED-534366685200}" type="slidenum">
              <a:rPr lang="en-IN" smtClean="0"/>
              <a:t>‹#›</a:t>
            </a:fld>
            <a:endParaRPr lang="en-IN"/>
          </a:p>
        </p:txBody>
      </p:sp>
    </p:spTree>
    <p:extLst>
      <p:ext uri="{BB962C8B-B14F-4D97-AF65-F5344CB8AC3E}">
        <p14:creationId xmlns:p14="http://schemas.microsoft.com/office/powerpoint/2010/main" val="2830750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94A4A-8DC2-49E5-BB5D-8A2F64B0174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A11357A-8759-4926-943B-5FEAFF5DFE5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5CD4C021-3D91-47EE-8FE3-9E43A7B1EC4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F18ED7F5-2425-4907-886F-6169759CF047}"/>
              </a:ext>
            </a:extLst>
          </p:cNvPr>
          <p:cNvSpPr>
            <a:spLocks noGrp="1"/>
          </p:cNvSpPr>
          <p:nvPr>
            <p:ph type="dt" sz="half" idx="10"/>
          </p:nvPr>
        </p:nvSpPr>
        <p:spPr/>
        <p:txBody>
          <a:bodyPr/>
          <a:lstStyle/>
          <a:p>
            <a:fld id="{FD795ABF-52FB-410D-97A4-CDD32644A20C}" type="datetimeFigureOut">
              <a:rPr lang="en-IN" smtClean="0"/>
              <a:t>30-10-2018</a:t>
            </a:fld>
            <a:endParaRPr lang="en-IN"/>
          </a:p>
        </p:txBody>
      </p:sp>
      <p:sp>
        <p:nvSpPr>
          <p:cNvPr id="6" name="Footer Placeholder 5">
            <a:extLst>
              <a:ext uri="{FF2B5EF4-FFF2-40B4-BE49-F238E27FC236}">
                <a16:creationId xmlns:a16="http://schemas.microsoft.com/office/drawing/2014/main" id="{B7072C4C-6CCE-4653-B650-5CBD9E974FB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3286A0B-CCEA-4463-8FBE-90D3F9428D36}"/>
              </a:ext>
            </a:extLst>
          </p:cNvPr>
          <p:cNvSpPr>
            <a:spLocks noGrp="1"/>
          </p:cNvSpPr>
          <p:nvPr>
            <p:ph type="sldNum" sz="quarter" idx="12"/>
          </p:nvPr>
        </p:nvSpPr>
        <p:spPr/>
        <p:txBody>
          <a:bodyPr/>
          <a:lstStyle/>
          <a:p>
            <a:fld id="{C584BC18-BCB3-457E-A9ED-534366685200}" type="slidenum">
              <a:rPr lang="en-IN" smtClean="0"/>
              <a:t>‹#›</a:t>
            </a:fld>
            <a:endParaRPr lang="en-IN"/>
          </a:p>
        </p:txBody>
      </p:sp>
    </p:spTree>
    <p:extLst>
      <p:ext uri="{BB962C8B-B14F-4D97-AF65-F5344CB8AC3E}">
        <p14:creationId xmlns:p14="http://schemas.microsoft.com/office/powerpoint/2010/main" val="1007374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D3838-04A0-45D1-853B-A332AF69512A}"/>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DD0DD8F-2469-44B0-8CE1-AFA99D50E9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B8DC8CC-342F-4794-A6CF-3D3EBA781B0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848231CF-A1CC-4CDE-AA50-58D77D2416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4D37FF4-3476-40A0-9A93-FB4C87FEDA0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179D6015-14A8-4F3F-A4E0-3D1B9F7E2B1F}"/>
              </a:ext>
            </a:extLst>
          </p:cNvPr>
          <p:cNvSpPr>
            <a:spLocks noGrp="1"/>
          </p:cNvSpPr>
          <p:nvPr>
            <p:ph type="dt" sz="half" idx="10"/>
          </p:nvPr>
        </p:nvSpPr>
        <p:spPr/>
        <p:txBody>
          <a:bodyPr/>
          <a:lstStyle/>
          <a:p>
            <a:fld id="{FD795ABF-52FB-410D-97A4-CDD32644A20C}" type="datetimeFigureOut">
              <a:rPr lang="en-IN" smtClean="0"/>
              <a:t>30-10-2018</a:t>
            </a:fld>
            <a:endParaRPr lang="en-IN"/>
          </a:p>
        </p:txBody>
      </p:sp>
      <p:sp>
        <p:nvSpPr>
          <p:cNvPr id="8" name="Footer Placeholder 7">
            <a:extLst>
              <a:ext uri="{FF2B5EF4-FFF2-40B4-BE49-F238E27FC236}">
                <a16:creationId xmlns:a16="http://schemas.microsoft.com/office/drawing/2014/main" id="{171F2A70-4EEC-4BA8-B22F-765891D40680}"/>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EE6B8F02-38FB-40D5-89B0-34E95CA12F76}"/>
              </a:ext>
            </a:extLst>
          </p:cNvPr>
          <p:cNvSpPr>
            <a:spLocks noGrp="1"/>
          </p:cNvSpPr>
          <p:nvPr>
            <p:ph type="sldNum" sz="quarter" idx="12"/>
          </p:nvPr>
        </p:nvSpPr>
        <p:spPr/>
        <p:txBody>
          <a:bodyPr/>
          <a:lstStyle/>
          <a:p>
            <a:fld id="{C584BC18-BCB3-457E-A9ED-534366685200}" type="slidenum">
              <a:rPr lang="en-IN" smtClean="0"/>
              <a:t>‹#›</a:t>
            </a:fld>
            <a:endParaRPr lang="en-IN"/>
          </a:p>
        </p:txBody>
      </p:sp>
    </p:spTree>
    <p:extLst>
      <p:ext uri="{BB962C8B-B14F-4D97-AF65-F5344CB8AC3E}">
        <p14:creationId xmlns:p14="http://schemas.microsoft.com/office/powerpoint/2010/main" val="3567137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B16EF-10C1-4382-9D20-A7B895032FA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B3AFACC-C489-4B5F-B3B8-CC88B175FAA4}"/>
              </a:ext>
            </a:extLst>
          </p:cNvPr>
          <p:cNvSpPr>
            <a:spLocks noGrp="1"/>
          </p:cNvSpPr>
          <p:nvPr>
            <p:ph type="dt" sz="half" idx="10"/>
          </p:nvPr>
        </p:nvSpPr>
        <p:spPr/>
        <p:txBody>
          <a:bodyPr/>
          <a:lstStyle/>
          <a:p>
            <a:fld id="{FD795ABF-52FB-410D-97A4-CDD32644A20C}" type="datetimeFigureOut">
              <a:rPr lang="en-IN" smtClean="0"/>
              <a:t>30-10-2018</a:t>
            </a:fld>
            <a:endParaRPr lang="en-IN"/>
          </a:p>
        </p:txBody>
      </p:sp>
      <p:sp>
        <p:nvSpPr>
          <p:cNvPr id="4" name="Footer Placeholder 3">
            <a:extLst>
              <a:ext uri="{FF2B5EF4-FFF2-40B4-BE49-F238E27FC236}">
                <a16:creationId xmlns:a16="http://schemas.microsoft.com/office/drawing/2014/main" id="{AB1F9D00-7B12-44C7-B583-C6A73E2ECEDC}"/>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2F27834C-7CB7-43D6-B58E-004E9F275CCC}"/>
              </a:ext>
            </a:extLst>
          </p:cNvPr>
          <p:cNvSpPr>
            <a:spLocks noGrp="1"/>
          </p:cNvSpPr>
          <p:nvPr>
            <p:ph type="sldNum" sz="quarter" idx="12"/>
          </p:nvPr>
        </p:nvSpPr>
        <p:spPr/>
        <p:txBody>
          <a:bodyPr/>
          <a:lstStyle/>
          <a:p>
            <a:fld id="{C584BC18-BCB3-457E-A9ED-534366685200}" type="slidenum">
              <a:rPr lang="en-IN" smtClean="0"/>
              <a:t>‹#›</a:t>
            </a:fld>
            <a:endParaRPr lang="en-IN"/>
          </a:p>
        </p:txBody>
      </p:sp>
    </p:spTree>
    <p:extLst>
      <p:ext uri="{BB962C8B-B14F-4D97-AF65-F5344CB8AC3E}">
        <p14:creationId xmlns:p14="http://schemas.microsoft.com/office/powerpoint/2010/main" val="2075637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1457AD-1AB1-445D-B5F1-0EFF718E4DB5}"/>
              </a:ext>
            </a:extLst>
          </p:cNvPr>
          <p:cNvSpPr>
            <a:spLocks noGrp="1"/>
          </p:cNvSpPr>
          <p:nvPr>
            <p:ph type="dt" sz="half" idx="10"/>
          </p:nvPr>
        </p:nvSpPr>
        <p:spPr/>
        <p:txBody>
          <a:bodyPr/>
          <a:lstStyle/>
          <a:p>
            <a:fld id="{FD795ABF-52FB-410D-97A4-CDD32644A20C}" type="datetimeFigureOut">
              <a:rPr lang="en-IN" smtClean="0"/>
              <a:t>30-10-2018</a:t>
            </a:fld>
            <a:endParaRPr lang="en-IN"/>
          </a:p>
        </p:txBody>
      </p:sp>
      <p:sp>
        <p:nvSpPr>
          <p:cNvPr id="3" name="Footer Placeholder 2">
            <a:extLst>
              <a:ext uri="{FF2B5EF4-FFF2-40B4-BE49-F238E27FC236}">
                <a16:creationId xmlns:a16="http://schemas.microsoft.com/office/drawing/2014/main" id="{1156826B-6714-4B89-912B-86DE7AE4384F}"/>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A28E4977-252B-4CE7-952E-F216AE6C021A}"/>
              </a:ext>
            </a:extLst>
          </p:cNvPr>
          <p:cNvSpPr>
            <a:spLocks noGrp="1"/>
          </p:cNvSpPr>
          <p:nvPr>
            <p:ph type="sldNum" sz="quarter" idx="12"/>
          </p:nvPr>
        </p:nvSpPr>
        <p:spPr/>
        <p:txBody>
          <a:bodyPr/>
          <a:lstStyle/>
          <a:p>
            <a:fld id="{C584BC18-BCB3-457E-A9ED-534366685200}" type="slidenum">
              <a:rPr lang="en-IN" smtClean="0"/>
              <a:t>‹#›</a:t>
            </a:fld>
            <a:endParaRPr lang="en-IN"/>
          </a:p>
        </p:txBody>
      </p:sp>
    </p:spTree>
    <p:extLst>
      <p:ext uri="{BB962C8B-B14F-4D97-AF65-F5344CB8AC3E}">
        <p14:creationId xmlns:p14="http://schemas.microsoft.com/office/powerpoint/2010/main" val="3853983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E62BB-301E-40C3-8AB7-C8F5E1701F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E28C8E31-3FE0-49F3-AB90-EE6A352509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9C9158F8-8AD8-494C-94EB-7A709828D1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6B30AE7-B799-40DE-A04D-747FAD9C7D70}"/>
              </a:ext>
            </a:extLst>
          </p:cNvPr>
          <p:cNvSpPr>
            <a:spLocks noGrp="1"/>
          </p:cNvSpPr>
          <p:nvPr>
            <p:ph type="dt" sz="half" idx="10"/>
          </p:nvPr>
        </p:nvSpPr>
        <p:spPr/>
        <p:txBody>
          <a:bodyPr/>
          <a:lstStyle/>
          <a:p>
            <a:fld id="{FD795ABF-52FB-410D-97A4-CDD32644A20C}" type="datetimeFigureOut">
              <a:rPr lang="en-IN" smtClean="0"/>
              <a:t>30-10-2018</a:t>
            </a:fld>
            <a:endParaRPr lang="en-IN"/>
          </a:p>
        </p:txBody>
      </p:sp>
      <p:sp>
        <p:nvSpPr>
          <p:cNvPr id="6" name="Footer Placeholder 5">
            <a:extLst>
              <a:ext uri="{FF2B5EF4-FFF2-40B4-BE49-F238E27FC236}">
                <a16:creationId xmlns:a16="http://schemas.microsoft.com/office/drawing/2014/main" id="{F6F0BA61-B538-4C67-A6A8-A5FC2278D0A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D5053A4-C08C-43FB-B529-61633A290F58}"/>
              </a:ext>
            </a:extLst>
          </p:cNvPr>
          <p:cNvSpPr>
            <a:spLocks noGrp="1"/>
          </p:cNvSpPr>
          <p:nvPr>
            <p:ph type="sldNum" sz="quarter" idx="12"/>
          </p:nvPr>
        </p:nvSpPr>
        <p:spPr/>
        <p:txBody>
          <a:bodyPr/>
          <a:lstStyle/>
          <a:p>
            <a:fld id="{C584BC18-BCB3-457E-A9ED-534366685200}" type="slidenum">
              <a:rPr lang="en-IN" smtClean="0"/>
              <a:t>‹#›</a:t>
            </a:fld>
            <a:endParaRPr lang="en-IN"/>
          </a:p>
        </p:txBody>
      </p:sp>
    </p:spTree>
    <p:extLst>
      <p:ext uri="{BB962C8B-B14F-4D97-AF65-F5344CB8AC3E}">
        <p14:creationId xmlns:p14="http://schemas.microsoft.com/office/powerpoint/2010/main" val="510476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1A419-C9CD-431A-8EC5-69CA193260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867850EF-F62C-48F4-B01C-C268E4E73F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9919592F-74CC-444D-B4BE-5B7504F97A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B489477-268A-421A-865B-FE64294D4B9B}"/>
              </a:ext>
            </a:extLst>
          </p:cNvPr>
          <p:cNvSpPr>
            <a:spLocks noGrp="1"/>
          </p:cNvSpPr>
          <p:nvPr>
            <p:ph type="dt" sz="half" idx="10"/>
          </p:nvPr>
        </p:nvSpPr>
        <p:spPr/>
        <p:txBody>
          <a:bodyPr/>
          <a:lstStyle/>
          <a:p>
            <a:fld id="{FD795ABF-52FB-410D-97A4-CDD32644A20C}" type="datetimeFigureOut">
              <a:rPr lang="en-IN" smtClean="0"/>
              <a:t>30-10-2018</a:t>
            </a:fld>
            <a:endParaRPr lang="en-IN"/>
          </a:p>
        </p:txBody>
      </p:sp>
      <p:sp>
        <p:nvSpPr>
          <p:cNvPr id="6" name="Footer Placeholder 5">
            <a:extLst>
              <a:ext uri="{FF2B5EF4-FFF2-40B4-BE49-F238E27FC236}">
                <a16:creationId xmlns:a16="http://schemas.microsoft.com/office/drawing/2014/main" id="{198A8223-729E-4315-B118-83BC0B9378C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2FDE14E-DA43-4B56-B072-07F3A2D9E220}"/>
              </a:ext>
            </a:extLst>
          </p:cNvPr>
          <p:cNvSpPr>
            <a:spLocks noGrp="1"/>
          </p:cNvSpPr>
          <p:nvPr>
            <p:ph type="sldNum" sz="quarter" idx="12"/>
          </p:nvPr>
        </p:nvSpPr>
        <p:spPr/>
        <p:txBody>
          <a:bodyPr/>
          <a:lstStyle/>
          <a:p>
            <a:fld id="{C584BC18-BCB3-457E-A9ED-534366685200}" type="slidenum">
              <a:rPr lang="en-IN" smtClean="0"/>
              <a:t>‹#›</a:t>
            </a:fld>
            <a:endParaRPr lang="en-IN"/>
          </a:p>
        </p:txBody>
      </p:sp>
    </p:spTree>
    <p:extLst>
      <p:ext uri="{BB962C8B-B14F-4D97-AF65-F5344CB8AC3E}">
        <p14:creationId xmlns:p14="http://schemas.microsoft.com/office/powerpoint/2010/main" val="2036689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A44506-4802-462D-8975-B2EF9A20C3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A431552-16BB-4531-86C9-FAADF7C11E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1D34103-F2B9-4DAF-9B8A-0717510701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795ABF-52FB-410D-97A4-CDD32644A20C}" type="datetimeFigureOut">
              <a:rPr lang="en-IN" smtClean="0"/>
              <a:t>30-10-2018</a:t>
            </a:fld>
            <a:endParaRPr lang="en-IN"/>
          </a:p>
        </p:txBody>
      </p:sp>
      <p:sp>
        <p:nvSpPr>
          <p:cNvPr id="5" name="Footer Placeholder 4">
            <a:extLst>
              <a:ext uri="{FF2B5EF4-FFF2-40B4-BE49-F238E27FC236}">
                <a16:creationId xmlns:a16="http://schemas.microsoft.com/office/drawing/2014/main" id="{A7B463F9-30C2-456F-A944-3352A25747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3AE6FA03-DF32-460D-8EFB-25CD4312A9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84BC18-BCB3-457E-A9ED-534366685200}" type="slidenum">
              <a:rPr lang="en-IN" smtClean="0"/>
              <a:t>‹#›</a:t>
            </a:fld>
            <a:endParaRPr lang="en-IN"/>
          </a:p>
        </p:txBody>
      </p:sp>
    </p:spTree>
    <p:extLst>
      <p:ext uri="{BB962C8B-B14F-4D97-AF65-F5344CB8AC3E}">
        <p14:creationId xmlns:p14="http://schemas.microsoft.com/office/powerpoint/2010/main" val="1666969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450FF-5557-469A-A04A-D7CCFDC88870}"/>
              </a:ext>
            </a:extLst>
          </p:cNvPr>
          <p:cNvSpPr>
            <a:spLocks noGrp="1"/>
          </p:cNvSpPr>
          <p:nvPr>
            <p:ph type="ctrTitle"/>
          </p:nvPr>
        </p:nvSpPr>
        <p:spPr/>
        <p:txBody>
          <a:bodyPr/>
          <a:lstStyle/>
          <a:p>
            <a:r>
              <a:rPr lang="en-US" dirty="0"/>
              <a:t>HUMAN RESOURCE MANAGEMENT</a:t>
            </a:r>
            <a:endParaRPr lang="en-IN" dirty="0"/>
          </a:p>
        </p:txBody>
      </p:sp>
      <p:sp>
        <p:nvSpPr>
          <p:cNvPr id="3" name="Subtitle 2">
            <a:extLst>
              <a:ext uri="{FF2B5EF4-FFF2-40B4-BE49-F238E27FC236}">
                <a16:creationId xmlns:a16="http://schemas.microsoft.com/office/drawing/2014/main" id="{95666B56-2CE2-401A-86C8-5FC5401EB173}"/>
              </a:ext>
            </a:extLst>
          </p:cNvPr>
          <p:cNvSpPr>
            <a:spLocks noGrp="1"/>
          </p:cNvSpPr>
          <p:nvPr>
            <p:ph type="subTitle" idx="1"/>
          </p:nvPr>
        </p:nvSpPr>
        <p:spPr/>
        <p:txBody>
          <a:bodyPr/>
          <a:lstStyle/>
          <a:p>
            <a:endParaRPr lang="en-IN" dirty="0"/>
          </a:p>
        </p:txBody>
      </p:sp>
    </p:spTree>
    <p:extLst>
      <p:ext uri="{BB962C8B-B14F-4D97-AF65-F5344CB8AC3E}">
        <p14:creationId xmlns:p14="http://schemas.microsoft.com/office/powerpoint/2010/main" val="3962311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05CCA-3877-45AE-B76A-F123ACC6F424}"/>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E6615132-9C34-4F8B-92F0-F0DBB5FF8C48}"/>
              </a:ext>
            </a:extLst>
          </p:cNvPr>
          <p:cNvSpPr>
            <a:spLocks noGrp="1"/>
          </p:cNvSpPr>
          <p:nvPr>
            <p:ph idx="1"/>
          </p:nvPr>
        </p:nvSpPr>
        <p:spPr/>
        <p:txBody>
          <a:bodyPr>
            <a:normAutofit lnSpcReduction="10000"/>
          </a:bodyPr>
          <a:lstStyle/>
          <a:p>
            <a:r>
              <a:rPr lang="en-US" dirty="0"/>
              <a:t>Line Manager  :A manager who is authorized to direct the work of subordinates and is responsible for accomplishing the organizations tasks. They are always someone's boss. Examples : Hotel managers and the managers for production and sales are generally line managers</a:t>
            </a:r>
          </a:p>
          <a:p>
            <a:r>
              <a:rPr lang="en-US" dirty="0"/>
              <a:t>Authority : The right to make decisions, direct others work, and give orders.</a:t>
            </a:r>
          </a:p>
          <a:p>
            <a:r>
              <a:rPr lang="en-US" dirty="0"/>
              <a:t>Staff Manager : A manager who assists and advises line managers. Human Resource Managers are staff managers. They are responsible for assisting and advising line managers in areas like recruiting, hiring, and compensation.</a:t>
            </a:r>
          </a:p>
          <a:p>
            <a:endParaRPr lang="en-US" dirty="0"/>
          </a:p>
          <a:p>
            <a:endParaRPr lang="en-US" dirty="0"/>
          </a:p>
          <a:p>
            <a:endParaRPr lang="en-IN" dirty="0"/>
          </a:p>
        </p:txBody>
      </p:sp>
    </p:spTree>
    <p:extLst>
      <p:ext uri="{BB962C8B-B14F-4D97-AF65-F5344CB8AC3E}">
        <p14:creationId xmlns:p14="http://schemas.microsoft.com/office/powerpoint/2010/main" val="1720877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D6965-B224-4353-8071-5A44C680E839}"/>
              </a:ext>
            </a:extLst>
          </p:cNvPr>
          <p:cNvSpPr>
            <a:spLocks noGrp="1"/>
          </p:cNvSpPr>
          <p:nvPr>
            <p:ph type="title"/>
          </p:nvPr>
        </p:nvSpPr>
        <p:spPr/>
        <p:txBody>
          <a:bodyPr/>
          <a:lstStyle/>
          <a:p>
            <a:r>
              <a:rPr lang="en-US" dirty="0"/>
              <a:t>The Changing Environment of HRM</a:t>
            </a:r>
            <a:endParaRPr lang="en-IN" dirty="0"/>
          </a:p>
        </p:txBody>
      </p:sp>
      <p:sp>
        <p:nvSpPr>
          <p:cNvPr id="3" name="Content Placeholder 2">
            <a:extLst>
              <a:ext uri="{FF2B5EF4-FFF2-40B4-BE49-F238E27FC236}">
                <a16:creationId xmlns:a16="http://schemas.microsoft.com/office/drawing/2014/main" id="{A6BE1589-7D9D-4925-9404-9042555AFABA}"/>
              </a:ext>
            </a:extLst>
          </p:cNvPr>
          <p:cNvSpPr>
            <a:spLocks noGrp="1"/>
          </p:cNvSpPr>
          <p:nvPr>
            <p:ph idx="1"/>
          </p:nvPr>
        </p:nvSpPr>
        <p:spPr/>
        <p:txBody>
          <a:bodyPr/>
          <a:lstStyle/>
          <a:p>
            <a:pPr marL="0" indent="0">
              <a:buNone/>
            </a:pPr>
            <a:r>
              <a:rPr lang="en-US" dirty="0"/>
              <a:t>Introduction: Today, the Globalization of the world economy and several other trends are again triggering changes in how companies organize, management use their HR Departments.</a:t>
            </a:r>
          </a:p>
          <a:p>
            <a:pPr marL="0" indent="0">
              <a:buNone/>
            </a:pPr>
            <a:r>
              <a:rPr lang="en-US" dirty="0"/>
              <a:t>A Changing Environment</a:t>
            </a:r>
          </a:p>
          <a:p>
            <a:pPr marL="0" indent="0">
              <a:buNone/>
            </a:pPr>
            <a:r>
              <a:rPr lang="en-US" dirty="0"/>
              <a:t>-Globalization : Globalization refers to the tendency of firms to extend their sales, ownership, and/or manufacturing to new markets abroad. Examples are all around us. Toyota produces the Camry in Kentucky, while Dell produces and sells PCs in China. Free trade areas- agreements that reduce tariffs and barriers among trading partners – further encourage international trade.</a:t>
            </a:r>
          </a:p>
          <a:p>
            <a:pPr marL="0" indent="0">
              <a:buNone/>
            </a:pPr>
            <a:endParaRPr lang="en-IN" dirty="0"/>
          </a:p>
        </p:txBody>
      </p:sp>
    </p:spTree>
    <p:extLst>
      <p:ext uri="{BB962C8B-B14F-4D97-AF65-F5344CB8AC3E}">
        <p14:creationId xmlns:p14="http://schemas.microsoft.com/office/powerpoint/2010/main" val="3368669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22388-F1D3-4575-BF28-BB8A219D343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8DE4107-D712-4558-AAA5-9C6B892501DE}"/>
              </a:ext>
            </a:extLst>
          </p:cNvPr>
          <p:cNvSpPr>
            <a:spLocks noGrp="1"/>
          </p:cNvSpPr>
          <p:nvPr>
            <p:ph idx="1"/>
          </p:nvPr>
        </p:nvSpPr>
        <p:spPr/>
        <p:txBody>
          <a:bodyPr>
            <a:normAutofit fontScale="92500"/>
          </a:bodyPr>
          <a:lstStyle/>
          <a:p>
            <a:pPr marL="0" indent="0">
              <a:buNone/>
            </a:pPr>
            <a:r>
              <a:rPr lang="en-US" dirty="0"/>
              <a:t>More Globalization means more competition, and more competition means more pressure to be ‘’world class’’- to lower costs, to make employees more productive, and to do things better and less expensively.</a:t>
            </a:r>
          </a:p>
          <a:p>
            <a:pPr marL="0" indent="0">
              <a:buNone/>
            </a:pPr>
            <a:r>
              <a:rPr lang="en-US" dirty="0"/>
              <a:t>-Technological Advances: Many of the Improvements that make firms world class involve technology. For example, Carriers Corporation is the worlds largest manufacturer of air conditioners and saves and estimated $100 million per year by using the Internet. In Brazil, Carrier handles all its transactions with its channel partners(550 dealers, retailers and installers)over the web.</a:t>
            </a:r>
          </a:p>
          <a:p>
            <a:pPr marL="0" indent="0">
              <a:buNone/>
            </a:pPr>
            <a:r>
              <a:rPr lang="en-US" dirty="0"/>
              <a:t>Today, HR faces the challenge of quickly applying technology to the task of improving its own operations.</a:t>
            </a:r>
            <a:endParaRPr lang="en-IN" dirty="0"/>
          </a:p>
        </p:txBody>
      </p:sp>
    </p:spTree>
    <p:extLst>
      <p:ext uri="{BB962C8B-B14F-4D97-AF65-F5344CB8AC3E}">
        <p14:creationId xmlns:p14="http://schemas.microsoft.com/office/powerpoint/2010/main" val="7480650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033CC-EC58-45CF-85F6-1261CAAA573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6F57920-3E03-4187-99AB-8A0AFBC242F0}"/>
              </a:ext>
            </a:extLst>
          </p:cNvPr>
          <p:cNvSpPr>
            <a:spLocks noGrp="1"/>
          </p:cNvSpPr>
          <p:nvPr>
            <p:ph idx="1"/>
          </p:nvPr>
        </p:nvSpPr>
        <p:spPr/>
        <p:txBody>
          <a:bodyPr>
            <a:normAutofit lnSpcReduction="10000"/>
          </a:bodyPr>
          <a:lstStyle/>
          <a:p>
            <a:pPr marL="0" indent="0">
              <a:buNone/>
            </a:pPr>
            <a:r>
              <a:rPr lang="en-US" dirty="0"/>
              <a:t>-Exporting Jobs : Competitive pressure and the search for greater efficiencies are also prompting more employers to export jobs abroad. For example, Merrill Lynch said it was planning on having some of its security analysis work done in India; IBM shifted several hundred systems analysis jobs abroad.</a:t>
            </a:r>
          </a:p>
          <a:p>
            <a:pPr marL="0" indent="0">
              <a:buNone/>
            </a:pPr>
            <a:r>
              <a:rPr lang="en-US" dirty="0"/>
              <a:t>-The Nature of Work: Technology is also changing the nature of work. Even factory jobs are more technologically demanding. For example, ’knowledge-intensive high tech manufacturing in such industries as aerospace,computers,telecommunications,home electronics,pharmaceuticals,and medical instruments'' are replacing factory jobs in steel, auto ,rubber and textiles</a:t>
            </a:r>
            <a:endParaRPr lang="en-IN" dirty="0"/>
          </a:p>
        </p:txBody>
      </p:sp>
    </p:spTree>
    <p:extLst>
      <p:ext uri="{BB962C8B-B14F-4D97-AF65-F5344CB8AC3E}">
        <p14:creationId xmlns:p14="http://schemas.microsoft.com/office/powerpoint/2010/main" val="3194334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340C6-4C91-499E-97F1-7E0C001DCA4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D3B4A08-11D2-44B0-A31C-98CAB3476C0F}"/>
              </a:ext>
            </a:extLst>
          </p:cNvPr>
          <p:cNvSpPr>
            <a:spLocks noGrp="1"/>
          </p:cNvSpPr>
          <p:nvPr>
            <p:ph idx="1"/>
          </p:nvPr>
        </p:nvSpPr>
        <p:spPr/>
        <p:txBody>
          <a:bodyPr>
            <a:normAutofit lnSpcReduction="10000"/>
          </a:bodyPr>
          <a:lstStyle/>
          <a:p>
            <a:pPr marL="0" indent="0">
              <a:buNone/>
            </a:pPr>
            <a:r>
              <a:rPr lang="en-US" dirty="0"/>
              <a:t>-Workforce Demographic: At the same time, workforce demographics are changing. Most notably, the workforce is becoming more diverse as women, minority – group members and older workers enter the workforce.</a:t>
            </a:r>
          </a:p>
          <a:p>
            <a:pPr marL="0" indent="0">
              <a:buNone/>
            </a:pPr>
            <a:r>
              <a:rPr lang="en-US" dirty="0"/>
              <a:t>   Employers will face what one study calls a ‘’severe’’ labor shortage, and will have to ‘’rethink attitudes toward older workers ad re-examine a range of established practices, from retirement rules to employee benefits’’.</a:t>
            </a:r>
          </a:p>
          <a:p>
            <a:pPr marL="0" indent="0">
              <a:buNone/>
            </a:pPr>
            <a:r>
              <a:rPr lang="en-US" dirty="0"/>
              <a:t>With the aging of its workers, ’’America is facing a demographic shift as significant as the massive entry of women into the workforce that began the 1960s’’. </a:t>
            </a:r>
            <a:endParaRPr lang="en-IN" dirty="0"/>
          </a:p>
        </p:txBody>
      </p:sp>
    </p:spTree>
    <p:extLst>
      <p:ext uri="{BB962C8B-B14F-4D97-AF65-F5344CB8AC3E}">
        <p14:creationId xmlns:p14="http://schemas.microsoft.com/office/powerpoint/2010/main" val="2176580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22E8F-9F31-4C75-83B9-F5514A7FAB1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D833B87-1390-4286-86BC-83C7385D0926}"/>
              </a:ext>
            </a:extLst>
          </p:cNvPr>
          <p:cNvSpPr>
            <a:spLocks noGrp="1"/>
          </p:cNvSpPr>
          <p:nvPr>
            <p:ph idx="1"/>
          </p:nvPr>
        </p:nvSpPr>
        <p:spPr/>
        <p:txBody>
          <a:bodyPr/>
          <a:lstStyle/>
          <a:p>
            <a:pPr marL="0" indent="0">
              <a:buNone/>
            </a:pPr>
            <a:r>
              <a:rPr lang="en-US" dirty="0"/>
              <a:t> Many firms are already instituting new policies aimed at encouraging aging employee to stay, or at attracting previously retired employees.</a:t>
            </a:r>
          </a:p>
          <a:p>
            <a:pPr marL="0" indent="0">
              <a:buNone/>
            </a:pPr>
            <a:r>
              <a:rPr lang="en-US" dirty="0"/>
              <a:t>Aerospace Corp, lets employees continue to work part – time rather than retire completely</a:t>
            </a:r>
          </a:p>
          <a:p>
            <a:pPr marL="0" indent="0">
              <a:buNone/>
            </a:pPr>
            <a:r>
              <a:rPr lang="en-US" dirty="0"/>
              <a:t>Oracle Corp retains older recruits to be information technology workers</a:t>
            </a:r>
          </a:p>
          <a:p>
            <a:pPr marL="0" indent="0">
              <a:buNone/>
            </a:pPr>
            <a:r>
              <a:rPr lang="en-US" dirty="0"/>
              <a:t>Ford offers numerous new elder care services to </a:t>
            </a:r>
            <a:r>
              <a:rPr lang="en-US" dirty="0" err="1"/>
              <a:t>employees,to</a:t>
            </a:r>
            <a:r>
              <a:rPr lang="en-US" dirty="0"/>
              <a:t> help current employees better cope with the demands of supporting elderly family members.</a:t>
            </a:r>
            <a:endParaRPr lang="en-IN" dirty="0"/>
          </a:p>
        </p:txBody>
      </p:sp>
    </p:spTree>
    <p:extLst>
      <p:ext uri="{BB962C8B-B14F-4D97-AF65-F5344CB8AC3E}">
        <p14:creationId xmlns:p14="http://schemas.microsoft.com/office/powerpoint/2010/main" val="169505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E868B-D134-425B-8498-0409D8DF1F3D}"/>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2F7263E8-7C8D-4B6B-83FF-D2B8A5603925}"/>
              </a:ext>
            </a:extLst>
          </p:cNvPr>
          <p:cNvSpPr>
            <a:spLocks noGrp="1"/>
          </p:cNvSpPr>
          <p:nvPr>
            <p:ph idx="1"/>
          </p:nvPr>
        </p:nvSpPr>
        <p:spPr/>
        <p:txBody>
          <a:bodyPr/>
          <a:lstStyle/>
          <a:p>
            <a:pPr marL="0" indent="0">
              <a:buNone/>
            </a:pPr>
            <a:endParaRPr lang="en-IN" dirty="0"/>
          </a:p>
        </p:txBody>
      </p:sp>
    </p:spTree>
    <p:extLst>
      <p:ext uri="{BB962C8B-B14F-4D97-AF65-F5344CB8AC3E}">
        <p14:creationId xmlns:p14="http://schemas.microsoft.com/office/powerpoint/2010/main" val="3681304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146B9-7969-40B2-B7B8-E200EDA90968}"/>
              </a:ext>
            </a:extLst>
          </p:cNvPr>
          <p:cNvSpPr>
            <a:spLocks noGrp="1"/>
          </p:cNvSpPr>
          <p:nvPr>
            <p:ph type="title"/>
          </p:nvPr>
        </p:nvSpPr>
        <p:spPr/>
        <p:txBody>
          <a:bodyPr/>
          <a:lstStyle/>
          <a:p>
            <a:r>
              <a:rPr lang="en-US" dirty="0"/>
              <a:t>Role of Human Resource Management</a:t>
            </a:r>
            <a:endParaRPr lang="en-IN" dirty="0"/>
          </a:p>
        </p:txBody>
      </p:sp>
      <p:sp>
        <p:nvSpPr>
          <p:cNvPr id="3" name="Content Placeholder 2">
            <a:extLst>
              <a:ext uri="{FF2B5EF4-FFF2-40B4-BE49-F238E27FC236}">
                <a16:creationId xmlns:a16="http://schemas.microsoft.com/office/drawing/2014/main" id="{7CCFD48C-A81D-4DBA-AAFA-E6D360DAF405}"/>
              </a:ext>
            </a:extLst>
          </p:cNvPr>
          <p:cNvSpPr>
            <a:spLocks noGrp="1"/>
          </p:cNvSpPr>
          <p:nvPr>
            <p:ph idx="1"/>
          </p:nvPr>
        </p:nvSpPr>
        <p:spPr/>
        <p:txBody>
          <a:bodyPr>
            <a:normAutofit fontScale="92500" lnSpcReduction="10000"/>
          </a:bodyPr>
          <a:lstStyle/>
          <a:p>
            <a:r>
              <a:rPr lang="en-US" dirty="0"/>
              <a:t>Globalized production and sales mean more competition, and more competition means more pressure to improve – lower costs, to make workers more productive, and to do things better and less expensively.</a:t>
            </a:r>
          </a:p>
          <a:p>
            <a:r>
              <a:rPr lang="en-US" dirty="0"/>
              <a:t>For Employers around the world, the Human Resource function is a key player in helping companies achieve these strategic aims, ex: more than a third of all firms now rely on computerized HR Technology to more efficiently track,test,and /or select job applicants.</a:t>
            </a:r>
          </a:p>
          <a:p>
            <a:r>
              <a:rPr lang="en-US" dirty="0"/>
              <a:t>41% of large firms have human resource call centers, or intranet-enabled processes that let employees service their own HR needs (changes in benefits, for instance).</a:t>
            </a:r>
          </a:p>
          <a:p>
            <a:r>
              <a:rPr lang="en-US" dirty="0"/>
              <a:t>At least 25% of all firms provide their employees with computer –supported and/or Web-based training.</a:t>
            </a:r>
          </a:p>
          <a:p>
            <a:endParaRPr lang="en-US" dirty="0"/>
          </a:p>
          <a:p>
            <a:endParaRPr lang="en-IN" dirty="0"/>
          </a:p>
        </p:txBody>
      </p:sp>
    </p:spTree>
    <p:extLst>
      <p:ext uri="{BB962C8B-B14F-4D97-AF65-F5344CB8AC3E}">
        <p14:creationId xmlns:p14="http://schemas.microsoft.com/office/powerpoint/2010/main" val="422319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B4FA7-0299-46A1-BB82-B072D6252D74}"/>
              </a:ext>
            </a:extLst>
          </p:cNvPr>
          <p:cNvSpPr>
            <a:spLocks noGrp="1"/>
          </p:cNvSpPr>
          <p:nvPr>
            <p:ph type="title"/>
          </p:nvPr>
        </p:nvSpPr>
        <p:spPr/>
        <p:txBody>
          <a:bodyPr/>
          <a:lstStyle/>
          <a:p>
            <a:r>
              <a:rPr lang="en-US" dirty="0"/>
              <a:t>What is  Human Resource Management at Work?</a:t>
            </a:r>
            <a:endParaRPr lang="en-IN" dirty="0"/>
          </a:p>
        </p:txBody>
      </p:sp>
      <p:sp>
        <p:nvSpPr>
          <p:cNvPr id="3" name="Content Placeholder 2">
            <a:extLst>
              <a:ext uri="{FF2B5EF4-FFF2-40B4-BE49-F238E27FC236}">
                <a16:creationId xmlns:a16="http://schemas.microsoft.com/office/drawing/2014/main" id="{E55986B9-86ED-44B6-9D3A-D8717C4A5858}"/>
              </a:ext>
            </a:extLst>
          </p:cNvPr>
          <p:cNvSpPr>
            <a:spLocks noGrp="1"/>
          </p:cNvSpPr>
          <p:nvPr>
            <p:ph idx="1"/>
          </p:nvPr>
        </p:nvSpPr>
        <p:spPr/>
        <p:txBody>
          <a:bodyPr/>
          <a:lstStyle/>
          <a:p>
            <a:r>
              <a:rPr lang="en-US" dirty="0"/>
              <a:t>What is Human Resource Management?</a:t>
            </a:r>
          </a:p>
          <a:p>
            <a:r>
              <a:rPr lang="en-US" dirty="0"/>
              <a:t>- The Process of Acquiring, Training, Appraising and Compensating employees and of attending to their Labor Relations, Health and Safety and Fairness concerns</a:t>
            </a:r>
          </a:p>
          <a:p>
            <a:endParaRPr lang="en-IN" dirty="0"/>
          </a:p>
        </p:txBody>
      </p:sp>
    </p:spTree>
    <p:extLst>
      <p:ext uri="{BB962C8B-B14F-4D97-AF65-F5344CB8AC3E}">
        <p14:creationId xmlns:p14="http://schemas.microsoft.com/office/powerpoint/2010/main" val="2448372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72A86-854B-4FDB-80AF-635824F145BC}"/>
              </a:ext>
            </a:extLst>
          </p:cNvPr>
          <p:cNvSpPr>
            <a:spLocks noGrp="1"/>
          </p:cNvSpPr>
          <p:nvPr>
            <p:ph type="title"/>
          </p:nvPr>
        </p:nvSpPr>
        <p:spPr/>
        <p:txBody>
          <a:bodyPr>
            <a:normAutofit fontScale="90000"/>
          </a:bodyPr>
          <a:lstStyle/>
          <a:p>
            <a:r>
              <a:rPr lang="en-US" dirty="0"/>
              <a:t>Explain what Human Resource Management is and how it relates to the Management process</a:t>
            </a:r>
            <a:endParaRPr lang="en-IN" dirty="0"/>
          </a:p>
        </p:txBody>
      </p:sp>
      <p:sp>
        <p:nvSpPr>
          <p:cNvPr id="3" name="Content Placeholder 2">
            <a:extLst>
              <a:ext uri="{FF2B5EF4-FFF2-40B4-BE49-F238E27FC236}">
                <a16:creationId xmlns:a16="http://schemas.microsoft.com/office/drawing/2014/main" id="{C3CEB7B1-A02E-4377-BF38-920EE2D47E0F}"/>
              </a:ext>
            </a:extLst>
          </p:cNvPr>
          <p:cNvSpPr>
            <a:spLocks noGrp="1"/>
          </p:cNvSpPr>
          <p:nvPr>
            <p:ph idx="1"/>
          </p:nvPr>
        </p:nvSpPr>
        <p:spPr/>
        <p:txBody>
          <a:bodyPr/>
          <a:lstStyle/>
          <a:p>
            <a:pPr marL="0" indent="0">
              <a:buNone/>
            </a:pPr>
            <a:r>
              <a:rPr lang="en-US" dirty="0"/>
              <a:t>-The five basic functions of </a:t>
            </a:r>
          </a:p>
          <a:p>
            <a:r>
              <a:rPr lang="en-US" dirty="0"/>
              <a:t>Planning</a:t>
            </a:r>
          </a:p>
          <a:p>
            <a:r>
              <a:rPr lang="en-US" dirty="0"/>
              <a:t>Organizing</a:t>
            </a:r>
          </a:p>
          <a:p>
            <a:r>
              <a:rPr lang="en-US" dirty="0"/>
              <a:t>Staffing</a:t>
            </a:r>
          </a:p>
          <a:p>
            <a:r>
              <a:rPr lang="en-US" dirty="0"/>
              <a:t>Leading and</a:t>
            </a:r>
          </a:p>
          <a:p>
            <a:r>
              <a:rPr lang="en-US" dirty="0"/>
              <a:t>Controlling</a:t>
            </a:r>
            <a:endParaRPr lang="en-IN" dirty="0"/>
          </a:p>
        </p:txBody>
      </p:sp>
    </p:spTree>
    <p:extLst>
      <p:ext uri="{BB962C8B-B14F-4D97-AF65-F5344CB8AC3E}">
        <p14:creationId xmlns:p14="http://schemas.microsoft.com/office/powerpoint/2010/main" val="2400326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03B13-AE33-4603-B2B7-5EF0DCACEB57}"/>
              </a:ext>
            </a:extLst>
          </p:cNvPr>
          <p:cNvSpPr>
            <a:spLocks noGrp="1"/>
          </p:cNvSpPr>
          <p:nvPr>
            <p:ph type="title"/>
          </p:nvPr>
        </p:nvSpPr>
        <p:spPr/>
        <p:txBody>
          <a:bodyPr>
            <a:normAutofit/>
          </a:bodyPr>
          <a:lstStyle/>
          <a:p>
            <a:r>
              <a:rPr lang="en-US" dirty="0"/>
              <a:t>We are going to focus on one of function Staffing or Human Resource Management</a:t>
            </a:r>
            <a:endParaRPr lang="en-IN" dirty="0"/>
          </a:p>
        </p:txBody>
      </p:sp>
      <p:sp>
        <p:nvSpPr>
          <p:cNvPr id="3" name="Content Placeholder 2">
            <a:extLst>
              <a:ext uri="{FF2B5EF4-FFF2-40B4-BE49-F238E27FC236}">
                <a16:creationId xmlns:a16="http://schemas.microsoft.com/office/drawing/2014/main" id="{634EB5CF-2583-4AB6-B686-69F0311350C5}"/>
              </a:ext>
            </a:extLst>
          </p:cNvPr>
          <p:cNvSpPr>
            <a:spLocks noGrp="1"/>
          </p:cNvSpPr>
          <p:nvPr>
            <p:ph idx="1"/>
          </p:nvPr>
        </p:nvSpPr>
        <p:spPr/>
        <p:txBody>
          <a:bodyPr>
            <a:normAutofit lnSpcReduction="10000"/>
          </a:bodyPr>
          <a:lstStyle/>
          <a:p>
            <a:pPr marL="0" indent="0">
              <a:buNone/>
            </a:pPr>
            <a:r>
              <a:rPr lang="en-US" dirty="0"/>
              <a:t>-HRM : The Policies and Practices involved in carrying out the “people’’ or human resource aspects of a management position, including recruiting ,screening, training, rewarding and appraising.</a:t>
            </a:r>
          </a:p>
          <a:p>
            <a:r>
              <a:rPr lang="en-US" dirty="0"/>
              <a:t>Conducting Job Analyses (determining the nature of each employees job)</a:t>
            </a:r>
          </a:p>
          <a:p>
            <a:r>
              <a:rPr lang="en-US" dirty="0"/>
              <a:t>Planning Labor needs and recruiting job candidates</a:t>
            </a:r>
          </a:p>
          <a:p>
            <a:r>
              <a:rPr lang="en-US" dirty="0"/>
              <a:t>Selecting job candidates</a:t>
            </a:r>
          </a:p>
          <a:p>
            <a:r>
              <a:rPr lang="en-US" dirty="0"/>
              <a:t>Orienting and training new employees</a:t>
            </a:r>
          </a:p>
          <a:p>
            <a:r>
              <a:rPr lang="en-US" dirty="0"/>
              <a:t>Managing wages and salaries (Compensating employees)</a:t>
            </a:r>
          </a:p>
          <a:p>
            <a:r>
              <a:rPr lang="en-US" dirty="0"/>
              <a:t>Providing incentives and benefits</a:t>
            </a:r>
          </a:p>
          <a:p>
            <a:endParaRPr lang="en-IN" dirty="0"/>
          </a:p>
        </p:txBody>
      </p:sp>
    </p:spTree>
    <p:extLst>
      <p:ext uri="{BB962C8B-B14F-4D97-AF65-F5344CB8AC3E}">
        <p14:creationId xmlns:p14="http://schemas.microsoft.com/office/powerpoint/2010/main" val="99161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041BC-3296-4196-BEB6-C8EDC428C2C4}"/>
              </a:ext>
            </a:extLst>
          </p:cNvPr>
          <p:cNvSpPr>
            <a:spLocks noGrp="1"/>
          </p:cNvSpPr>
          <p:nvPr>
            <p:ph type="title"/>
          </p:nvPr>
        </p:nvSpPr>
        <p:spPr/>
        <p:txBody>
          <a:bodyPr/>
          <a:lstStyle/>
          <a:p>
            <a:r>
              <a:rPr lang="en-US" dirty="0"/>
              <a:t>We are going to focus on one of function Staffing or Human Resource Management</a:t>
            </a:r>
            <a:endParaRPr lang="en-IN" dirty="0"/>
          </a:p>
        </p:txBody>
      </p:sp>
      <p:sp>
        <p:nvSpPr>
          <p:cNvPr id="3" name="Content Placeholder 2">
            <a:extLst>
              <a:ext uri="{FF2B5EF4-FFF2-40B4-BE49-F238E27FC236}">
                <a16:creationId xmlns:a16="http://schemas.microsoft.com/office/drawing/2014/main" id="{AF68CBD1-AAC5-41CA-B81A-9B0D465C867A}"/>
              </a:ext>
            </a:extLst>
          </p:cNvPr>
          <p:cNvSpPr>
            <a:spLocks noGrp="1"/>
          </p:cNvSpPr>
          <p:nvPr>
            <p:ph idx="1"/>
          </p:nvPr>
        </p:nvSpPr>
        <p:spPr/>
        <p:txBody>
          <a:bodyPr/>
          <a:lstStyle/>
          <a:p>
            <a:r>
              <a:rPr lang="en-US" dirty="0"/>
              <a:t>Appraising performance</a:t>
            </a:r>
          </a:p>
          <a:p>
            <a:r>
              <a:rPr lang="en-US" dirty="0"/>
              <a:t>Communicating (interviewing, counseling, discipline)</a:t>
            </a:r>
          </a:p>
          <a:p>
            <a:r>
              <a:rPr lang="en-US" dirty="0"/>
              <a:t>Training and developing managers</a:t>
            </a:r>
          </a:p>
          <a:p>
            <a:r>
              <a:rPr lang="en-US" dirty="0"/>
              <a:t>Building employee commitment</a:t>
            </a:r>
            <a:endParaRPr lang="en-IN" dirty="0"/>
          </a:p>
        </p:txBody>
      </p:sp>
    </p:spTree>
    <p:extLst>
      <p:ext uri="{BB962C8B-B14F-4D97-AF65-F5344CB8AC3E}">
        <p14:creationId xmlns:p14="http://schemas.microsoft.com/office/powerpoint/2010/main" val="136431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983EC-2EC1-441F-ADEA-A7AF85359114}"/>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18F409DA-4A7A-4BDC-ACCC-D616D0A2AD02}"/>
              </a:ext>
            </a:extLst>
          </p:cNvPr>
          <p:cNvSpPr>
            <a:spLocks noGrp="1"/>
          </p:cNvSpPr>
          <p:nvPr>
            <p:ph idx="1"/>
          </p:nvPr>
        </p:nvSpPr>
        <p:spPr/>
        <p:txBody>
          <a:bodyPr>
            <a:normAutofit lnSpcReduction="10000"/>
          </a:bodyPr>
          <a:lstStyle/>
          <a:p>
            <a:r>
              <a:rPr lang="en-US" dirty="0"/>
              <a:t>The main purpose of this chapter is to explain what HR managers do, and to describe more fully how todays HR function helps companies meet the challenges of globalized competition.</a:t>
            </a:r>
          </a:p>
          <a:p>
            <a:r>
              <a:rPr lang="en-US" dirty="0"/>
              <a:t>We all see that HR management – activities like recruiting, hiring, training, compensating, appraising, and developing employees – is part of every managers job</a:t>
            </a:r>
          </a:p>
          <a:p>
            <a:r>
              <a:rPr lang="en-US" dirty="0"/>
              <a:t>And what a manager should know about:</a:t>
            </a:r>
          </a:p>
          <a:p>
            <a:pPr marL="0" indent="0">
              <a:buNone/>
            </a:pPr>
            <a:r>
              <a:rPr lang="en-US" dirty="0"/>
              <a:t>-Equal opportunity and affirmative action</a:t>
            </a:r>
          </a:p>
          <a:p>
            <a:pPr marL="0" indent="0">
              <a:buNone/>
            </a:pPr>
            <a:r>
              <a:rPr lang="en-US" dirty="0"/>
              <a:t>-Employee health and safety</a:t>
            </a:r>
          </a:p>
          <a:p>
            <a:pPr marL="0" indent="0">
              <a:buNone/>
            </a:pPr>
            <a:r>
              <a:rPr lang="en-US" dirty="0"/>
              <a:t>-Handling grievances and labor relations</a:t>
            </a:r>
          </a:p>
        </p:txBody>
      </p:sp>
    </p:spTree>
    <p:extLst>
      <p:ext uri="{BB962C8B-B14F-4D97-AF65-F5344CB8AC3E}">
        <p14:creationId xmlns:p14="http://schemas.microsoft.com/office/powerpoint/2010/main" val="3263611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BC9FE-DF05-4F3F-B7A4-33983394072E}"/>
              </a:ext>
            </a:extLst>
          </p:cNvPr>
          <p:cNvSpPr>
            <a:spLocks noGrp="1"/>
          </p:cNvSpPr>
          <p:nvPr>
            <p:ph type="title"/>
          </p:nvPr>
        </p:nvSpPr>
        <p:spPr/>
        <p:txBody>
          <a:bodyPr/>
          <a:lstStyle/>
          <a:p>
            <a:r>
              <a:rPr lang="en-US" dirty="0"/>
              <a:t>Why is HR Management Important to All Managers?</a:t>
            </a:r>
            <a:endParaRPr lang="en-IN" dirty="0"/>
          </a:p>
        </p:txBody>
      </p:sp>
      <p:sp>
        <p:nvSpPr>
          <p:cNvPr id="3" name="Content Placeholder 2">
            <a:extLst>
              <a:ext uri="{FF2B5EF4-FFF2-40B4-BE49-F238E27FC236}">
                <a16:creationId xmlns:a16="http://schemas.microsoft.com/office/drawing/2014/main" id="{9E919C57-5B92-4022-91C6-786FA309B939}"/>
              </a:ext>
            </a:extLst>
          </p:cNvPr>
          <p:cNvSpPr>
            <a:spLocks noGrp="1"/>
          </p:cNvSpPr>
          <p:nvPr>
            <p:ph idx="1"/>
          </p:nvPr>
        </p:nvSpPr>
        <p:spPr/>
        <p:txBody>
          <a:bodyPr/>
          <a:lstStyle/>
          <a:p>
            <a:r>
              <a:rPr lang="en-US" dirty="0"/>
              <a:t>Perhaps its easier to answer this by listing some of the personnel mistakes you don’t want to make while managing .For example, you don’t want to:</a:t>
            </a:r>
          </a:p>
          <a:p>
            <a:pPr marL="0" indent="0">
              <a:buNone/>
            </a:pPr>
            <a:r>
              <a:rPr lang="en-US" dirty="0"/>
              <a:t>-Hire the wrong person for the Job</a:t>
            </a:r>
          </a:p>
          <a:p>
            <a:pPr marL="0" indent="0">
              <a:buNone/>
            </a:pPr>
            <a:r>
              <a:rPr lang="en-US" dirty="0"/>
              <a:t>-Experience high turnover</a:t>
            </a:r>
          </a:p>
          <a:p>
            <a:pPr marL="0" indent="0">
              <a:buNone/>
            </a:pPr>
            <a:r>
              <a:rPr lang="en-US" dirty="0"/>
              <a:t>-Have your people not doing their best</a:t>
            </a:r>
          </a:p>
          <a:p>
            <a:pPr marL="0" indent="0">
              <a:buNone/>
            </a:pPr>
            <a:r>
              <a:rPr lang="en-US" dirty="0"/>
              <a:t>-Waste time with useless interviews</a:t>
            </a:r>
          </a:p>
          <a:p>
            <a:pPr marL="0" indent="0">
              <a:buNone/>
            </a:pPr>
            <a:r>
              <a:rPr lang="en-US" dirty="0"/>
              <a:t>-Have your company taken to court because of discriminatory actions</a:t>
            </a:r>
          </a:p>
          <a:p>
            <a:pPr marL="0" indent="0">
              <a:buNone/>
            </a:pPr>
            <a:endParaRPr lang="en-IN" dirty="0"/>
          </a:p>
        </p:txBody>
      </p:sp>
    </p:spTree>
    <p:extLst>
      <p:ext uri="{BB962C8B-B14F-4D97-AF65-F5344CB8AC3E}">
        <p14:creationId xmlns:p14="http://schemas.microsoft.com/office/powerpoint/2010/main" val="2332204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6EDDE-0B05-41DF-9ED3-AA608681EAA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69F31CD-F0D9-4198-9612-73C9E48B97A0}"/>
              </a:ext>
            </a:extLst>
          </p:cNvPr>
          <p:cNvSpPr>
            <a:spLocks noGrp="1"/>
          </p:cNvSpPr>
          <p:nvPr>
            <p:ph idx="1"/>
          </p:nvPr>
        </p:nvSpPr>
        <p:spPr/>
        <p:txBody>
          <a:bodyPr/>
          <a:lstStyle/>
          <a:p>
            <a:pPr marL="0" indent="0">
              <a:buNone/>
            </a:pPr>
            <a:r>
              <a:rPr lang="en-US" dirty="0"/>
              <a:t>-Have your company cited under federal occupational safety laws for unsafe practices</a:t>
            </a:r>
          </a:p>
          <a:p>
            <a:pPr marL="0" indent="0">
              <a:buNone/>
            </a:pPr>
            <a:r>
              <a:rPr lang="en-US" dirty="0"/>
              <a:t>-Have some employees think their salaries are unfair and inequitable relative to others in the organization</a:t>
            </a:r>
          </a:p>
          <a:p>
            <a:pPr marL="0" indent="0">
              <a:buNone/>
            </a:pPr>
            <a:r>
              <a:rPr lang="en-US" dirty="0"/>
              <a:t>-Allow a lack of training to undermine your departments effectiveness</a:t>
            </a:r>
          </a:p>
          <a:p>
            <a:pPr marL="0" indent="0">
              <a:buNone/>
            </a:pPr>
            <a:r>
              <a:rPr lang="en-US" dirty="0"/>
              <a:t>-Commit any unfair labor practices</a:t>
            </a:r>
          </a:p>
          <a:p>
            <a:pPr marL="0" indent="0">
              <a:buNone/>
            </a:pPr>
            <a:r>
              <a:rPr lang="en-US" dirty="0"/>
              <a:t>And more </a:t>
            </a:r>
            <a:r>
              <a:rPr lang="en-US" dirty="0" err="1"/>
              <a:t>important,it</a:t>
            </a:r>
            <a:r>
              <a:rPr lang="en-US" dirty="0"/>
              <a:t> can help ensure that you get the right results-through ‘’people’’.</a:t>
            </a:r>
            <a:r>
              <a:rPr lang="en-US" dirty="0" err="1"/>
              <a:t>Remember,you</a:t>
            </a:r>
            <a:r>
              <a:rPr lang="en-US" dirty="0"/>
              <a:t> can do everything else right as a manager.</a:t>
            </a:r>
            <a:endParaRPr lang="en-IN" dirty="0"/>
          </a:p>
        </p:txBody>
      </p:sp>
    </p:spTree>
    <p:extLst>
      <p:ext uri="{BB962C8B-B14F-4D97-AF65-F5344CB8AC3E}">
        <p14:creationId xmlns:p14="http://schemas.microsoft.com/office/powerpoint/2010/main" val="35670346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1183</Words>
  <Application>Microsoft Office PowerPoint</Application>
  <PresentationFormat>Widescreen</PresentationFormat>
  <Paragraphs>67</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HUMAN RESOURCE MANAGEMENT</vt:lpstr>
      <vt:lpstr>Role of Human Resource Management</vt:lpstr>
      <vt:lpstr>What is  Human Resource Management at Work?</vt:lpstr>
      <vt:lpstr>Explain what Human Resource Management is and how it relates to the Management process</vt:lpstr>
      <vt:lpstr>We are going to focus on one of function Staffing or Human Resource Management</vt:lpstr>
      <vt:lpstr>We are going to focus on one of function Staffing or Human Resource Management</vt:lpstr>
      <vt:lpstr>PowerPoint Presentation</vt:lpstr>
      <vt:lpstr>Why is HR Management Important to All Managers?</vt:lpstr>
      <vt:lpstr>PowerPoint Presentation</vt:lpstr>
      <vt:lpstr>PowerPoint Presentation</vt:lpstr>
      <vt:lpstr>The Changing Environment of HRM</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RESOURCE MANAGEMENT</dc:title>
  <dc:creator>Bhaskar Nalla</dc:creator>
  <cp:lastModifiedBy>Bhaskar Nalla</cp:lastModifiedBy>
  <cp:revision>34</cp:revision>
  <dcterms:created xsi:type="dcterms:W3CDTF">2018-10-05T10:25:04Z</dcterms:created>
  <dcterms:modified xsi:type="dcterms:W3CDTF">2018-10-30T06:51:12Z</dcterms:modified>
</cp:coreProperties>
</file>