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0" r:id="rId3"/>
    <p:sldId id="272" r:id="rId4"/>
    <p:sldId id="300" r:id="rId5"/>
    <p:sldId id="283" r:id="rId6"/>
    <p:sldId id="302" r:id="rId7"/>
    <p:sldId id="282" r:id="rId8"/>
    <p:sldId id="299" r:id="rId9"/>
    <p:sldId id="284" r:id="rId10"/>
    <p:sldId id="285" r:id="rId11"/>
    <p:sldId id="286" r:id="rId12"/>
    <p:sldId id="287" r:id="rId13"/>
    <p:sldId id="288" r:id="rId14"/>
    <p:sldId id="273" r:id="rId15"/>
    <p:sldId id="301" r:id="rId16"/>
    <p:sldId id="295" r:id="rId17"/>
    <p:sldId id="296" r:id="rId18"/>
    <p:sldId id="297" r:id="rId19"/>
    <p:sldId id="29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54" autoAdjust="0"/>
  </p:normalViewPr>
  <p:slideViewPr>
    <p:cSldViewPr snapToGrid="0">
      <p:cViewPr varScale="1">
        <p:scale>
          <a:sx n="62" d="100"/>
          <a:sy n="62" d="100"/>
        </p:scale>
        <p:origin x="10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663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978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100953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5054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12738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0536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97739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95245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47786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83032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6828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F82C-3118-4FDD-A8D5-1F4D9BC83092}" type="datetimeFigureOut">
              <a:rPr lang="en-US" smtClean="0"/>
              <a:t>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516467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balancecareers.com/problem-solving-skills-with-examples-20637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hebalancecareers.com/workplace-flexibility-definition-with-examples-205969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balancecareers.com/communication-skills-list-2063779" TargetMode="External"/><Relationship Id="rId2" Type="http://schemas.openxmlformats.org/officeDocument/2006/relationships/hyperlink" Target="https://www.thebalancecareers.com/interpersonal-skills-list-20637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hebalancecareers.com/motivational-skills-with-examples-205969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log.oxbridgeacademy.co.za/how-studying-further-can-boost-your-confiden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balancecareers.com/what-is-company-culture-2062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hebalancecareers.com/analytical-skills-list-2063729" TargetMode="External"/><Relationship Id="rId2" Type="http://schemas.openxmlformats.org/officeDocument/2006/relationships/hyperlink" Target="https://www.thebalancecareers.com/creative-thinking-definition-with-examples-2063744" TargetMode="External"/><Relationship Id="rId1" Type="http://schemas.openxmlformats.org/officeDocument/2006/relationships/slideLayout" Target="../slideLayouts/slideLayout2.xml"/><Relationship Id="rId4" Type="http://schemas.openxmlformats.org/officeDocument/2006/relationships/hyperlink" Target="https://www.thebalancecareers.com/critical-thinking-definition-with-examples-20637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011526"/>
            <a:ext cx="9144000" cy="2770764"/>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1 </a:t>
            </a:r>
            <a:r>
              <a:rPr lang="en-US" dirty="0"/>
              <a:t/>
            </a:r>
            <a:br>
              <a:rPr lang="en-US" dirty="0"/>
            </a:br>
            <a:r>
              <a:rPr lang="en-US" b="1" dirty="0"/>
              <a:t>Introduction to </a:t>
            </a:r>
            <a:r>
              <a:rPr lang="en-US" b="1" dirty="0" smtClean="0"/>
              <a:t>Personal Development Skills</a:t>
            </a:r>
            <a:endParaRPr lang="en-US" dirty="0">
              <a:solidFill>
                <a:srgbClr val="00B0F0"/>
              </a:solidFill>
            </a:endParaRPr>
          </a:p>
        </p:txBody>
      </p:sp>
      <p:sp>
        <p:nvSpPr>
          <p:cNvPr id="3" name="Subtitle 2"/>
          <p:cNvSpPr>
            <a:spLocks noGrp="1"/>
          </p:cNvSpPr>
          <p:nvPr>
            <p:ph type="subTitle" idx="1"/>
          </p:nvPr>
        </p:nvSpPr>
        <p:spPr>
          <a:xfrm>
            <a:off x="2382983" y="4197927"/>
            <a:ext cx="9144000" cy="1974273"/>
          </a:xfrm>
        </p:spPr>
        <p:txBody>
          <a:bodyPr>
            <a:noAutofit/>
          </a:bodyPr>
          <a:lstStyle/>
          <a:p>
            <a:pPr algn="r">
              <a:lnSpc>
                <a:spcPct val="110000"/>
              </a:lnSpc>
              <a:spcBef>
                <a:spcPts val="0"/>
              </a:spcBef>
            </a:pPr>
            <a:r>
              <a:rPr lang="en-US" sz="3600" dirty="0">
                <a:solidFill>
                  <a:schemeClr val="accent5">
                    <a:lumMod val="50000"/>
                  </a:schemeClr>
                </a:solidFill>
                <a:latin typeface="+mj-lt"/>
                <a:ea typeface="+mj-ea"/>
                <a:cs typeface="+mj-cs"/>
              </a:rPr>
              <a:t>Dr. </a:t>
            </a:r>
            <a:r>
              <a:rPr lang="en-US" sz="3600" dirty="0" err="1">
                <a:solidFill>
                  <a:schemeClr val="accent5">
                    <a:lumMod val="50000"/>
                  </a:schemeClr>
                </a:solidFill>
                <a:latin typeface="+mj-lt"/>
                <a:ea typeface="+mj-ea"/>
                <a:cs typeface="+mj-cs"/>
              </a:rPr>
              <a:t>Mohsin</a:t>
            </a:r>
            <a:r>
              <a:rPr lang="en-US" sz="3600" dirty="0">
                <a:solidFill>
                  <a:schemeClr val="accent5">
                    <a:lumMod val="50000"/>
                  </a:schemeClr>
                </a:solidFill>
                <a:latin typeface="+mj-lt"/>
                <a:ea typeface="+mj-ea"/>
                <a:cs typeface="+mj-cs"/>
              </a:rPr>
              <a:t> </a:t>
            </a:r>
            <a:r>
              <a:rPr lang="en-US" sz="3600" dirty="0" smtClean="0">
                <a:solidFill>
                  <a:schemeClr val="accent5">
                    <a:lumMod val="50000"/>
                  </a:schemeClr>
                </a:solidFill>
                <a:latin typeface="+mj-lt"/>
                <a:ea typeface="+mj-ea"/>
                <a:cs typeface="+mj-cs"/>
              </a:rPr>
              <a:t>Uddin</a:t>
            </a:r>
          </a:p>
          <a:p>
            <a:pPr algn="r">
              <a:lnSpc>
                <a:spcPct val="110000"/>
              </a:lnSpc>
              <a:spcBef>
                <a:spcPts val="0"/>
              </a:spcBef>
            </a:pPr>
            <a:r>
              <a:rPr lang="en-US" sz="2800" dirty="0" smtClean="0">
                <a:solidFill>
                  <a:schemeClr val="accent5">
                    <a:lumMod val="50000"/>
                  </a:schemeClr>
                </a:solidFill>
                <a:latin typeface="+mj-lt"/>
                <a:ea typeface="+mj-ea"/>
                <a:cs typeface="+mj-cs"/>
              </a:rPr>
              <a:t>Department of Accounting</a:t>
            </a:r>
          </a:p>
          <a:p>
            <a:pPr algn="r">
              <a:lnSpc>
                <a:spcPct val="110000"/>
              </a:lnSpc>
              <a:spcBef>
                <a:spcPts val="0"/>
              </a:spcBef>
            </a:pPr>
            <a:r>
              <a:rPr lang="en-US" sz="2800" dirty="0" smtClean="0">
                <a:solidFill>
                  <a:schemeClr val="accent5">
                    <a:lumMod val="50000"/>
                  </a:schemeClr>
                </a:solidFill>
                <a:latin typeface="+mj-lt"/>
                <a:ea typeface="+mj-ea"/>
                <a:cs typeface="+mj-cs"/>
              </a:rPr>
              <a:t>Faculty of Economics and Administrative Sciences</a:t>
            </a:r>
            <a:endParaRPr lang="en-US" sz="2800" dirty="0">
              <a:solidFill>
                <a:schemeClr val="accent5">
                  <a:lumMod val="50000"/>
                </a:schemeClr>
              </a:solidFill>
              <a:latin typeface="+mj-lt"/>
              <a:ea typeface="+mj-ea"/>
              <a:cs typeface="+mj-cs"/>
            </a:endParaRPr>
          </a:p>
          <a:p>
            <a:pPr algn="r">
              <a:lnSpc>
                <a:spcPct val="110000"/>
              </a:lnSpc>
              <a:spcBef>
                <a:spcPts val="0"/>
              </a:spcBef>
            </a:pPr>
            <a:r>
              <a:rPr lang="en-US" sz="2800" dirty="0" err="1" smtClean="0">
                <a:solidFill>
                  <a:schemeClr val="accent5">
                    <a:lumMod val="50000"/>
                  </a:schemeClr>
                </a:solidFill>
                <a:latin typeface="+mj-lt"/>
                <a:ea typeface="+mj-ea"/>
                <a:cs typeface="+mj-cs"/>
              </a:rPr>
              <a:t>Ishik</a:t>
            </a:r>
            <a:r>
              <a:rPr lang="en-US" sz="2800" dirty="0" smtClean="0">
                <a:solidFill>
                  <a:schemeClr val="accent5">
                    <a:lumMod val="50000"/>
                  </a:schemeClr>
                </a:solidFill>
                <a:latin typeface="+mj-lt"/>
                <a:ea typeface="+mj-ea"/>
                <a:cs typeface="+mj-cs"/>
              </a:rPr>
              <a:t> </a:t>
            </a:r>
            <a:r>
              <a:rPr lang="en-US" sz="2800" dirty="0">
                <a:solidFill>
                  <a:schemeClr val="accent5">
                    <a:lumMod val="50000"/>
                  </a:schemeClr>
                </a:solidFill>
                <a:latin typeface="+mj-lt"/>
                <a:ea typeface="+mj-ea"/>
                <a:cs typeface="+mj-cs"/>
              </a:rPr>
              <a:t>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388632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0220"/>
          </a:xfrm>
        </p:spPr>
        <p:txBody>
          <a:bodyPr/>
          <a:lstStyle/>
          <a:p>
            <a:r>
              <a:rPr lang="en-US" b="1" dirty="0"/>
              <a:t>Problem Solving</a:t>
            </a:r>
            <a:endParaRPr lang="en-US" dirty="0"/>
          </a:p>
        </p:txBody>
      </p:sp>
      <p:sp>
        <p:nvSpPr>
          <p:cNvPr id="3" name="Content Placeholder 2"/>
          <p:cNvSpPr>
            <a:spLocks noGrp="1"/>
          </p:cNvSpPr>
          <p:nvPr>
            <p:ph idx="1"/>
          </p:nvPr>
        </p:nvSpPr>
        <p:spPr/>
        <p:txBody>
          <a:bodyPr/>
          <a:lstStyle/>
          <a:p>
            <a:r>
              <a:rPr lang="en-US" dirty="0"/>
              <a:t>Employers value good </a:t>
            </a:r>
            <a:r>
              <a:rPr lang="en-US" dirty="0">
                <a:hlinkClick r:id="rId2"/>
              </a:rPr>
              <a:t>problem-solvers</a:t>
            </a:r>
            <a:r>
              <a:rPr lang="en-US" dirty="0"/>
              <a:t> as they effectively and swiftly make decisions while largely keeping their emotions at bay. They gather as much information as they can and let intuition, logic and innovative thinking drive the best solution. They are also great collaborators and open to the ideas and opinions of others.</a:t>
            </a:r>
          </a:p>
        </p:txBody>
      </p:sp>
    </p:spTree>
    <p:extLst>
      <p:ext uri="{BB962C8B-B14F-4D97-AF65-F5344CB8AC3E}">
        <p14:creationId xmlns:p14="http://schemas.microsoft.com/office/powerpoint/2010/main" val="3079924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Flexible/Dependable</a:t>
            </a:r>
            <a:endParaRPr lang="en-US" dirty="0"/>
          </a:p>
        </p:txBody>
      </p:sp>
      <p:sp>
        <p:nvSpPr>
          <p:cNvPr id="3" name="Content Placeholder 2"/>
          <p:cNvSpPr>
            <a:spLocks noGrp="1"/>
          </p:cNvSpPr>
          <p:nvPr>
            <p:ph idx="1"/>
          </p:nvPr>
        </p:nvSpPr>
        <p:spPr/>
        <p:txBody>
          <a:bodyPr/>
          <a:lstStyle/>
          <a:p>
            <a:r>
              <a:rPr lang="en-US" dirty="0"/>
              <a:t>As two valued qualities that feed off of each other, dependability and </a:t>
            </a:r>
            <a:r>
              <a:rPr lang="en-US" dirty="0">
                <a:hlinkClick r:id="rId2"/>
              </a:rPr>
              <a:t>flexibility</a:t>
            </a:r>
            <a:r>
              <a:rPr lang="en-US" dirty="0"/>
              <a:t> go hand in hand. Employers hire candidates who demonstrate reliability, responsibility and are trustworthy with more responsibilities.</a:t>
            </a:r>
          </a:p>
          <a:p>
            <a:r>
              <a:rPr lang="en-US" dirty="0"/>
              <a:t>Flexible employees can adapt to change, take on projects outside of their scope and shift their schedule if necessary. A flexible and dependable employee is also willing to help on other projects, even when they are in an unfamiliar focus area.</a:t>
            </a:r>
          </a:p>
          <a:p>
            <a:endParaRPr lang="en-US" dirty="0"/>
          </a:p>
        </p:txBody>
      </p:sp>
    </p:spTree>
    <p:extLst>
      <p:ext uri="{BB962C8B-B14F-4D97-AF65-F5344CB8AC3E}">
        <p14:creationId xmlns:p14="http://schemas.microsoft.com/office/powerpoint/2010/main" val="2406552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Interpersonal Skills</a:t>
            </a:r>
            <a:endParaRPr lang="en-US" dirty="0"/>
          </a:p>
        </p:txBody>
      </p:sp>
      <p:sp>
        <p:nvSpPr>
          <p:cNvPr id="3" name="Content Placeholder 2"/>
          <p:cNvSpPr>
            <a:spLocks noGrp="1"/>
          </p:cNvSpPr>
          <p:nvPr>
            <p:ph idx="1"/>
          </p:nvPr>
        </p:nvSpPr>
        <p:spPr/>
        <p:txBody>
          <a:bodyPr/>
          <a:lstStyle/>
          <a:p>
            <a:pPr algn="just"/>
            <a:r>
              <a:rPr lang="en-US" dirty="0">
                <a:hlinkClick r:id="rId2"/>
              </a:rPr>
              <a:t>Interpersonal skills</a:t>
            </a:r>
            <a:r>
              <a:rPr lang="en-US" dirty="0"/>
              <a:t>, also known as people skills, are those related to how you </a:t>
            </a:r>
            <a:r>
              <a:rPr lang="en-US" dirty="0">
                <a:hlinkClick r:id="rId3"/>
              </a:rPr>
              <a:t>communicate</a:t>
            </a:r>
            <a:r>
              <a:rPr lang="en-US" dirty="0"/>
              <a:t> and interact with those around you. Employers want employees who can get along well with their employers, their colleagues, and clients. People with interpersonal skills are also more likely to work well in teams. Displaying such skills will impress your potential employer and could lead to future opportunities for promotions and raises. Here's a list of interpersonal skills and qualities for resumes, cover letters, job applications, and interviews.</a:t>
            </a:r>
          </a:p>
        </p:txBody>
      </p:sp>
    </p:spTree>
    <p:extLst>
      <p:ext uri="{BB962C8B-B14F-4D97-AF65-F5344CB8AC3E}">
        <p14:creationId xmlns:p14="http://schemas.microsoft.com/office/powerpoint/2010/main" val="264525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Motivated</a:t>
            </a:r>
            <a:endParaRPr lang="en-US" dirty="0"/>
          </a:p>
        </p:txBody>
      </p:sp>
      <p:sp>
        <p:nvSpPr>
          <p:cNvPr id="3" name="Content Placeholder 2"/>
          <p:cNvSpPr>
            <a:spLocks noGrp="1"/>
          </p:cNvSpPr>
          <p:nvPr>
            <p:ph idx="1"/>
          </p:nvPr>
        </p:nvSpPr>
        <p:spPr/>
        <p:txBody>
          <a:bodyPr/>
          <a:lstStyle/>
          <a:p>
            <a:r>
              <a:rPr lang="en-US" dirty="0"/>
              <a:t>Employers seek employees who are positive and passionate about their jobs and </a:t>
            </a:r>
            <a:r>
              <a:rPr lang="en-US" dirty="0" err="1"/>
              <a:t>are</a:t>
            </a:r>
            <a:r>
              <a:rPr lang="en-US" dirty="0" err="1">
                <a:hlinkClick r:id="rId2"/>
              </a:rPr>
              <a:t>motivated</a:t>
            </a:r>
            <a:r>
              <a:rPr lang="en-US" dirty="0"/>
              <a:t>. These individuals tend to put the most effort into their work and learn from their mistakes and failures.</a:t>
            </a:r>
          </a:p>
        </p:txBody>
      </p:sp>
    </p:spTree>
    <p:extLst>
      <p:ext uri="{BB962C8B-B14F-4D97-AF65-F5344CB8AC3E}">
        <p14:creationId xmlns:p14="http://schemas.microsoft.com/office/powerpoint/2010/main" val="383250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163" y="697634"/>
            <a:ext cx="10515600" cy="1325563"/>
          </a:xfrm>
        </p:spPr>
        <p:txBody>
          <a:bodyPr>
            <a:normAutofit/>
          </a:bodyPr>
          <a:lstStyle/>
          <a:p>
            <a:r>
              <a:rPr lang="en-US" dirty="0"/>
              <a:t>What is Personal </a:t>
            </a:r>
            <a:r>
              <a:rPr lang="en-US" dirty="0" smtClean="0"/>
              <a:t>Development?</a:t>
            </a:r>
            <a:r>
              <a:rPr lang="en-US" dirty="0"/>
              <a:t/>
            </a:r>
            <a:br>
              <a:rPr lang="en-US" dirty="0"/>
            </a:br>
            <a:endParaRPr lang="en-US" dirty="0"/>
          </a:p>
        </p:txBody>
      </p:sp>
      <p:sp>
        <p:nvSpPr>
          <p:cNvPr id="3" name="Content Placeholder 2"/>
          <p:cNvSpPr>
            <a:spLocks noGrp="1"/>
          </p:cNvSpPr>
          <p:nvPr>
            <p:ph idx="1"/>
          </p:nvPr>
        </p:nvSpPr>
        <p:spPr>
          <a:xfrm>
            <a:off x="838200" y="1825625"/>
            <a:ext cx="10515600" cy="3660775"/>
          </a:xfrm>
        </p:spPr>
        <p:txBody>
          <a:bodyPr>
            <a:normAutofit/>
          </a:bodyPr>
          <a:lstStyle/>
          <a:p>
            <a:r>
              <a:rPr lang="en-US" b="1" dirty="0"/>
              <a:t>Personal development </a:t>
            </a:r>
            <a:r>
              <a:rPr lang="en-US" dirty="0"/>
              <a:t>is a lifelong process. It is a way for people to assess their skills and qualities, consider their aims in life and set goals in order to </a:t>
            </a:r>
            <a:r>
              <a:rPr lang="en-US" dirty="0" err="1"/>
              <a:t>realise</a:t>
            </a:r>
            <a:r>
              <a:rPr lang="en-US" dirty="0"/>
              <a:t> and </a:t>
            </a:r>
            <a:r>
              <a:rPr lang="en-US" dirty="0" err="1"/>
              <a:t>maximise</a:t>
            </a:r>
            <a:r>
              <a:rPr lang="en-US" dirty="0"/>
              <a:t> their </a:t>
            </a:r>
            <a:r>
              <a:rPr lang="en-US" dirty="0" smtClean="0"/>
              <a:t>potential. Personal </a:t>
            </a:r>
            <a:r>
              <a:rPr lang="en-US" dirty="0"/>
              <a:t>skills play an important role in the workforce, for example when networking or dealing with people. </a:t>
            </a:r>
            <a:endParaRPr lang="en-US" dirty="0" smtClean="0"/>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520821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Personal Development</a:t>
            </a:r>
          </a:p>
        </p:txBody>
      </p:sp>
      <p:sp>
        <p:nvSpPr>
          <p:cNvPr id="3" name="Content Placeholder 2"/>
          <p:cNvSpPr>
            <a:spLocks noGrp="1"/>
          </p:cNvSpPr>
          <p:nvPr>
            <p:ph idx="1"/>
          </p:nvPr>
        </p:nvSpPr>
        <p:spPr/>
        <p:txBody>
          <a:bodyPr/>
          <a:lstStyle/>
          <a:p>
            <a:endParaRPr lang="en-US" dirty="0"/>
          </a:p>
          <a:p>
            <a:r>
              <a:rPr lang="en-US" dirty="0"/>
              <a:t> The process by which a person's character or abilities are gradually developed </a:t>
            </a:r>
          </a:p>
        </p:txBody>
      </p:sp>
    </p:spTree>
    <p:extLst>
      <p:ext uri="{BB962C8B-B14F-4D97-AF65-F5344CB8AC3E}">
        <p14:creationId xmlns:p14="http://schemas.microsoft.com/office/powerpoint/2010/main" val="956286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176" y="675091"/>
            <a:ext cx="10515600" cy="1325563"/>
          </a:xfrm>
        </p:spPr>
        <p:txBody>
          <a:bodyPr>
            <a:normAutofit fontScale="90000"/>
          </a:bodyPr>
          <a:lstStyle/>
          <a:p>
            <a:r>
              <a:rPr lang="en-US" b="1" cap="all" dirty="0"/>
              <a:t>4 REASONS WHY PERSONAL DEVELOPMENT SHOULD BE A PRIORITY</a:t>
            </a:r>
            <a:br>
              <a:rPr lang="en-US" b="1" cap="all" dirty="0"/>
            </a:br>
            <a:endParaRPr lang="en-US" dirty="0"/>
          </a:p>
        </p:txBody>
      </p:sp>
      <p:sp>
        <p:nvSpPr>
          <p:cNvPr id="3" name="Content Placeholder 2"/>
          <p:cNvSpPr>
            <a:spLocks noGrp="1"/>
          </p:cNvSpPr>
          <p:nvPr>
            <p:ph idx="1"/>
          </p:nvPr>
        </p:nvSpPr>
        <p:spPr/>
        <p:txBody>
          <a:bodyPr/>
          <a:lstStyle/>
          <a:p>
            <a:r>
              <a:rPr lang="en-US" b="1" cap="all" dirty="0">
                <a:solidFill>
                  <a:srgbClr val="FF0000"/>
                </a:solidFill>
              </a:rPr>
              <a:t>IT FORCES YOU OUT OF YOUR COMFORT ZONE</a:t>
            </a:r>
            <a:endParaRPr lang="en-US" cap="all" dirty="0">
              <a:solidFill>
                <a:srgbClr val="FF0000"/>
              </a:solidFill>
            </a:endParaRPr>
          </a:p>
          <a:p>
            <a:pPr marL="0" indent="0">
              <a:buNone/>
            </a:pPr>
            <a:r>
              <a:rPr lang="en-US" dirty="0">
                <a:solidFill>
                  <a:schemeClr val="accent5">
                    <a:lumMod val="75000"/>
                  </a:schemeClr>
                </a:solidFill>
              </a:rPr>
              <a:t>If there are areas of your job that you do not like, or are not good at, those are the weaknesses that a personal development plan can help you improve on. Confronting these areas and improving on them can help to push you out of your comfort zone. This allows you to experience growth and to improve your skills.</a:t>
            </a:r>
          </a:p>
        </p:txBody>
      </p:sp>
    </p:spTree>
    <p:extLst>
      <p:ext uri="{BB962C8B-B14F-4D97-AF65-F5344CB8AC3E}">
        <p14:creationId xmlns:p14="http://schemas.microsoft.com/office/powerpoint/2010/main" val="653656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t>IT DEVELOPS YOUR STRENGTHS</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a:t>A personal development plan not only helps you to improve on your weaknesses, but it can also help you to develop your strengths. By taking time to focus on nurturing and using your strengths more, you go from being good at something to being excellent at it. You can reach your potential and achieve great growth by developing the skills you are already good at.</a:t>
            </a:r>
          </a:p>
        </p:txBody>
      </p:sp>
    </p:spTree>
    <p:extLst>
      <p:ext uri="{BB962C8B-B14F-4D97-AF65-F5344CB8AC3E}">
        <p14:creationId xmlns:p14="http://schemas.microsoft.com/office/powerpoint/2010/main" val="2561429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t>IT BOOSTS YOUR CONFIDENCE</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a:t>Making the decision to improve on your skills takes you a step closer to feeling more confident. Once you have achieved a certain goal, gained another skill, or developed a certain area of your life, you naturally feel good about yourself. The more you keep on developing in the areas of your life you are not confident in, the more you can </a:t>
            </a:r>
            <a:r>
              <a:rPr lang="en-US" dirty="0">
                <a:hlinkClick r:id="rId2"/>
              </a:rPr>
              <a:t>boost your confidence</a:t>
            </a:r>
            <a:r>
              <a:rPr lang="en-US" dirty="0"/>
              <a:t>.</a:t>
            </a:r>
          </a:p>
        </p:txBody>
      </p:sp>
    </p:spTree>
    <p:extLst>
      <p:ext uri="{BB962C8B-B14F-4D97-AF65-F5344CB8AC3E}">
        <p14:creationId xmlns:p14="http://schemas.microsoft.com/office/powerpoint/2010/main" val="4273387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t>IT IMPROVES YOUR SELF-AWARENESS</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a:t>Personal development is closely linked to self-awareness. It gives you the opportunity to take an honest look at the areas of your life that need improvement. Through this process, you get to know who you really are, what your true values are, and where you would like to go in life. Once you go through this process, you will improve your self-awareness and experience fulfilment.</a:t>
            </a:r>
          </a:p>
        </p:txBody>
      </p:sp>
    </p:spTree>
    <p:extLst>
      <p:ext uri="{BB962C8B-B14F-4D97-AF65-F5344CB8AC3E}">
        <p14:creationId xmlns:p14="http://schemas.microsoft.com/office/powerpoint/2010/main" val="548666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4418" y="157308"/>
            <a:ext cx="10515600" cy="258329"/>
          </a:xfrm>
        </p:spPr>
        <p:txBody>
          <a:bodyPr>
            <a:normAutofit fontScale="90000"/>
          </a:bodyPr>
          <a:lstStyle/>
          <a:p>
            <a:r>
              <a:rPr lang="en-US" b="1" dirty="0" smtClean="0">
                <a:solidFill>
                  <a:srgbClr val="2F2FF7"/>
                </a:solidFill>
              </a:rPr>
              <a:t>Course Content</a:t>
            </a:r>
            <a:endParaRPr lang="en-US" b="1" dirty="0">
              <a:solidFill>
                <a:srgbClr val="2F2FF7"/>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8681513"/>
              </p:ext>
            </p:extLst>
          </p:nvPr>
        </p:nvGraphicFramePr>
        <p:xfrm>
          <a:off x="2262753" y="852407"/>
          <a:ext cx="7237708" cy="5218176"/>
        </p:xfrm>
        <a:graphic>
          <a:graphicData uri="http://schemas.openxmlformats.org/drawingml/2006/table">
            <a:tbl>
              <a:tblPr firstRow="1" firstCol="1" bandRow="1">
                <a:tableStyleId>{5C22544A-7EE6-4342-B048-85BDC9FD1C3A}</a:tableStyleId>
              </a:tblPr>
              <a:tblGrid>
                <a:gridCol w="945396">
                  <a:extLst>
                    <a:ext uri="{9D8B030D-6E8A-4147-A177-3AD203B41FA5}">
                      <a16:colId xmlns:a16="http://schemas.microsoft.com/office/drawing/2014/main" val="3365060693"/>
                    </a:ext>
                  </a:extLst>
                </a:gridCol>
                <a:gridCol w="1038387">
                  <a:extLst>
                    <a:ext uri="{9D8B030D-6E8A-4147-A177-3AD203B41FA5}">
                      <a16:colId xmlns:a16="http://schemas.microsoft.com/office/drawing/2014/main" val="2073714716"/>
                    </a:ext>
                  </a:extLst>
                </a:gridCol>
                <a:gridCol w="5253925">
                  <a:extLst>
                    <a:ext uri="{9D8B030D-6E8A-4147-A177-3AD203B41FA5}">
                      <a16:colId xmlns:a16="http://schemas.microsoft.com/office/drawing/2014/main" val="2266410265"/>
                    </a:ext>
                  </a:extLst>
                </a:gridCol>
              </a:tblGrid>
              <a:tr h="319653">
                <a:tc>
                  <a:txBody>
                    <a:bodyPr/>
                    <a:lstStyle/>
                    <a:p>
                      <a:pPr marL="0" marR="0" algn="l">
                        <a:lnSpc>
                          <a:spcPct val="107000"/>
                        </a:lnSpc>
                        <a:spcBef>
                          <a:spcPts val="0"/>
                        </a:spcBef>
                        <a:spcAft>
                          <a:spcPts val="0"/>
                        </a:spcAft>
                      </a:pPr>
                      <a:r>
                        <a:rPr lang="en-US" sz="2000" dirty="0">
                          <a:effectLst/>
                        </a:rPr>
                        <a:t>Week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Hour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Topic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2846431"/>
                  </a:ext>
                </a:extLst>
              </a:tr>
              <a:tr h="319653">
                <a:tc>
                  <a:txBody>
                    <a:bodyPr/>
                    <a:lstStyle/>
                    <a:p>
                      <a:pPr marL="0" marR="0" algn="l">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Introduction To Personal Development skills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0659634"/>
                  </a:ext>
                </a:extLst>
              </a:tr>
              <a:tr h="319653">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Attitude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378187"/>
                  </a:ext>
                </a:extLst>
              </a:tr>
              <a:tr h="319653">
                <a:tc>
                  <a:txBody>
                    <a:bodyPr/>
                    <a:lstStyle/>
                    <a:p>
                      <a:pPr marL="0" marR="0" algn="l">
                        <a:lnSpc>
                          <a:spcPct val="107000"/>
                        </a:lnSpc>
                        <a:spcBef>
                          <a:spcPts val="0"/>
                        </a:spcBef>
                        <a:spcAft>
                          <a:spcPts val="0"/>
                        </a:spcAft>
                      </a:pPr>
                      <a:r>
                        <a:rPr lang="en-US" sz="2000">
                          <a:effectLst/>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Motivation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5319428"/>
                  </a:ext>
                </a:extLst>
              </a:tr>
              <a:tr h="319653">
                <a:tc>
                  <a:txBody>
                    <a:bodyPr/>
                    <a:lstStyle/>
                    <a:p>
                      <a:pPr marL="0" marR="0" algn="l">
                        <a:lnSpc>
                          <a:spcPct val="107000"/>
                        </a:lnSpc>
                        <a:spcBef>
                          <a:spcPts val="0"/>
                        </a:spcBef>
                        <a:spcAft>
                          <a:spcPts val="0"/>
                        </a:spcAf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Self-esteem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104001"/>
                  </a:ext>
                </a:extLst>
              </a:tr>
              <a:tr h="319653">
                <a:tc>
                  <a:txBody>
                    <a:bodyPr/>
                    <a:lstStyle/>
                    <a:p>
                      <a:pPr marL="0" marR="0" algn="l">
                        <a:lnSpc>
                          <a:spcPct val="107000"/>
                        </a:lnSpc>
                        <a:spcBef>
                          <a:spcPts val="0"/>
                        </a:spcBef>
                        <a:spcAft>
                          <a:spcPts val="0"/>
                        </a:spcAf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Leadership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9812832"/>
                  </a:ext>
                </a:extLst>
              </a:tr>
              <a:tr h="319653">
                <a:tc>
                  <a:txBody>
                    <a:bodyPr/>
                    <a:lstStyle/>
                    <a:p>
                      <a:pPr marL="0" marR="0" algn="l">
                        <a:lnSpc>
                          <a:spcPct val="107000"/>
                        </a:lnSpc>
                        <a:spcBef>
                          <a:spcPts val="0"/>
                        </a:spcBef>
                        <a:spcAft>
                          <a:spcPts val="0"/>
                        </a:spcAf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Communication in organizations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5126343"/>
                  </a:ext>
                </a:extLst>
              </a:tr>
              <a:tr h="319653">
                <a:tc>
                  <a:txBody>
                    <a:bodyPr/>
                    <a:lstStyle/>
                    <a:p>
                      <a:pPr marL="0" marR="0" algn="l">
                        <a:lnSpc>
                          <a:spcPct val="107000"/>
                        </a:lnSpc>
                        <a:spcBef>
                          <a:spcPts val="0"/>
                        </a:spcBef>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Midterm Exam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429004"/>
                  </a:ext>
                </a:extLst>
              </a:tr>
              <a:tr h="319653">
                <a:tc>
                  <a:txBody>
                    <a:bodyPr/>
                    <a:lstStyle/>
                    <a:p>
                      <a:pPr marL="0" marR="0" algn="l">
                        <a:lnSpc>
                          <a:spcPct val="107000"/>
                        </a:lnSpc>
                        <a:spcBef>
                          <a:spcPts val="0"/>
                        </a:spcBef>
                        <a:spcAft>
                          <a:spcPts val="0"/>
                        </a:spcAf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Group Dynamics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7717420"/>
                  </a:ext>
                </a:extLst>
              </a:tr>
              <a:tr h="319653">
                <a:tc>
                  <a:txBody>
                    <a:bodyPr/>
                    <a:lstStyle/>
                    <a:p>
                      <a:pPr marL="0" marR="0" algn="l">
                        <a:lnSpc>
                          <a:spcPct val="107000"/>
                        </a:lnSpc>
                        <a:spcBef>
                          <a:spcPts val="0"/>
                        </a:spcBef>
                        <a:spcAft>
                          <a:spcPts val="0"/>
                        </a:spcAft>
                      </a:pPr>
                      <a:r>
                        <a:rPr lang="en-US" sz="2000">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Team Building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6350347"/>
                  </a:ext>
                </a:extLst>
              </a:tr>
              <a:tr h="319653">
                <a:tc>
                  <a:txBody>
                    <a:bodyPr/>
                    <a:lstStyle/>
                    <a:p>
                      <a:pPr marL="0" marR="0" algn="l">
                        <a:lnSpc>
                          <a:spcPct val="107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Decision making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3142026"/>
                  </a:ext>
                </a:extLst>
              </a:tr>
              <a:tr h="319653">
                <a:tc>
                  <a:txBody>
                    <a:bodyPr/>
                    <a:lstStyle/>
                    <a:p>
                      <a:pPr marL="0" marR="0" algn="l">
                        <a:lnSpc>
                          <a:spcPct val="107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Conflict Management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595712"/>
                  </a:ext>
                </a:extLst>
              </a:tr>
              <a:tr h="319653">
                <a:tc>
                  <a:txBody>
                    <a:bodyPr/>
                    <a:lstStyle/>
                    <a:p>
                      <a:pPr marL="0" marR="0" algn="l">
                        <a:lnSpc>
                          <a:spcPct val="107000"/>
                        </a:lnSpc>
                        <a:spcBef>
                          <a:spcPts val="0"/>
                        </a:spcBef>
                        <a:spcAft>
                          <a:spcPts val="0"/>
                        </a:spcAft>
                      </a:pPr>
                      <a:r>
                        <a:rPr lang="en-US" sz="20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Time Management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445647"/>
                  </a:ext>
                </a:extLst>
              </a:tr>
              <a:tr h="319653">
                <a:tc>
                  <a:txBody>
                    <a:bodyPr/>
                    <a:lstStyle/>
                    <a:p>
                      <a:pPr marL="0" marR="0" algn="l">
                        <a:lnSpc>
                          <a:spcPct val="107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Other Aspects of </a:t>
                      </a:r>
                      <a:r>
                        <a:rPr lang="en-US" sz="2000" dirty="0" smtClean="0">
                          <a:effectLst/>
                        </a:rPr>
                        <a:t>Personal </a:t>
                      </a:r>
                      <a:r>
                        <a:rPr lang="en-US" sz="2000" smtClean="0">
                          <a:effectLst/>
                        </a:rPr>
                        <a:t>Development Skills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9105053"/>
                  </a:ext>
                </a:extLst>
              </a:tr>
              <a:tr h="319653">
                <a:tc>
                  <a:txBody>
                    <a:bodyPr/>
                    <a:lstStyle/>
                    <a:p>
                      <a:pPr marL="0" marR="0" algn="l">
                        <a:lnSpc>
                          <a:spcPct val="107000"/>
                        </a:lnSpc>
                        <a:spcBef>
                          <a:spcPts val="0"/>
                        </a:spcBef>
                        <a:spcAft>
                          <a:spcPts val="0"/>
                        </a:spcAft>
                      </a:pPr>
                      <a:r>
                        <a:rPr lang="en-US" sz="2000">
                          <a:effectLst/>
                        </a:rPr>
                        <a:t>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Employability Quotient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0221868"/>
                  </a:ext>
                </a:extLst>
              </a:tr>
              <a:tr h="319653">
                <a:tc>
                  <a:txBody>
                    <a:bodyPr/>
                    <a:lstStyle/>
                    <a:p>
                      <a:pPr marL="0" marR="0" algn="l">
                        <a:lnSpc>
                          <a:spcPct val="107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Final Exam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921551"/>
                  </a:ext>
                </a:extLst>
              </a:tr>
            </a:tbl>
          </a:graphicData>
        </a:graphic>
      </p:graphicFrame>
    </p:spTree>
    <p:extLst>
      <p:ext uri="{BB962C8B-B14F-4D97-AF65-F5344CB8AC3E}">
        <p14:creationId xmlns:p14="http://schemas.microsoft.com/office/powerpoint/2010/main" val="242977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fontScale="90000"/>
          </a:bodyPr>
          <a:lstStyle/>
          <a:p>
            <a:r>
              <a:rPr lang="en-US" b="1" dirty="0"/>
              <a:t>Expectations from Students </a:t>
            </a:r>
            <a:r>
              <a:rPr lang="en-US" dirty="0"/>
              <a:t/>
            </a:r>
            <a:br>
              <a:rPr lang="en-US" dirty="0"/>
            </a:br>
            <a:endParaRPr lang="en-US" dirty="0"/>
          </a:p>
        </p:txBody>
      </p:sp>
      <p:sp>
        <p:nvSpPr>
          <p:cNvPr id="3" name="Content Placeholder 2"/>
          <p:cNvSpPr>
            <a:spLocks noGrp="1"/>
          </p:cNvSpPr>
          <p:nvPr>
            <p:ph idx="1"/>
          </p:nvPr>
        </p:nvSpPr>
        <p:spPr>
          <a:xfrm>
            <a:off x="838200" y="845127"/>
            <a:ext cx="10515600" cy="5331836"/>
          </a:xfrm>
        </p:spPr>
        <p:txBody>
          <a:bodyPr>
            <a:normAutofit fontScale="85000" lnSpcReduction="20000"/>
          </a:bodyPr>
          <a:lstStyle/>
          <a:p>
            <a:pPr algn="just"/>
            <a:r>
              <a:rPr lang="en-US" dirty="0" smtClean="0"/>
              <a:t>Students </a:t>
            </a:r>
            <a:r>
              <a:rPr lang="en-US" dirty="0"/>
              <a:t>must report to the respective sessions well before the announced time. Latecomers will not be permitted to join the class after the scheduled time. If late, the attendance for that session will be marked as absent. </a:t>
            </a:r>
          </a:p>
          <a:p>
            <a:pPr algn="just"/>
            <a:r>
              <a:rPr lang="en-US" dirty="0" smtClean="0"/>
              <a:t>Read </a:t>
            </a:r>
            <a:r>
              <a:rPr lang="en-US" dirty="0"/>
              <a:t>the Case Study / material well prior to the class discussion. He/she is also expected to read the chapter indicated in the course plan as the faculty directs. </a:t>
            </a:r>
          </a:p>
          <a:p>
            <a:pPr algn="just"/>
            <a:r>
              <a:rPr lang="en-US" dirty="0" smtClean="0"/>
              <a:t>In </a:t>
            </a:r>
            <a:r>
              <a:rPr lang="en-US" dirty="0"/>
              <a:t>the class discussion student is expected to participate actively and contribute to individual and group learning. Evaluation is based on active participation. </a:t>
            </a:r>
          </a:p>
          <a:p>
            <a:pPr algn="just"/>
            <a:r>
              <a:rPr lang="en-US" dirty="0" smtClean="0"/>
              <a:t>Evaluation </a:t>
            </a:r>
            <a:r>
              <a:rPr lang="en-US" dirty="0"/>
              <a:t>is a continuous </a:t>
            </a:r>
            <a:r>
              <a:rPr lang="en-US" dirty="0" smtClean="0"/>
              <a:t>process. </a:t>
            </a:r>
            <a:r>
              <a:rPr lang="en-US" dirty="0"/>
              <a:t>Every student needs to be aware of the timelines given in the section below. Absence from these evaluations will mean non awarding of marks in that particular component </a:t>
            </a:r>
          </a:p>
          <a:p>
            <a:pPr algn="just"/>
            <a:r>
              <a:rPr lang="en-US" dirty="0" smtClean="0"/>
              <a:t>Wherever </a:t>
            </a:r>
            <a:r>
              <a:rPr lang="en-US" dirty="0"/>
              <a:t>applicable, group assignments require each student to contribute to the group effort. This enhances group effectiveness and leads to greater appreciation of working in groups. </a:t>
            </a:r>
          </a:p>
          <a:p>
            <a:pPr algn="just"/>
            <a:r>
              <a:rPr lang="en-US" dirty="0" smtClean="0"/>
              <a:t>Students </a:t>
            </a:r>
            <a:r>
              <a:rPr lang="en-US" dirty="0"/>
              <a:t>are expected to show high regard and appreciation for in class discipline and desist from using mobile phones. This disturbs the class ambience and unnecessarily diverts attention of other students as well as the faculty member. </a:t>
            </a:r>
          </a:p>
          <a:p>
            <a:pPr algn="just"/>
            <a:endParaRPr lang="en-US" dirty="0"/>
          </a:p>
        </p:txBody>
      </p:sp>
    </p:spTree>
    <p:extLst>
      <p:ext uri="{BB962C8B-B14F-4D97-AF65-F5344CB8AC3E}">
        <p14:creationId xmlns:p14="http://schemas.microsoft.com/office/powerpoint/2010/main" val="159423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Personal Skills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US" sz="4000" dirty="0">
                <a:solidFill>
                  <a:srgbClr val="7030A0"/>
                </a:solidFill>
              </a:rPr>
              <a:t>A </a:t>
            </a:r>
            <a:r>
              <a:rPr lang="en-US" sz="4000" b="1" dirty="0">
                <a:solidFill>
                  <a:srgbClr val="7030A0"/>
                </a:solidFill>
              </a:rPr>
              <a:t>skill</a:t>
            </a:r>
            <a:r>
              <a:rPr lang="en-US" sz="4000" dirty="0">
                <a:solidFill>
                  <a:srgbClr val="7030A0"/>
                </a:solidFill>
              </a:rPr>
              <a:t> is the ability to do something well, a certain competence or proficiency</a:t>
            </a:r>
            <a:r>
              <a:rPr lang="en-US" sz="4000" dirty="0"/>
              <a:t>. </a:t>
            </a:r>
            <a:endParaRPr lang="en-US" sz="4000" dirty="0" smtClean="0"/>
          </a:p>
          <a:p>
            <a:pPr marL="0" indent="0" algn="just">
              <a:buNone/>
            </a:pPr>
            <a:r>
              <a:rPr lang="en-US" sz="4000" b="1" dirty="0" smtClean="0">
                <a:solidFill>
                  <a:srgbClr val="FF0000"/>
                </a:solidFill>
              </a:rPr>
              <a:t>Skills</a:t>
            </a:r>
            <a:r>
              <a:rPr lang="en-US" sz="4000" dirty="0">
                <a:solidFill>
                  <a:srgbClr val="FF0000"/>
                </a:solidFill>
              </a:rPr>
              <a:t> are typically acquired or developed through direct experiences and training, and they can require sustained effort. </a:t>
            </a:r>
            <a:endParaRPr lang="en-US" sz="4000" dirty="0" smtClean="0">
              <a:solidFill>
                <a:srgbClr val="FF0000"/>
              </a:solidFill>
            </a:endParaRPr>
          </a:p>
          <a:p>
            <a:pPr marL="0" indent="0" algn="just">
              <a:buNone/>
            </a:pPr>
            <a:r>
              <a:rPr lang="en-US" sz="4000" dirty="0" smtClean="0"/>
              <a:t>Therefore</a:t>
            </a:r>
            <a:r>
              <a:rPr lang="en-US" sz="4000" dirty="0"/>
              <a:t>, </a:t>
            </a:r>
            <a:r>
              <a:rPr lang="en-US" sz="4000" b="1" dirty="0"/>
              <a:t>personal skills</a:t>
            </a:r>
            <a:r>
              <a:rPr lang="en-US" sz="4000" dirty="0"/>
              <a:t> are simply those </a:t>
            </a:r>
            <a:r>
              <a:rPr lang="en-US" sz="4000" b="1" dirty="0" smtClean="0"/>
              <a:t>skills </a:t>
            </a:r>
            <a:r>
              <a:rPr lang="en-US" sz="4000" dirty="0" smtClean="0"/>
              <a:t>that </a:t>
            </a:r>
            <a:r>
              <a:rPr lang="en-US" sz="4000" dirty="0"/>
              <a:t>you possess and consider your strengths.</a:t>
            </a:r>
          </a:p>
        </p:txBody>
      </p:sp>
    </p:spTree>
    <p:extLst>
      <p:ext uri="{BB962C8B-B14F-4D97-AF65-F5344CB8AC3E}">
        <p14:creationId xmlns:p14="http://schemas.microsoft.com/office/powerpoint/2010/main" val="422525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7311"/>
          </a:xfrm>
        </p:spPr>
        <p:txBody>
          <a:bodyPr>
            <a:normAutofit fontScale="90000"/>
          </a:bodyPr>
          <a:lstStyle/>
          <a:p>
            <a:r>
              <a:rPr lang="en-US" b="1" dirty="0">
                <a:solidFill>
                  <a:srgbClr val="FF0000"/>
                </a:solidFill>
              </a:rPr>
              <a:t>Personal Skills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825625"/>
            <a:ext cx="10515600" cy="2206048"/>
          </a:xfrm>
        </p:spPr>
        <p:txBody>
          <a:bodyPr/>
          <a:lstStyle/>
          <a:p>
            <a:r>
              <a:rPr lang="en-US" dirty="0"/>
              <a:t>Personal skills are those concerned with how people manage and express themselves. </a:t>
            </a:r>
            <a:r>
              <a:rPr lang="en-US" dirty="0" smtClean="0"/>
              <a:t>It refer </a:t>
            </a:r>
            <a:r>
              <a:rPr lang="en-US" dirty="0"/>
              <a:t>to how one interacts with others.</a:t>
            </a:r>
          </a:p>
        </p:txBody>
      </p:sp>
    </p:spTree>
    <p:extLst>
      <p:ext uri="{BB962C8B-B14F-4D97-AF65-F5344CB8AC3E}">
        <p14:creationId xmlns:p14="http://schemas.microsoft.com/office/powerpoint/2010/main" val="57959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Personal Development</a:t>
            </a:r>
            <a:endParaRPr lang="en-US" dirty="0">
              <a:solidFill>
                <a:srgbClr val="FF0000"/>
              </a:solidFill>
            </a:endParaRPr>
          </a:p>
        </p:txBody>
      </p:sp>
      <p:sp>
        <p:nvSpPr>
          <p:cNvPr id="3" name="Content Placeholder 2"/>
          <p:cNvSpPr>
            <a:spLocks noGrp="1"/>
          </p:cNvSpPr>
          <p:nvPr>
            <p:ph idx="1"/>
          </p:nvPr>
        </p:nvSpPr>
        <p:spPr>
          <a:xfrm>
            <a:off x="838200" y="1825625"/>
            <a:ext cx="10515600" cy="2203934"/>
          </a:xfrm>
        </p:spPr>
        <p:txBody>
          <a:bodyPr/>
          <a:lstStyle/>
          <a:p>
            <a:endParaRPr lang="en-US" dirty="0"/>
          </a:p>
          <a:p>
            <a:pPr marL="0" indent="0">
              <a:buNone/>
            </a:pPr>
            <a:r>
              <a:rPr lang="en-US" dirty="0" smtClean="0"/>
              <a:t>The </a:t>
            </a:r>
            <a:r>
              <a:rPr lang="en-US" dirty="0"/>
              <a:t>process by which a person's character or abilities are gradually developed. </a:t>
            </a:r>
          </a:p>
        </p:txBody>
      </p:sp>
    </p:spTree>
    <p:extLst>
      <p:ext uri="{BB962C8B-B14F-4D97-AF65-F5344CB8AC3E}">
        <p14:creationId xmlns:p14="http://schemas.microsoft.com/office/powerpoint/2010/main" val="295472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Why Employers Value Personal Skills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330036"/>
            <a:ext cx="10515600" cy="4846927"/>
          </a:xfrm>
        </p:spPr>
        <p:txBody>
          <a:bodyPr>
            <a:normAutofit fontScale="92500" lnSpcReduction="10000"/>
          </a:bodyPr>
          <a:lstStyle/>
          <a:p>
            <a:r>
              <a:rPr lang="en-US" dirty="0">
                <a:solidFill>
                  <a:srgbClr val="FF0000"/>
                </a:solidFill>
              </a:rPr>
              <a:t>Having personal skills are critical your success in any job</a:t>
            </a:r>
            <a:r>
              <a:rPr lang="en-US" dirty="0"/>
              <a:t>. Someone with strong soft skills works well with employers, employees, colleagues, clients, and vendors. They can communicate ideas clearly and listen well to others. Someone with strong personal skills exudes a positive attitude at work, an integral part of a healthy </a:t>
            </a:r>
            <a:r>
              <a:rPr lang="en-US" dirty="0">
                <a:hlinkClick r:id="rId2"/>
              </a:rPr>
              <a:t>company culture</a:t>
            </a:r>
            <a:r>
              <a:rPr lang="en-US" dirty="0"/>
              <a:t>.</a:t>
            </a:r>
          </a:p>
          <a:p>
            <a:r>
              <a:rPr lang="en-US" dirty="0"/>
              <a:t>They also help effect successful outcomes for their companies. As responsible employees whom people can </a:t>
            </a:r>
            <a:r>
              <a:rPr lang="en-US" dirty="0" smtClean="0"/>
              <a:t>trust </a:t>
            </a:r>
            <a:r>
              <a:rPr lang="en-US" dirty="0"/>
              <a:t>on for help, they meet deadlines and complete tasks. Those with strong personal skills are also often motivated and passionate about their work, which contributes to their success.</a:t>
            </a:r>
          </a:p>
          <a:p>
            <a:r>
              <a:rPr lang="en-US" dirty="0"/>
              <a:t>Overall, </a:t>
            </a:r>
            <a:r>
              <a:rPr lang="en-US" dirty="0">
                <a:solidFill>
                  <a:srgbClr val="FF0000"/>
                </a:solidFill>
              </a:rPr>
              <a:t>employers look for job candidates with strong personal skills </a:t>
            </a:r>
            <a:r>
              <a:rPr lang="en-US" dirty="0"/>
              <a:t>because they make the office a better place to work, and they complete their work successfully.</a:t>
            </a:r>
          </a:p>
          <a:p>
            <a:endParaRPr lang="en-US" dirty="0"/>
          </a:p>
        </p:txBody>
      </p:sp>
    </p:spTree>
    <p:extLst>
      <p:ext uri="{BB962C8B-B14F-4D97-AF65-F5344CB8AC3E}">
        <p14:creationId xmlns:p14="http://schemas.microsoft.com/office/powerpoint/2010/main" val="1232078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categories of skill requirements</a:t>
            </a:r>
          </a:p>
        </p:txBody>
      </p:sp>
      <p:sp>
        <p:nvSpPr>
          <p:cNvPr id="3" name="Content Placeholder 2"/>
          <p:cNvSpPr>
            <a:spLocks noGrp="1"/>
          </p:cNvSpPr>
          <p:nvPr>
            <p:ph idx="1"/>
          </p:nvPr>
        </p:nvSpPr>
        <p:spPr/>
        <p:txBody>
          <a:bodyPr/>
          <a:lstStyle/>
          <a:p>
            <a:r>
              <a:rPr lang="en-US" dirty="0">
                <a:solidFill>
                  <a:srgbClr val="FF0000"/>
                </a:solidFill>
              </a:rPr>
              <a:t>Technical</a:t>
            </a:r>
            <a:r>
              <a:rPr lang="en-US" dirty="0"/>
              <a:t> </a:t>
            </a:r>
            <a:r>
              <a:rPr lang="en-US" dirty="0" smtClean="0"/>
              <a:t>-The </a:t>
            </a:r>
            <a:r>
              <a:rPr lang="en-US" dirty="0"/>
              <a:t>tools and </a:t>
            </a:r>
            <a:r>
              <a:rPr lang="en-US" dirty="0" smtClean="0"/>
              <a:t>techniques</a:t>
            </a:r>
          </a:p>
          <a:p>
            <a:r>
              <a:rPr lang="en-US" dirty="0" err="1">
                <a:solidFill>
                  <a:srgbClr val="FF0000"/>
                </a:solidFill>
              </a:rPr>
              <a:t>Behavioural</a:t>
            </a:r>
            <a:r>
              <a:rPr lang="en-US" dirty="0"/>
              <a:t> </a:t>
            </a:r>
            <a:r>
              <a:rPr lang="en-US" dirty="0" smtClean="0"/>
              <a:t>-The </a:t>
            </a:r>
            <a:r>
              <a:rPr lang="en-US" dirty="0"/>
              <a:t>personal </a:t>
            </a:r>
            <a:r>
              <a:rPr lang="en-US" dirty="0" smtClean="0"/>
              <a:t>qualities</a:t>
            </a:r>
          </a:p>
          <a:p>
            <a:r>
              <a:rPr lang="en-US" dirty="0">
                <a:solidFill>
                  <a:srgbClr val="FF0000"/>
                </a:solidFill>
              </a:rPr>
              <a:t>Business</a:t>
            </a:r>
            <a:r>
              <a:rPr lang="en-US" dirty="0"/>
              <a:t> </a:t>
            </a:r>
            <a:r>
              <a:rPr lang="en-US" dirty="0" smtClean="0"/>
              <a:t>-The </a:t>
            </a:r>
            <a:r>
              <a:rPr lang="en-US" dirty="0"/>
              <a:t>domain knowledge and skills </a:t>
            </a:r>
          </a:p>
        </p:txBody>
      </p:sp>
    </p:spTree>
    <p:extLst>
      <p:ext uri="{BB962C8B-B14F-4D97-AF65-F5344CB8AC3E}">
        <p14:creationId xmlns:p14="http://schemas.microsoft.com/office/powerpoint/2010/main" val="3545150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9384"/>
          </a:xfrm>
        </p:spPr>
        <p:txBody>
          <a:bodyPr>
            <a:normAutofit fontScale="90000"/>
          </a:bodyPr>
          <a:lstStyle/>
          <a:p>
            <a:r>
              <a:rPr lang="en-US" dirty="0">
                <a:solidFill>
                  <a:srgbClr val="FF0000"/>
                </a:solidFill>
              </a:rPr>
              <a:t>Personal Skills</a:t>
            </a:r>
            <a:r>
              <a:rPr lang="en-US" dirty="0"/>
              <a:t/>
            </a:r>
            <a:br>
              <a:rPr lang="en-US" dirty="0"/>
            </a:br>
            <a:endParaRPr lang="en-US" dirty="0"/>
          </a:p>
        </p:txBody>
      </p:sp>
      <p:sp>
        <p:nvSpPr>
          <p:cNvPr id="3" name="Content Placeholder 2"/>
          <p:cNvSpPr>
            <a:spLocks noGrp="1"/>
          </p:cNvSpPr>
          <p:nvPr>
            <p:ph idx="1"/>
          </p:nvPr>
        </p:nvSpPr>
        <p:spPr>
          <a:xfrm>
            <a:off x="838200" y="1094510"/>
            <a:ext cx="10515600" cy="5082453"/>
          </a:xfrm>
        </p:spPr>
        <p:txBody>
          <a:bodyPr>
            <a:normAutofit/>
          </a:bodyPr>
          <a:lstStyle/>
          <a:p>
            <a:pPr algn="just"/>
            <a:r>
              <a:rPr lang="en-US" sz="4300" b="1" dirty="0">
                <a:solidFill>
                  <a:schemeClr val="tx1">
                    <a:lumMod val="85000"/>
                    <a:lumOff val="15000"/>
                  </a:schemeClr>
                </a:solidFill>
              </a:rPr>
              <a:t>Critical </a:t>
            </a:r>
            <a:r>
              <a:rPr lang="en-US" sz="4300" b="1" dirty="0" smtClean="0">
                <a:solidFill>
                  <a:schemeClr val="tx1">
                    <a:lumMod val="85000"/>
                    <a:lumOff val="15000"/>
                  </a:schemeClr>
                </a:solidFill>
              </a:rPr>
              <a:t>Thinking: </a:t>
            </a:r>
            <a:r>
              <a:rPr lang="en-US" sz="4300" dirty="0">
                <a:solidFill>
                  <a:schemeClr val="tx1">
                    <a:lumMod val="85000"/>
                    <a:lumOff val="15000"/>
                  </a:schemeClr>
                </a:solidFill>
              </a:rPr>
              <a:t>Employers want employees who can solve problems on their own using </a:t>
            </a:r>
            <a:r>
              <a:rPr lang="en-US" sz="4300" dirty="0">
                <a:hlinkClick r:id="rId2"/>
              </a:rPr>
              <a:t>creative thinking</a:t>
            </a:r>
            <a:r>
              <a:rPr lang="en-US" sz="4300" dirty="0"/>
              <a:t> and thoughtful </a:t>
            </a:r>
            <a:r>
              <a:rPr lang="en-US" sz="4300" dirty="0">
                <a:hlinkClick r:id="rId3"/>
              </a:rPr>
              <a:t>analysis</a:t>
            </a:r>
            <a:r>
              <a:rPr lang="en-US" sz="4300" dirty="0"/>
              <a:t>. Critical thinkers are useful in every industry, from healthcare and engineering to education. Below are skills that you should develop to be a </a:t>
            </a:r>
            <a:r>
              <a:rPr lang="en-US" sz="4300" dirty="0">
                <a:hlinkClick r:id="rId4"/>
              </a:rPr>
              <a:t>capable critical </a:t>
            </a:r>
            <a:r>
              <a:rPr lang="en-US" sz="4300" dirty="0" smtClean="0">
                <a:hlinkClick r:id="rId4"/>
              </a:rPr>
              <a:t>thinker</a:t>
            </a:r>
            <a:endParaRPr lang="en-US" sz="4300" dirty="0"/>
          </a:p>
          <a:p>
            <a:endParaRPr lang="en-US" dirty="0"/>
          </a:p>
        </p:txBody>
      </p:sp>
    </p:spTree>
    <p:extLst>
      <p:ext uri="{BB962C8B-B14F-4D97-AF65-F5344CB8AC3E}">
        <p14:creationId xmlns:p14="http://schemas.microsoft.com/office/powerpoint/2010/main" val="3117634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870</Words>
  <Application>Microsoft Office PowerPoint</Application>
  <PresentationFormat>Widescreen</PresentationFormat>
  <Paragraphs>104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   Chapter 1  Introduction to Personal Development Skills</vt:lpstr>
      <vt:lpstr>Course Content</vt:lpstr>
      <vt:lpstr>Expectations from Students  </vt:lpstr>
      <vt:lpstr>Personal Skills </vt:lpstr>
      <vt:lpstr>Personal Skills </vt:lpstr>
      <vt:lpstr>Personal Development</vt:lpstr>
      <vt:lpstr>Why Employers Value Personal Skills </vt:lpstr>
      <vt:lpstr>Three categories of skill requirements</vt:lpstr>
      <vt:lpstr>Personal Skills </vt:lpstr>
      <vt:lpstr>Problem Solving</vt:lpstr>
      <vt:lpstr>Flexible/Dependable</vt:lpstr>
      <vt:lpstr>Interpersonal Skills</vt:lpstr>
      <vt:lpstr>Motivated</vt:lpstr>
      <vt:lpstr>What is Personal Development? </vt:lpstr>
      <vt:lpstr>Personal Development</vt:lpstr>
      <vt:lpstr>4 REASONS WHY PERSONAL DEVELOPMENT SHOULD BE A PRIORITY </vt:lpstr>
      <vt:lpstr>IT DEVELOPS YOUR STRENGTHS </vt:lpstr>
      <vt:lpstr>IT BOOSTS YOUR CONFIDENCE </vt:lpstr>
      <vt:lpstr>IT IMPROVES YOUR SELF-AWARENESS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Organizational Behavior</dc:title>
  <dc:creator>Windows User</dc:creator>
  <cp:lastModifiedBy>Windows User</cp:lastModifiedBy>
  <cp:revision>64</cp:revision>
  <dcterms:created xsi:type="dcterms:W3CDTF">2018-10-03T18:22:52Z</dcterms:created>
  <dcterms:modified xsi:type="dcterms:W3CDTF">2018-11-04T08:37:35Z</dcterms:modified>
</cp:coreProperties>
</file>