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7226-0C6C-4A0F-9EFA-055D15B911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0C5B028-2200-411D-9932-DADF65CB55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334D9B8-5BE5-4594-AD5F-3BDF9CE312BE}"/>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5" name="Footer Placeholder 4">
            <a:extLst>
              <a:ext uri="{FF2B5EF4-FFF2-40B4-BE49-F238E27FC236}">
                <a16:creationId xmlns:a16="http://schemas.microsoft.com/office/drawing/2014/main" id="{DFA392B4-2252-42BF-B6FB-0135F534A42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60BE27-2810-46CD-939B-81E368FB16F6}"/>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230477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02E4D-3845-4FEB-8A53-B2B66BAB5FB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FE30722-442C-46C6-93EE-6AF2C9F352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B6C6CA6-FC00-4EC2-AC7A-19E73B7EE65B}"/>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5" name="Footer Placeholder 4">
            <a:extLst>
              <a:ext uri="{FF2B5EF4-FFF2-40B4-BE49-F238E27FC236}">
                <a16:creationId xmlns:a16="http://schemas.microsoft.com/office/drawing/2014/main" id="{86FE4914-B25C-47F3-B704-BDCE96CF3A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B0DA20-299F-47D7-86E3-FE86EFDC53B1}"/>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1211614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89B9F5-6469-4A3C-9F66-EC6C2B8BDF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EB9D139-9214-42A7-8351-F69EB4224F7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784359F-07AA-4A03-B534-0EB5E79DCC5D}"/>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5" name="Footer Placeholder 4">
            <a:extLst>
              <a:ext uri="{FF2B5EF4-FFF2-40B4-BE49-F238E27FC236}">
                <a16:creationId xmlns:a16="http://schemas.microsoft.com/office/drawing/2014/main" id="{19DE5302-615A-46C5-8834-B6C6EF32496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A7D8FC-2864-4EA2-9C5C-FF4607272609}"/>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4227547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ED1D9-7BF2-4D6E-9C6A-55F759FB31C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98E0A6D-AF12-4AD6-8414-8AADF36B35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5AB3778-380E-48B6-BF56-D9E922860DB7}"/>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5" name="Footer Placeholder 4">
            <a:extLst>
              <a:ext uri="{FF2B5EF4-FFF2-40B4-BE49-F238E27FC236}">
                <a16:creationId xmlns:a16="http://schemas.microsoft.com/office/drawing/2014/main" id="{2114EBF3-AD9B-4423-AC5E-36682E2DFD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34BF5B2-5AF1-4230-BA8E-C3C89623C599}"/>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3167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9D9C2-33B6-489A-8BF6-626EF02D5D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23F0C1F-8D22-427E-8655-92A7FE1D82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37085D-4E48-4053-991D-D257BD211C30}"/>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5" name="Footer Placeholder 4">
            <a:extLst>
              <a:ext uri="{FF2B5EF4-FFF2-40B4-BE49-F238E27FC236}">
                <a16:creationId xmlns:a16="http://schemas.microsoft.com/office/drawing/2014/main" id="{A4C88B32-8751-4ACF-B2F9-E0BA6B7320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A6E9691-72AD-4D9E-8A24-904DCBBE9E28}"/>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110410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26882-3307-48E4-A459-85BA38432A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57A3AFC-2668-4CBF-9FA3-4F38A94199A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A7B774D-5B27-436D-A025-6DB34E9A88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59AC65C-5980-466F-A526-A3CBD1542708}"/>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6" name="Footer Placeholder 5">
            <a:extLst>
              <a:ext uri="{FF2B5EF4-FFF2-40B4-BE49-F238E27FC236}">
                <a16:creationId xmlns:a16="http://schemas.microsoft.com/office/drawing/2014/main" id="{CBCF35E6-F96B-4206-84B9-250954D71ED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0A0896D-D57D-4660-932D-AB75534597EE}"/>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174824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C6C0-6D3A-4977-AA73-89CCB4A8F51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C69B79C-295F-46D3-A1DE-46FD903FC8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178D6D2-49B0-4E23-9DCE-CE0BD8D4EF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0BEE34B-5DAF-494B-860F-EA95B1555D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1363DD4-A113-4403-8042-9E66408BAA0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DB1510D-6B92-447A-967B-2237BF9FB0A1}"/>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8" name="Footer Placeholder 7">
            <a:extLst>
              <a:ext uri="{FF2B5EF4-FFF2-40B4-BE49-F238E27FC236}">
                <a16:creationId xmlns:a16="http://schemas.microsoft.com/office/drawing/2014/main" id="{6310CD87-B1D9-44BE-848F-A02096540F5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F8A15B7-BE3F-4ECF-A90F-7D5493F43AB2}"/>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380121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C775-EF22-4A46-AD2A-689379D3E9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7AA67D3-B26B-444A-A033-4DB25A0BC330}"/>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4" name="Footer Placeholder 3">
            <a:extLst>
              <a:ext uri="{FF2B5EF4-FFF2-40B4-BE49-F238E27FC236}">
                <a16:creationId xmlns:a16="http://schemas.microsoft.com/office/drawing/2014/main" id="{91430599-5450-434B-85FD-2F6FBE6F0C0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F222340-C0AD-401A-9D33-8E8692FD3096}"/>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419655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539A07-3382-4FF1-9E45-324C73D6C05B}"/>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3" name="Footer Placeholder 2">
            <a:extLst>
              <a:ext uri="{FF2B5EF4-FFF2-40B4-BE49-F238E27FC236}">
                <a16:creationId xmlns:a16="http://schemas.microsoft.com/office/drawing/2014/main" id="{D5E3A5F1-E6D5-4DCB-963D-1BB8E63FB3E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25DF1F3-6E5B-4D13-8F77-9354FFB0C0DE}"/>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267633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EA647-A264-4A12-9CA4-0BBBDA5FD0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D8FB4D2-442A-4C9F-9840-ABB8197261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0DD01D8-E6AB-4CEF-BEEE-2DEB21C7CF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E88685-3293-4321-A3FF-B95A6A1E8120}"/>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6" name="Footer Placeholder 5">
            <a:extLst>
              <a:ext uri="{FF2B5EF4-FFF2-40B4-BE49-F238E27FC236}">
                <a16:creationId xmlns:a16="http://schemas.microsoft.com/office/drawing/2014/main" id="{1D8E8392-0F07-494E-9A90-C8CC57CB953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250DDBD-FEDF-4C9B-8035-9036094F50D8}"/>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163995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EDC4-EB25-4FEA-A450-5934C288D8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33F2EB8-4D4F-4769-8399-CF9AA1A50C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B5A595F-E674-4129-970F-8FE4B5D09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5CF70E-2966-4DE1-915D-C48DAEED422B}"/>
              </a:ext>
            </a:extLst>
          </p:cNvPr>
          <p:cNvSpPr>
            <a:spLocks noGrp="1"/>
          </p:cNvSpPr>
          <p:nvPr>
            <p:ph type="dt" sz="half" idx="10"/>
          </p:nvPr>
        </p:nvSpPr>
        <p:spPr/>
        <p:txBody>
          <a:bodyPr/>
          <a:lstStyle/>
          <a:p>
            <a:fld id="{F3DB421D-2A7C-47D5-9BB4-774842120BE4}" type="datetimeFigureOut">
              <a:rPr lang="en-IN" smtClean="0"/>
              <a:t>30-10-2018</a:t>
            </a:fld>
            <a:endParaRPr lang="en-IN"/>
          </a:p>
        </p:txBody>
      </p:sp>
      <p:sp>
        <p:nvSpPr>
          <p:cNvPr id="6" name="Footer Placeholder 5">
            <a:extLst>
              <a:ext uri="{FF2B5EF4-FFF2-40B4-BE49-F238E27FC236}">
                <a16:creationId xmlns:a16="http://schemas.microsoft.com/office/drawing/2014/main" id="{D38945A4-E2AF-406F-9A22-B4647723D7E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0D4C98-791C-4318-AE8F-836C7BCD229B}"/>
              </a:ext>
            </a:extLst>
          </p:cNvPr>
          <p:cNvSpPr>
            <a:spLocks noGrp="1"/>
          </p:cNvSpPr>
          <p:nvPr>
            <p:ph type="sldNum" sz="quarter" idx="12"/>
          </p:nvPr>
        </p:nvSpPr>
        <p:spPr/>
        <p:txBody>
          <a:bodyPr/>
          <a:lstStyle/>
          <a:p>
            <a:fld id="{6EBA01E8-FD8D-4D44-9E79-09566A9E309F}" type="slidenum">
              <a:rPr lang="en-IN" smtClean="0"/>
              <a:t>‹#›</a:t>
            </a:fld>
            <a:endParaRPr lang="en-IN"/>
          </a:p>
        </p:txBody>
      </p:sp>
    </p:spTree>
    <p:extLst>
      <p:ext uri="{BB962C8B-B14F-4D97-AF65-F5344CB8AC3E}">
        <p14:creationId xmlns:p14="http://schemas.microsoft.com/office/powerpoint/2010/main" val="2143956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489EA-30D4-4E65-A5A5-4A3621DA19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C8396A2-96E2-416C-B365-12F8DC478D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48B1FAA-A76B-4B4B-9056-1938DD75B6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B421D-2A7C-47D5-9BB4-774842120BE4}" type="datetimeFigureOut">
              <a:rPr lang="en-IN" smtClean="0"/>
              <a:t>30-10-2018</a:t>
            </a:fld>
            <a:endParaRPr lang="en-IN"/>
          </a:p>
        </p:txBody>
      </p:sp>
      <p:sp>
        <p:nvSpPr>
          <p:cNvPr id="5" name="Footer Placeholder 4">
            <a:extLst>
              <a:ext uri="{FF2B5EF4-FFF2-40B4-BE49-F238E27FC236}">
                <a16:creationId xmlns:a16="http://schemas.microsoft.com/office/drawing/2014/main" id="{D42C6D39-1714-4FA7-8EDB-0E5A3FCA65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41DF158-2364-402B-B1C2-0E44B86F6C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A01E8-FD8D-4D44-9E79-09566A9E309F}" type="slidenum">
              <a:rPr lang="en-IN" smtClean="0"/>
              <a:t>‹#›</a:t>
            </a:fld>
            <a:endParaRPr lang="en-IN"/>
          </a:p>
        </p:txBody>
      </p:sp>
    </p:spTree>
    <p:extLst>
      <p:ext uri="{BB962C8B-B14F-4D97-AF65-F5344CB8AC3E}">
        <p14:creationId xmlns:p14="http://schemas.microsoft.com/office/powerpoint/2010/main" val="722801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AB62-97FA-44A9-9F67-BE2A4C3A4F65}"/>
              </a:ext>
            </a:extLst>
          </p:cNvPr>
          <p:cNvSpPr>
            <a:spLocks noGrp="1"/>
          </p:cNvSpPr>
          <p:nvPr>
            <p:ph type="title"/>
          </p:nvPr>
        </p:nvSpPr>
        <p:spPr>
          <a:xfrm>
            <a:off x="838200" y="1074198"/>
            <a:ext cx="10515600" cy="2354802"/>
          </a:xfrm>
        </p:spPr>
        <p:txBody>
          <a:bodyPr/>
          <a:lstStyle/>
          <a:p>
            <a:r>
              <a:rPr lang="en-US" dirty="0"/>
              <a:t>             </a:t>
            </a:r>
            <a:r>
              <a:rPr lang="en-US" sz="6000" dirty="0"/>
              <a:t>Operations Research </a:t>
            </a:r>
            <a:br>
              <a:rPr lang="en-US" sz="6000" dirty="0"/>
            </a:br>
            <a:r>
              <a:rPr lang="en-US" sz="6000" dirty="0"/>
              <a:t>                            - A  War Baby </a:t>
            </a:r>
            <a:endParaRPr lang="en-IN" sz="6000" dirty="0"/>
          </a:p>
        </p:txBody>
      </p:sp>
      <p:sp>
        <p:nvSpPr>
          <p:cNvPr id="3" name="Content Placeholder 2">
            <a:extLst>
              <a:ext uri="{FF2B5EF4-FFF2-40B4-BE49-F238E27FC236}">
                <a16:creationId xmlns:a16="http://schemas.microsoft.com/office/drawing/2014/main" id="{B19BF9B1-3D4C-451A-87D0-DB07639BEDF7}"/>
              </a:ext>
            </a:extLst>
          </p:cNvPr>
          <p:cNvSpPr>
            <a:spLocks noGrp="1"/>
          </p:cNvSpPr>
          <p:nvPr>
            <p:ph idx="1"/>
          </p:nvPr>
        </p:nvSpPr>
        <p:spPr>
          <a:xfrm>
            <a:off x="838200" y="1074199"/>
            <a:ext cx="10515600" cy="3275860"/>
          </a:xfrm>
        </p:spPr>
        <p:txBody>
          <a:bodyPr>
            <a:normAutofit/>
          </a:bodyPr>
          <a:lstStyle/>
          <a:p>
            <a:pPr marL="0" indent="0">
              <a:buNone/>
            </a:pPr>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IN" dirty="0"/>
          </a:p>
        </p:txBody>
      </p:sp>
    </p:spTree>
    <p:extLst>
      <p:ext uri="{BB962C8B-B14F-4D97-AF65-F5344CB8AC3E}">
        <p14:creationId xmlns:p14="http://schemas.microsoft.com/office/powerpoint/2010/main" val="760340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07496-992A-492E-B8A6-2C42EED92ECC}"/>
              </a:ext>
            </a:extLst>
          </p:cNvPr>
          <p:cNvSpPr>
            <a:spLocks noGrp="1"/>
          </p:cNvSpPr>
          <p:nvPr>
            <p:ph type="title"/>
          </p:nvPr>
        </p:nvSpPr>
        <p:spPr/>
        <p:txBody>
          <a:bodyPr/>
          <a:lstStyle/>
          <a:p>
            <a:r>
              <a:rPr lang="en-US" dirty="0"/>
              <a:t>OBJECTIVES OF OPERATIONS RESEARCH</a:t>
            </a:r>
            <a:endParaRPr lang="en-IN" dirty="0"/>
          </a:p>
        </p:txBody>
      </p:sp>
      <p:sp>
        <p:nvSpPr>
          <p:cNvPr id="3" name="Content Placeholder 2">
            <a:extLst>
              <a:ext uri="{FF2B5EF4-FFF2-40B4-BE49-F238E27FC236}">
                <a16:creationId xmlns:a16="http://schemas.microsoft.com/office/drawing/2014/main" id="{B84E1F58-09AF-4568-A43A-21D68E22BD7C}"/>
              </a:ext>
            </a:extLst>
          </p:cNvPr>
          <p:cNvSpPr>
            <a:spLocks noGrp="1"/>
          </p:cNvSpPr>
          <p:nvPr>
            <p:ph idx="1"/>
          </p:nvPr>
        </p:nvSpPr>
        <p:spPr/>
        <p:txBody>
          <a:bodyPr>
            <a:normAutofit fontScale="92500" lnSpcReduction="10000"/>
          </a:bodyPr>
          <a:lstStyle/>
          <a:p>
            <a:pPr marL="0" indent="0">
              <a:buNone/>
            </a:pPr>
            <a:r>
              <a:rPr lang="en-US" dirty="0"/>
              <a:t>-Todays business unit have number of departments and each department work for fulfilling the objectives of the organization.</a:t>
            </a:r>
          </a:p>
          <a:p>
            <a:pPr marL="0" indent="0">
              <a:buNone/>
            </a:pPr>
            <a:r>
              <a:rPr lang="en-US" dirty="0"/>
              <a:t>-The decision making process has become very complicated at the same time very important in the environment of conflicting interests and competitive strategies.</a:t>
            </a:r>
          </a:p>
          <a:p>
            <a:pPr marL="0" indent="0">
              <a:buNone/>
            </a:pPr>
            <a:r>
              <a:rPr lang="en-US" dirty="0"/>
              <a:t>-It is desirable for modern manager to use scientific methods with mathematical base while making decisions instead of depending on guesswork and thumb rule methods.</a:t>
            </a:r>
          </a:p>
          <a:p>
            <a:pPr marL="0" indent="0">
              <a:buNone/>
            </a:pPr>
            <a:r>
              <a:rPr lang="en-US" dirty="0"/>
              <a:t>-O.R is to provide a scientific basis to the decision make for solving the problems involving the interaction of various components of an organization. The best solution thus obtained is known as optimal decisions.</a:t>
            </a:r>
            <a:endParaRPr lang="en-IN" dirty="0"/>
          </a:p>
        </p:txBody>
      </p:sp>
    </p:spTree>
    <p:extLst>
      <p:ext uri="{BB962C8B-B14F-4D97-AF65-F5344CB8AC3E}">
        <p14:creationId xmlns:p14="http://schemas.microsoft.com/office/powerpoint/2010/main" val="197485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86A1-1CA4-4420-9E6E-8D8E6F1131EF}"/>
              </a:ext>
            </a:extLst>
          </p:cNvPr>
          <p:cNvSpPr>
            <a:spLocks noGrp="1"/>
          </p:cNvSpPr>
          <p:nvPr>
            <p:ph type="title"/>
          </p:nvPr>
        </p:nvSpPr>
        <p:spPr/>
        <p:txBody>
          <a:bodyPr/>
          <a:lstStyle/>
          <a:p>
            <a:r>
              <a:rPr lang="en-US" dirty="0"/>
              <a:t>Characteristics of Operations Research</a:t>
            </a:r>
            <a:endParaRPr lang="en-IN" dirty="0"/>
          </a:p>
        </p:txBody>
      </p:sp>
      <p:sp>
        <p:nvSpPr>
          <p:cNvPr id="3" name="Content Placeholder 2">
            <a:extLst>
              <a:ext uri="{FF2B5EF4-FFF2-40B4-BE49-F238E27FC236}">
                <a16:creationId xmlns:a16="http://schemas.microsoft.com/office/drawing/2014/main" id="{C04114A1-C6BB-42FE-A805-E0237600F000}"/>
              </a:ext>
            </a:extLst>
          </p:cNvPr>
          <p:cNvSpPr>
            <a:spLocks noGrp="1"/>
          </p:cNvSpPr>
          <p:nvPr>
            <p:ph idx="1"/>
          </p:nvPr>
        </p:nvSpPr>
        <p:spPr/>
        <p:txBody>
          <a:bodyPr/>
          <a:lstStyle/>
          <a:p>
            <a:pPr marL="0" indent="0">
              <a:buNone/>
            </a:pPr>
            <a:r>
              <a:rPr lang="en-US" dirty="0"/>
              <a:t>O.R is an Interdisciplinary team approach :  The Problems an operations research analyst face is heterogeneous in nature, involving the number of variables and constraints, which are beyond the analytical ability of one person. Hence people from various disciplines are required to understand the O.R problem who applies their special knowledge acquired through experience to get a better view of cause and effects of the events in the problem and to get a better solution to the problem on hand.</a:t>
            </a:r>
            <a:endParaRPr lang="en-IN" dirty="0"/>
          </a:p>
        </p:txBody>
      </p:sp>
    </p:spTree>
    <p:extLst>
      <p:ext uri="{BB962C8B-B14F-4D97-AF65-F5344CB8AC3E}">
        <p14:creationId xmlns:p14="http://schemas.microsoft.com/office/powerpoint/2010/main" val="375128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6FF80-9D68-498E-B86D-F4D5E4AF7468}"/>
              </a:ext>
            </a:extLst>
          </p:cNvPr>
          <p:cNvSpPr>
            <a:spLocks noGrp="1"/>
          </p:cNvSpPr>
          <p:nvPr>
            <p:ph type="title"/>
          </p:nvPr>
        </p:nvSpPr>
        <p:spPr/>
        <p:txBody>
          <a:bodyPr/>
          <a:lstStyle/>
          <a:p>
            <a:r>
              <a:rPr lang="en-US" dirty="0"/>
              <a:t>Characteristics of Operations Research</a:t>
            </a:r>
            <a:endParaRPr lang="en-IN" dirty="0"/>
          </a:p>
        </p:txBody>
      </p:sp>
      <p:sp>
        <p:nvSpPr>
          <p:cNvPr id="3" name="Content Placeholder 2">
            <a:extLst>
              <a:ext uri="{FF2B5EF4-FFF2-40B4-BE49-F238E27FC236}">
                <a16:creationId xmlns:a16="http://schemas.microsoft.com/office/drawing/2014/main" id="{445B4C46-A1B8-44AA-BAAB-FD4F1EEB0C95}"/>
              </a:ext>
            </a:extLst>
          </p:cNvPr>
          <p:cNvSpPr>
            <a:spLocks noGrp="1"/>
          </p:cNvSpPr>
          <p:nvPr>
            <p:ph idx="1"/>
          </p:nvPr>
        </p:nvSpPr>
        <p:spPr/>
        <p:txBody>
          <a:bodyPr/>
          <a:lstStyle/>
          <a:p>
            <a:pPr marL="0" indent="0">
              <a:buNone/>
            </a:pPr>
            <a:r>
              <a:rPr lang="en-US" dirty="0"/>
              <a:t>O.R increases the creative ability of the decision maker:  O.R  provides manager mathematical tools, techniques and various models to </a:t>
            </a:r>
            <a:r>
              <a:rPr lang="en-US" dirty="0" err="1"/>
              <a:t>analyse</a:t>
            </a:r>
            <a:r>
              <a:rPr lang="en-US" dirty="0"/>
              <a:t> the problem on hand and to evaluate the outcomes of various alternative and make an optimal choice.</a:t>
            </a:r>
            <a:endParaRPr lang="en-IN" dirty="0"/>
          </a:p>
        </p:txBody>
      </p:sp>
    </p:spTree>
    <p:extLst>
      <p:ext uri="{BB962C8B-B14F-4D97-AF65-F5344CB8AC3E}">
        <p14:creationId xmlns:p14="http://schemas.microsoft.com/office/powerpoint/2010/main" val="1268360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9523C-EBD4-4334-B7B6-F90D8FDC1D9D}"/>
              </a:ext>
            </a:extLst>
          </p:cNvPr>
          <p:cNvSpPr>
            <a:spLocks noGrp="1"/>
          </p:cNvSpPr>
          <p:nvPr>
            <p:ph type="title"/>
          </p:nvPr>
        </p:nvSpPr>
        <p:spPr/>
        <p:txBody>
          <a:bodyPr/>
          <a:lstStyle/>
          <a:p>
            <a:r>
              <a:rPr lang="en-US" dirty="0"/>
              <a:t>Characteristics of Operations Research</a:t>
            </a:r>
            <a:endParaRPr lang="en-IN" dirty="0"/>
          </a:p>
        </p:txBody>
      </p:sp>
      <p:sp>
        <p:nvSpPr>
          <p:cNvPr id="3" name="Content Placeholder 2">
            <a:extLst>
              <a:ext uri="{FF2B5EF4-FFF2-40B4-BE49-F238E27FC236}">
                <a16:creationId xmlns:a16="http://schemas.microsoft.com/office/drawing/2014/main" id="{229026D4-0875-43F7-982A-9E76EC7ED29A}"/>
              </a:ext>
            </a:extLst>
          </p:cNvPr>
          <p:cNvSpPr>
            <a:spLocks noGrp="1"/>
          </p:cNvSpPr>
          <p:nvPr>
            <p:ph idx="1"/>
          </p:nvPr>
        </p:nvSpPr>
        <p:spPr/>
        <p:txBody>
          <a:bodyPr>
            <a:normAutofit lnSpcReduction="10000"/>
          </a:bodyPr>
          <a:lstStyle/>
          <a:p>
            <a:pPr marL="0" indent="0">
              <a:buNone/>
            </a:pPr>
            <a:r>
              <a:rPr lang="en-US" dirty="0"/>
              <a:t>O.R is a systems approach : A business or a Government organization or a defense organization may be considered as a system having various sub-systems.</a:t>
            </a:r>
          </a:p>
          <a:p>
            <a:pPr marL="0" indent="0">
              <a:buNone/>
            </a:pPr>
            <a:r>
              <a:rPr lang="en-US" dirty="0"/>
              <a:t>-The  decision made by any sub-systems will have its effect on other sub-systems.</a:t>
            </a:r>
          </a:p>
          <a:p>
            <a:pPr marL="0" indent="0">
              <a:buNone/>
            </a:pPr>
            <a:r>
              <a:rPr lang="en-US" dirty="0"/>
              <a:t>For example: A decision taken by marketing department will have its effect on production dept. When dealing with O.R  problems, one has to consider the entire system and characteristics or sub-systems, the inter-relationship between sub-systems and then analyze the problem, search for a suitable model and get the solution for the problem. Hence we says O.R is a systems approach</a:t>
            </a:r>
            <a:endParaRPr lang="en-IN" dirty="0"/>
          </a:p>
        </p:txBody>
      </p:sp>
    </p:spTree>
    <p:extLst>
      <p:ext uri="{BB962C8B-B14F-4D97-AF65-F5344CB8AC3E}">
        <p14:creationId xmlns:p14="http://schemas.microsoft.com/office/powerpoint/2010/main" val="2349648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2C371-F7E6-4CE0-AA2A-2055CDE5F162}"/>
              </a:ext>
            </a:extLst>
          </p:cNvPr>
          <p:cNvSpPr>
            <a:spLocks noGrp="1"/>
          </p:cNvSpPr>
          <p:nvPr>
            <p:ph type="title"/>
          </p:nvPr>
        </p:nvSpPr>
        <p:spPr/>
        <p:txBody>
          <a:bodyPr/>
          <a:lstStyle/>
          <a:p>
            <a:r>
              <a:rPr lang="en-US" dirty="0"/>
              <a:t>Scope of Operations Research</a:t>
            </a:r>
            <a:endParaRPr lang="en-IN" dirty="0"/>
          </a:p>
        </p:txBody>
      </p:sp>
      <p:sp>
        <p:nvSpPr>
          <p:cNvPr id="3" name="Content Placeholder 2">
            <a:extLst>
              <a:ext uri="{FF2B5EF4-FFF2-40B4-BE49-F238E27FC236}">
                <a16:creationId xmlns:a16="http://schemas.microsoft.com/office/drawing/2014/main" id="{650D9A3A-6DD3-43BB-A223-275004DE80E6}"/>
              </a:ext>
            </a:extLst>
          </p:cNvPr>
          <p:cNvSpPr>
            <a:spLocks noGrp="1"/>
          </p:cNvSpPr>
          <p:nvPr>
            <p:ph idx="1"/>
          </p:nvPr>
        </p:nvSpPr>
        <p:spPr/>
        <p:txBody>
          <a:bodyPr>
            <a:normAutofit/>
          </a:bodyPr>
          <a:lstStyle/>
          <a:p>
            <a:pPr marL="0" indent="0">
              <a:buNone/>
            </a:pPr>
            <a:r>
              <a:rPr lang="en-US" dirty="0"/>
              <a:t>-The scope aspects of any subject indicates the limit of application of the subject matter/technique of the subject to the various fields to solve the variety of the problems.</a:t>
            </a:r>
          </a:p>
          <a:p>
            <a:pPr>
              <a:buFontTx/>
              <a:buChar char="-"/>
            </a:pPr>
            <a:r>
              <a:rPr lang="en-US" dirty="0"/>
              <a:t>Let us now discuss some of the fields where O.R techniques can be applied to understand how the techniques are useful to solve the problems.</a:t>
            </a:r>
          </a:p>
          <a:p>
            <a:pPr marL="0" indent="0">
              <a:buNone/>
            </a:pPr>
            <a:r>
              <a:rPr lang="en-US" dirty="0"/>
              <a:t>1.In Defense Operations </a:t>
            </a:r>
          </a:p>
          <a:p>
            <a:pPr marL="0" indent="0">
              <a:buNone/>
            </a:pPr>
            <a:r>
              <a:rPr lang="en-US" dirty="0"/>
              <a:t>2.In Industry.</a:t>
            </a:r>
          </a:p>
          <a:p>
            <a:pPr marL="0" indent="0">
              <a:buNone/>
            </a:pPr>
            <a:r>
              <a:rPr lang="en-US" dirty="0"/>
              <a:t>3.In Planning for Economic Growth.</a:t>
            </a:r>
          </a:p>
        </p:txBody>
      </p:sp>
    </p:spTree>
    <p:extLst>
      <p:ext uri="{BB962C8B-B14F-4D97-AF65-F5344CB8AC3E}">
        <p14:creationId xmlns:p14="http://schemas.microsoft.com/office/powerpoint/2010/main" val="9375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E9C76-35AA-49CA-A0A4-701729172FEF}"/>
              </a:ext>
            </a:extLst>
          </p:cNvPr>
          <p:cNvSpPr>
            <a:spLocks noGrp="1"/>
          </p:cNvSpPr>
          <p:nvPr>
            <p:ph type="title"/>
          </p:nvPr>
        </p:nvSpPr>
        <p:spPr/>
        <p:txBody>
          <a:bodyPr/>
          <a:lstStyle/>
          <a:p>
            <a:r>
              <a:rPr lang="en-US" dirty="0"/>
              <a:t>Scope of Operations Research</a:t>
            </a:r>
            <a:endParaRPr lang="en-IN" dirty="0"/>
          </a:p>
        </p:txBody>
      </p:sp>
      <p:sp>
        <p:nvSpPr>
          <p:cNvPr id="3" name="Content Placeholder 2">
            <a:extLst>
              <a:ext uri="{FF2B5EF4-FFF2-40B4-BE49-F238E27FC236}">
                <a16:creationId xmlns:a16="http://schemas.microsoft.com/office/drawing/2014/main" id="{E1972EBB-969A-4CEF-A965-EA588AC9F8A0}"/>
              </a:ext>
            </a:extLst>
          </p:cNvPr>
          <p:cNvSpPr>
            <a:spLocks noGrp="1"/>
          </p:cNvSpPr>
          <p:nvPr>
            <p:ph idx="1"/>
          </p:nvPr>
        </p:nvSpPr>
        <p:spPr/>
        <p:txBody>
          <a:bodyPr>
            <a:normAutofit/>
          </a:bodyPr>
          <a:lstStyle/>
          <a:p>
            <a:pPr marL="0" indent="0">
              <a:buNone/>
            </a:pPr>
            <a:r>
              <a:rPr lang="en-US" dirty="0"/>
              <a:t>4.In Agriculture.</a:t>
            </a:r>
          </a:p>
          <a:p>
            <a:pPr marL="0" indent="0">
              <a:buNone/>
            </a:pPr>
            <a:r>
              <a:rPr lang="en-US" dirty="0"/>
              <a:t>5.In Traffic Control.</a:t>
            </a:r>
          </a:p>
          <a:p>
            <a:pPr marL="0" indent="0">
              <a:buNone/>
            </a:pPr>
            <a:r>
              <a:rPr lang="en-US" dirty="0"/>
              <a:t>3.In Hospitals.</a:t>
            </a:r>
            <a:endParaRPr lang="en-IN" dirty="0"/>
          </a:p>
        </p:txBody>
      </p:sp>
    </p:spTree>
    <p:extLst>
      <p:ext uri="{BB962C8B-B14F-4D97-AF65-F5344CB8AC3E}">
        <p14:creationId xmlns:p14="http://schemas.microsoft.com/office/powerpoint/2010/main" val="2495400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88A7-F671-4246-9209-6FDF9907E3B5}"/>
              </a:ext>
            </a:extLst>
          </p:cNvPr>
          <p:cNvSpPr>
            <a:spLocks noGrp="1"/>
          </p:cNvSpPr>
          <p:nvPr>
            <p:ph type="title"/>
          </p:nvPr>
        </p:nvSpPr>
        <p:spPr/>
        <p:txBody>
          <a:bodyPr/>
          <a:lstStyle/>
          <a:p>
            <a:r>
              <a:rPr lang="en-US" dirty="0"/>
              <a:t>Operations Research</a:t>
            </a:r>
            <a:endParaRPr lang="en-IN" dirty="0"/>
          </a:p>
        </p:txBody>
      </p:sp>
      <p:sp>
        <p:nvSpPr>
          <p:cNvPr id="3" name="Content Placeholder 2">
            <a:extLst>
              <a:ext uri="{FF2B5EF4-FFF2-40B4-BE49-F238E27FC236}">
                <a16:creationId xmlns:a16="http://schemas.microsoft.com/office/drawing/2014/main" id="{9044F5B2-CD25-4D5F-955E-33995A5DF29F}"/>
              </a:ext>
            </a:extLst>
          </p:cNvPr>
          <p:cNvSpPr>
            <a:spLocks noGrp="1"/>
          </p:cNvSpPr>
          <p:nvPr>
            <p:ph idx="1"/>
          </p:nvPr>
        </p:nvSpPr>
        <p:spPr/>
        <p:txBody>
          <a:bodyPr>
            <a:normAutofit lnSpcReduction="10000"/>
          </a:bodyPr>
          <a:lstStyle/>
          <a:p>
            <a:pPr marL="0" indent="0">
              <a:buNone/>
            </a:pPr>
            <a:r>
              <a:rPr lang="en-US" dirty="0"/>
              <a:t>Introduction : The subject of OR is a branch of Mathematics – specially mathematics ,used to provide a scientific base for management to take timely and effective decisions to the problems. It tries to avoid the dangers from taking decisions merely by suggesting or by using thumb rules.</a:t>
            </a:r>
          </a:p>
          <a:p>
            <a:pPr marL="0" indent="0">
              <a:buNone/>
            </a:pPr>
            <a:r>
              <a:rPr lang="en-US" dirty="0"/>
              <a:t>-Management is the multidimensional and dynamic concept </a:t>
            </a:r>
          </a:p>
          <a:p>
            <a:pPr marL="0" indent="0">
              <a:buNone/>
            </a:pPr>
            <a:r>
              <a:rPr lang="en-US" dirty="0"/>
              <a:t>-It is multidimensional, because management problems and their solutions have consequences in several dimensions, such as human, economics, social and political fields.</a:t>
            </a:r>
          </a:p>
          <a:p>
            <a:pPr marL="0" indent="0">
              <a:buNone/>
            </a:pPr>
            <a:r>
              <a:rPr lang="en-US" dirty="0"/>
              <a:t>-As the Manager operates his system in an environment which will never remain static, hence is dynamic nature</a:t>
            </a:r>
            <a:endParaRPr lang="en-IN" dirty="0"/>
          </a:p>
          <a:p>
            <a:endParaRPr lang="en-IN" dirty="0"/>
          </a:p>
        </p:txBody>
      </p:sp>
    </p:spTree>
    <p:extLst>
      <p:ext uri="{BB962C8B-B14F-4D97-AF65-F5344CB8AC3E}">
        <p14:creationId xmlns:p14="http://schemas.microsoft.com/office/powerpoint/2010/main" val="3327360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238E5-CF37-4095-ADC4-DD9535CA976C}"/>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41AC3862-CA9E-4919-A2D5-91121456F80C}"/>
              </a:ext>
            </a:extLst>
          </p:cNvPr>
          <p:cNvSpPr>
            <a:spLocks noGrp="1"/>
          </p:cNvSpPr>
          <p:nvPr>
            <p:ph idx="1"/>
          </p:nvPr>
        </p:nvSpPr>
        <p:spPr/>
        <p:txBody>
          <a:bodyPr/>
          <a:lstStyle/>
          <a:p>
            <a:pPr marL="0" indent="0">
              <a:buNone/>
            </a:pPr>
            <a:r>
              <a:rPr lang="en-US" dirty="0"/>
              <a:t>-Hence any manager, while making decisions, consider all aspects in addition to economic aspects, so that his solution should be useful in all aspects.</a:t>
            </a:r>
          </a:p>
          <a:p>
            <a:pPr marL="0" indent="0">
              <a:buNone/>
            </a:pPr>
            <a:r>
              <a:rPr lang="en-US" dirty="0"/>
              <a:t>-The school o f management thought advocates the use of mathematical methods or quantitative methods for making decisions</a:t>
            </a:r>
          </a:p>
          <a:p>
            <a:pPr marL="0" indent="0">
              <a:buNone/>
            </a:pPr>
            <a:r>
              <a:rPr lang="en-US" dirty="0"/>
              <a:t>-O.R is the body of knowledge, which use mathematical techniques to solve management problems and make timely optimal decisions.</a:t>
            </a:r>
            <a:endParaRPr lang="en-IN" dirty="0"/>
          </a:p>
        </p:txBody>
      </p:sp>
    </p:spTree>
    <p:extLst>
      <p:ext uri="{BB962C8B-B14F-4D97-AF65-F5344CB8AC3E}">
        <p14:creationId xmlns:p14="http://schemas.microsoft.com/office/powerpoint/2010/main" val="206002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A205-306E-4876-84EC-963BFD572DBE}"/>
              </a:ext>
            </a:extLst>
          </p:cNvPr>
          <p:cNvSpPr>
            <a:spLocks noGrp="1"/>
          </p:cNvSpPr>
          <p:nvPr>
            <p:ph type="title"/>
          </p:nvPr>
        </p:nvSpPr>
        <p:spPr/>
        <p:txBody>
          <a:bodyPr/>
          <a:lstStyle/>
          <a:p>
            <a:r>
              <a:rPr lang="en-US" dirty="0"/>
              <a:t>HISTORY OF OPERATIONS RESEARCH</a:t>
            </a:r>
            <a:endParaRPr lang="en-IN" dirty="0"/>
          </a:p>
        </p:txBody>
      </p:sp>
      <p:sp>
        <p:nvSpPr>
          <p:cNvPr id="3" name="Content Placeholder 2">
            <a:extLst>
              <a:ext uri="{FF2B5EF4-FFF2-40B4-BE49-F238E27FC236}">
                <a16:creationId xmlns:a16="http://schemas.microsoft.com/office/drawing/2014/main" id="{251AE0E9-DA2C-4A2B-A069-7957069A153A}"/>
              </a:ext>
            </a:extLst>
          </p:cNvPr>
          <p:cNvSpPr>
            <a:spLocks noGrp="1"/>
          </p:cNvSpPr>
          <p:nvPr>
            <p:ph idx="1"/>
          </p:nvPr>
        </p:nvSpPr>
        <p:spPr/>
        <p:txBody>
          <a:bodyPr>
            <a:normAutofit lnSpcReduction="10000"/>
          </a:bodyPr>
          <a:lstStyle/>
          <a:p>
            <a:pPr marL="0" indent="0">
              <a:buNone/>
            </a:pPr>
            <a:r>
              <a:rPr lang="en-US" dirty="0"/>
              <a:t>-O.R is a “War Baby”</a:t>
            </a:r>
          </a:p>
          <a:p>
            <a:pPr marL="0" indent="0">
              <a:buNone/>
            </a:pPr>
            <a:r>
              <a:rPr lang="en-US" dirty="0"/>
              <a:t>-It is because ,the first problem attempted to solve in a systematic way concerned with how to set the time fuse bomb to be dropped from an aircraft on to a submarine</a:t>
            </a:r>
          </a:p>
          <a:p>
            <a:pPr marL="0" indent="0">
              <a:buNone/>
            </a:pPr>
            <a:r>
              <a:rPr lang="en-US" dirty="0"/>
              <a:t>-In fact the main origin of O.R was during the World war-II, at the time of world war –II,the military management in England invited a team of scientists to study the strategic and tactical problems related to air and defense of the country </a:t>
            </a:r>
            <a:endParaRPr lang="en-IN" dirty="0"/>
          </a:p>
          <a:p>
            <a:pPr marL="0" indent="0">
              <a:buNone/>
            </a:pPr>
            <a:r>
              <a:rPr lang="en-US" dirty="0"/>
              <a:t>-</a:t>
            </a:r>
            <a:r>
              <a:rPr lang="en-IN" dirty="0"/>
              <a:t>The problem attained importance because at </a:t>
            </a:r>
            <a:r>
              <a:rPr lang="en-IN" dirty="0" err="1"/>
              <a:t>theat</a:t>
            </a:r>
            <a:r>
              <a:rPr lang="en-IN" dirty="0"/>
              <a:t> time the resources available with England was very limited and the objective was to win the war with available meagre resources</a:t>
            </a:r>
            <a:endParaRPr lang="en-US" dirty="0"/>
          </a:p>
        </p:txBody>
      </p:sp>
    </p:spTree>
    <p:extLst>
      <p:ext uri="{BB962C8B-B14F-4D97-AF65-F5344CB8AC3E}">
        <p14:creationId xmlns:p14="http://schemas.microsoft.com/office/powerpoint/2010/main" val="392088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E094B-4531-4F04-9E98-73C4AD9C9F31}"/>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8275C5CB-BFFC-4DBE-9E44-AB83D9E94032}"/>
              </a:ext>
            </a:extLst>
          </p:cNvPr>
          <p:cNvSpPr>
            <a:spLocks noGrp="1"/>
          </p:cNvSpPr>
          <p:nvPr>
            <p:ph idx="1"/>
          </p:nvPr>
        </p:nvSpPr>
        <p:spPr/>
        <p:txBody>
          <a:bodyPr/>
          <a:lstStyle/>
          <a:p>
            <a:pPr marL="0" indent="0">
              <a:buNone/>
            </a:pPr>
            <a:r>
              <a:rPr lang="en-US" dirty="0"/>
              <a:t>-The Generals of Military invited a team of experts in various walks of life such as Scientists, Doctors, Mathematicians, Business people, Professors, Engineers etc., and the problem of resources utilization is given to them to discuss and come out with a feasible solution.</a:t>
            </a:r>
          </a:p>
          <a:p>
            <a:pPr marL="0" indent="0">
              <a:buNone/>
            </a:pPr>
            <a:r>
              <a:rPr lang="en-US" dirty="0"/>
              <a:t>-These specialists has a brain storming session and out with a method of solving the problems which they coined the name ‘’Linear programming.</a:t>
            </a:r>
          </a:p>
          <a:p>
            <a:pPr marL="0" indent="0">
              <a:buNone/>
            </a:pPr>
            <a:r>
              <a:rPr lang="en-US" dirty="0"/>
              <a:t>-As the name indicates, the word ‘’Operations’’ is used to refer to the problems of military and the word ‘’Research’’ is use for inventing new method.</a:t>
            </a:r>
          </a:p>
          <a:p>
            <a:pPr marL="0" indent="0">
              <a:buNone/>
            </a:pPr>
            <a:endParaRPr lang="en-IN" dirty="0"/>
          </a:p>
        </p:txBody>
      </p:sp>
    </p:spTree>
    <p:extLst>
      <p:ext uri="{BB962C8B-B14F-4D97-AF65-F5344CB8AC3E}">
        <p14:creationId xmlns:p14="http://schemas.microsoft.com/office/powerpoint/2010/main" val="305344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6D87A-457E-4CF0-BF24-B97B63AB80A7}"/>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11054D4B-B966-4870-AB79-04D4FF48FE78}"/>
              </a:ext>
            </a:extLst>
          </p:cNvPr>
          <p:cNvSpPr>
            <a:spLocks noGrp="1"/>
          </p:cNvSpPr>
          <p:nvPr>
            <p:ph idx="1"/>
          </p:nvPr>
        </p:nvSpPr>
        <p:spPr/>
        <p:txBody>
          <a:bodyPr>
            <a:normAutofit lnSpcReduction="10000"/>
          </a:bodyPr>
          <a:lstStyle/>
          <a:p>
            <a:pPr marL="0" indent="0">
              <a:buNone/>
            </a:pPr>
            <a:r>
              <a:rPr lang="en-US" dirty="0"/>
              <a:t>-After seeing the success of British military, the US military management started applying the techniques to various activities to solve military, civil, and Industrial problems.</a:t>
            </a:r>
          </a:p>
          <a:p>
            <a:pPr marL="0" indent="0">
              <a:buNone/>
            </a:pPr>
            <a:r>
              <a:rPr lang="en-US" dirty="0"/>
              <a:t>-In Industrial world ,most important problem for which techniques used is how to optimize the profit or how to reduce the costs.</a:t>
            </a:r>
          </a:p>
          <a:p>
            <a:pPr marL="0" indent="0">
              <a:buNone/>
            </a:pPr>
            <a:r>
              <a:rPr lang="en-US" dirty="0"/>
              <a:t>-The introduction of Linear Programming and Simplex method of solution developed by American mathematician George B Dontzg in1947.</a:t>
            </a:r>
          </a:p>
          <a:p>
            <a:pPr marL="0" indent="0">
              <a:buNone/>
            </a:pPr>
            <a:r>
              <a:rPr lang="en-US" dirty="0"/>
              <a:t>-Today the total scenario is different. A large number of Operations Research Consultants are available to deal with different types of problems.</a:t>
            </a:r>
            <a:endParaRPr lang="en-IN" dirty="0"/>
          </a:p>
        </p:txBody>
      </p:sp>
    </p:spTree>
    <p:extLst>
      <p:ext uri="{BB962C8B-B14F-4D97-AF65-F5344CB8AC3E}">
        <p14:creationId xmlns:p14="http://schemas.microsoft.com/office/powerpoint/2010/main" val="83684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B4980-1FFA-43A3-8094-4E7F0986A6ED}"/>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5A4D3881-FBD5-40AF-A57E-C13052A85A9E}"/>
              </a:ext>
            </a:extLst>
          </p:cNvPr>
          <p:cNvSpPr>
            <a:spLocks noGrp="1"/>
          </p:cNvSpPr>
          <p:nvPr>
            <p:ph idx="1"/>
          </p:nvPr>
        </p:nvSpPr>
        <p:spPr/>
        <p:txBody>
          <a:bodyPr/>
          <a:lstStyle/>
          <a:p>
            <a:pPr marL="0" indent="0">
              <a:buNone/>
            </a:pPr>
            <a:r>
              <a:rPr lang="en-US" dirty="0"/>
              <a:t>-Operations Research people act as Staff to support Line Managers in taking decisions.</a:t>
            </a:r>
          </a:p>
          <a:p>
            <a:pPr marL="0" indent="0">
              <a:buNone/>
            </a:pPr>
            <a:r>
              <a:rPr lang="en-US" dirty="0"/>
              <a:t>-In one word we can say that O.R play a vital role in every organization, especially in decision- making process</a:t>
            </a:r>
            <a:endParaRPr lang="en-IN" dirty="0"/>
          </a:p>
        </p:txBody>
      </p:sp>
    </p:spTree>
    <p:extLst>
      <p:ext uri="{BB962C8B-B14F-4D97-AF65-F5344CB8AC3E}">
        <p14:creationId xmlns:p14="http://schemas.microsoft.com/office/powerpoint/2010/main" val="3346674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5E181-C4E8-4188-9FE7-11EF9DA5AA39}"/>
              </a:ext>
            </a:extLst>
          </p:cNvPr>
          <p:cNvSpPr>
            <a:spLocks noGrp="1"/>
          </p:cNvSpPr>
          <p:nvPr>
            <p:ph type="title"/>
          </p:nvPr>
        </p:nvSpPr>
        <p:spPr/>
        <p:txBody>
          <a:bodyPr/>
          <a:lstStyle/>
          <a:p>
            <a:r>
              <a:rPr lang="en-US" dirty="0"/>
              <a:t>Decision Making and some Aspects of Decision</a:t>
            </a:r>
            <a:endParaRPr lang="en-IN" dirty="0"/>
          </a:p>
        </p:txBody>
      </p:sp>
      <p:sp>
        <p:nvSpPr>
          <p:cNvPr id="3" name="Content Placeholder 2">
            <a:extLst>
              <a:ext uri="{FF2B5EF4-FFF2-40B4-BE49-F238E27FC236}">
                <a16:creationId xmlns:a16="http://schemas.microsoft.com/office/drawing/2014/main" id="{F81F6F4D-8D4D-432C-988B-142FFECB9F79}"/>
              </a:ext>
            </a:extLst>
          </p:cNvPr>
          <p:cNvSpPr>
            <a:spLocks noGrp="1"/>
          </p:cNvSpPr>
          <p:nvPr>
            <p:ph idx="1"/>
          </p:nvPr>
        </p:nvSpPr>
        <p:spPr/>
        <p:txBody>
          <a:bodyPr/>
          <a:lstStyle/>
          <a:p>
            <a:pPr marL="0" indent="0">
              <a:buNone/>
            </a:pPr>
            <a:r>
              <a:rPr lang="en-US" dirty="0"/>
              <a:t>Many a time we speak of the word ‘’decision’’ if we know much about decision. But what is decision.</a:t>
            </a:r>
          </a:p>
          <a:p>
            <a:pPr marL="0" indent="0">
              <a:buNone/>
            </a:pPr>
            <a:r>
              <a:rPr lang="en-US" dirty="0"/>
              <a:t>-A decision is the conclusion of a process designed to weigh the relative use or utilities of a Set of Alternative on hand, so that decision maker selects the best alternative which is best to his problem or situation and implement it.</a:t>
            </a:r>
          </a:p>
          <a:p>
            <a:pPr marL="0" indent="0">
              <a:buNone/>
            </a:pPr>
            <a:r>
              <a:rPr lang="en-US" dirty="0"/>
              <a:t>-Decision making involves all activities and thinking that necessary to identify the most optimal or preferred choice among the available alternatives.</a:t>
            </a:r>
          </a:p>
          <a:p>
            <a:pPr marL="0" indent="0">
              <a:buNone/>
            </a:pPr>
            <a:endParaRPr lang="en-IN" dirty="0"/>
          </a:p>
        </p:txBody>
      </p:sp>
    </p:spTree>
    <p:extLst>
      <p:ext uri="{BB962C8B-B14F-4D97-AF65-F5344CB8AC3E}">
        <p14:creationId xmlns:p14="http://schemas.microsoft.com/office/powerpoint/2010/main" val="2592621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D9D4E-1668-46C4-8884-8EFF019B6BE8}"/>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033F572F-8BBD-4193-AF9C-6789D195F1B0}"/>
              </a:ext>
            </a:extLst>
          </p:cNvPr>
          <p:cNvSpPr>
            <a:spLocks noGrp="1"/>
          </p:cNvSpPr>
          <p:nvPr>
            <p:ph idx="1"/>
          </p:nvPr>
        </p:nvSpPr>
        <p:spPr/>
        <p:txBody>
          <a:bodyPr/>
          <a:lstStyle/>
          <a:p>
            <a:pPr marL="0" indent="0">
              <a:buNone/>
            </a:pPr>
            <a:r>
              <a:rPr lang="en-US" dirty="0"/>
              <a:t>The basic  requirements of decision making are:</a:t>
            </a:r>
          </a:p>
          <a:p>
            <a:pPr marL="0" indent="0">
              <a:buNone/>
            </a:pPr>
            <a:r>
              <a:rPr lang="en-US" dirty="0"/>
              <a:t>I.A set of goals or objectives.</a:t>
            </a:r>
          </a:p>
          <a:p>
            <a:pPr marL="0" indent="0">
              <a:buNone/>
            </a:pPr>
            <a:r>
              <a:rPr lang="en-US" dirty="0"/>
              <a:t>II. Methods of evaluating alternatives in an objective manner</a:t>
            </a:r>
          </a:p>
          <a:p>
            <a:pPr marL="0" indent="0">
              <a:buNone/>
            </a:pPr>
            <a:r>
              <a:rPr lang="en-US" dirty="0"/>
              <a:t>III. A system of choice criteria and a method of projecting repercussions of alternative choices of courses of action.</a:t>
            </a:r>
            <a:endParaRPr lang="en-IN" dirty="0"/>
          </a:p>
        </p:txBody>
      </p:sp>
    </p:spTree>
    <p:extLst>
      <p:ext uri="{BB962C8B-B14F-4D97-AF65-F5344CB8AC3E}">
        <p14:creationId xmlns:p14="http://schemas.microsoft.com/office/powerpoint/2010/main" val="3667303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1182</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             Operations Research                              - A  War Baby </vt:lpstr>
      <vt:lpstr>Operations Research</vt:lpstr>
      <vt:lpstr>PowerPoint Presentation</vt:lpstr>
      <vt:lpstr>HISTORY OF OPERATIONS RESEARCH</vt:lpstr>
      <vt:lpstr>PowerPoint Presentation</vt:lpstr>
      <vt:lpstr>PowerPoint Presentation</vt:lpstr>
      <vt:lpstr>PowerPoint Presentation</vt:lpstr>
      <vt:lpstr>Decision Making and some Aspects of Decision</vt:lpstr>
      <vt:lpstr>PowerPoint Presentation</vt:lpstr>
      <vt:lpstr>OBJECTIVES OF OPERATIONS RESEARCH</vt:lpstr>
      <vt:lpstr>Characteristics of Operations Research</vt:lpstr>
      <vt:lpstr>Characteristics of Operations Research</vt:lpstr>
      <vt:lpstr>Characteristics of Operations Research</vt:lpstr>
      <vt:lpstr>Scope of Operations Research</vt:lpstr>
      <vt:lpstr>Scope of Operations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Research</dc:title>
  <dc:creator>Bhaskar Nalla</dc:creator>
  <cp:lastModifiedBy>Bhaskar Nalla</cp:lastModifiedBy>
  <cp:revision>25</cp:revision>
  <dcterms:created xsi:type="dcterms:W3CDTF">2018-10-06T08:42:12Z</dcterms:created>
  <dcterms:modified xsi:type="dcterms:W3CDTF">2018-10-30T06:58:56Z</dcterms:modified>
</cp:coreProperties>
</file>