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22" r:id="rId2"/>
    <p:sldMasterId id="2147483735" r:id="rId3"/>
    <p:sldMasterId id="2147483748" r:id="rId4"/>
  </p:sldMasterIdLst>
  <p:notesMasterIdLst>
    <p:notesMasterId r:id="rId33"/>
  </p:notesMasterIdLst>
  <p:sldIdLst>
    <p:sldId id="267" r:id="rId5"/>
    <p:sldId id="272" r:id="rId6"/>
    <p:sldId id="357" r:id="rId7"/>
    <p:sldId id="353" r:id="rId8"/>
    <p:sldId id="371" r:id="rId9"/>
    <p:sldId id="318" r:id="rId10"/>
    <p:sldId id="319" r:id="rId11"/>
    <p:sldId id="315" r:id="rId12"/>
    <p:sldId id="354" r:id="rId13"/>
    <p:sldId id="355" r:id="rId14"/>
    <p:sldId id="356" r:id="rId15"/>
    <p:sldId id="316" r:id="rId16"/>
    <p:sldId id="317" r:id="rId17"/>
    <p:sldId id="321" r:id="rId18"/>
    <p:sldId id="368" r:id="rId19"/>
    <p:sldId id="329" r:id="rId20"/>
    <p:sldId id="372" r:id="rId21"/>
    <p:sldId id="330" r:id="rId22"/>
    <p:sldId id="331" r:id="rId23"/>
    <p:sldId id="332" r:id="rId24"/>
    <p:sldId id="363" r:id="rId25"/>
    <p:sldId id="373" r:id="rId26"/>
    <p:sldId id="374" r:id="rId27"/>
    <p:sldId id="375" r:id="rId28"/>
    <p:sldId id="362" r:id="rId29"/>
    <p:sldId id="369" r:id="rId30"/>
    <p:sldId id="364" r:id="rId31"/>
    <p:sldId id="3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1244B-3FE5-4C35-997E-046E36419BE9}"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1239A-56FD-49FD-8814-BB594823F699}" type="slidenum">
              <a:rPr lang="en-US" smtClean="0"/>
              <a:t>‹#›</a:t>
            </a:fld>
            <a:endParaRPr lang="en-US"/>
          </a:p>
        </p:txBody>
      </p:sp>
    </p:spTree>
    <p:extLst>
      <p:ext uri="{BB962C8B-B14F-4D97-AF65-F5344CB8AC3E}">
        <p14:creationId xmlns:p14="http://schemas.microsoft.com/office/powerpoint/2010/main" val="34700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AFCED5-BF5E-4732-8EAD-45E2A0B16B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2771"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8445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69B827-778E-4DF6-B466-82EF13A500B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55299"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0484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A7855E-5444-4B34-9A09-5AF7C6C0BAD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57347"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463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BA22DF-6D69-4E88-88C0-B4CCEF90654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59395"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2102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9FBAB-6D1B-49EA-BB8E-9CE2F702E9A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61443"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92282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5" name="Rectangle 2"/>
          <p:cNvSpPr>
            <a:spLocks noGrp="1" noChangeArrowheads="1"/>
          </p:cNvSpPr>
          <p:nvPr>
            <p:ph type="body"/>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0411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63" name="Rectangle 2"/>
          <p:cNvSpPr>
            <a:spLocks noGrp="1" noChangeArrowheads="1"/>
          </p:cNvSpPr>
          <p:nvPr>
            <p:ph type="body"/>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40130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6A539A-26F6-4965-993C-E82CD07567A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6143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F7313E-D52A-4251-8800-11559A637AF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4819"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484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09E0F1-4484-4119-A383-7742D76C5A4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6627"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21605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DAD20B-D750-4A1E-9944-57F585FC3DB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40963"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9284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1D7A48-1A53-4E7B-8A4D-B2A6C3B5B67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43011"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4716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C3C09D-72D6-4EC7-97BB-F798C83197D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45059"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244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9DCC25-ED62-4F5E-99E5-ABDB15CB225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28675"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5154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2B534F-9D2F-40B0-A320-D1D3A8D633D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0723"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9248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186A85-E37C-4454-B4D3-E043DC830D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8915"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7936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9E5CAD0-5B13-4FB5-8308-3E63A50AB966}" type="datetime1">
              <a:rPr lang="en-US" smtClean="0"/>
              <a:pPr>
                <a:defRPr/>
              </a:pPr>
              <a:t>11/4/2018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72489641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94CAFD7-AC6D-4BB9-9DF7-E7280C00DBD0}" type="datetime1">
              <a:rPr lang="en-US" smtClean="0"/>
              <a:pPr>
                <a:defRPr/>
              </a:pPr>
              <a:t>11/4/2018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70921331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825145-DB63-42D7-8507-964DC0B9F302}" type="datetime1">
              <a:rPr lang="en-US" smtClean="0"/>
              <a:pPr>
                <a:defRPr/>
              </a:pPr>
              <a:t>11/4/2018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186039343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5AC6EC9-E02F-4634-8DF5-7E4167D68B72}" type="datetime1">
              <a:rPr lang="en-US"/>
              <a:pPr>
                <a:defRPr/>
              </a:pPr>
              <a:t>11/4/2018</a:t>
            </a:fld>
            <a:endParaRPr lang="en-US" dirty="0"/>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E6B750EB-7D75-40BD-A537-9DC8B04941A5}" type="slidenum">
              <a:rPr lang="en-US" altLang="en-US"/>
              <a:pPr/>
              <a:t>‹#›</a:t>
            </a:fld>
            <a:r>
              <a:rPr lang="en-US" altLang="en-US"/>
              <a:t>1</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54061"/>
                </a:solidFill>
                <a:latin typeface="Calibri" panose="020F0502020204030204" pitchFamily="34" charset="0"/>
              </a:defRPr>
            </a:lvl1pPr>
          </a:lstStyle>
          <a:p>
            <a:fld id="{B8BF3D4F-7D3C-4555-982D-F8560A669871}" type="slidenum">
              <a:rPr lang="en-US" altLang="en-US"/>
              <a:pPr/>
              <a:t>‹#›</a:t>
            </a:fld>
            <a:endParaRPr lang="en-US" altLang="en-US"/>
          </a:p>
        </p:txBody>
      </p:sp>
    </p:spTree>
    <p:extLst>
      <p:ext uri="{BB962C8B-B14F-4D97-AF65-F5344CB8AC3E}">
        <p14:creationId xmlns:p14="http://schemas.microsoft.com/office/powerpoint/2010/main" val="26837976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06EC24A0-2919-425E-8EC6-ECFBA46B351F}" type="datetime1">
              <a:rPr lang="en-US"/>
              <a:pPr>
                <a:defRPr/>
              </a:pPr>
              <a:t>11/4/2018</a:t>
            </a:fld>
            <a:endParaRPr lang="en-US"/>
          </a:p>
        </p:txBody>
      </p:sp>
      <p:sp>
        <p:nvSpPr>
          <p:cNvPr id="16" name="Footer Placeholder 16"/>
          <p:cNvSpPr>
            <a:spLocks noGrp="1"/>
          </p:cNvSpPr>
          <p:nvPr>
            <p:ph type="ftr" sz="quarter" idx="11"/>
          </p:nvPr>
        </p:nvSpPr>
        <p:spPr/>
        <p:txBody>
          <a:bodyPr/>
          <a:lstStyle>
            <a:lvl1pPr>
              <a:defRPr smtClean="0"/>
            </a:lvl1pPr>
          </a:lstStyle>
          <a:p>
            <a:pPr>
              <a:defRPr/>
            </a:pPr>
            <a:r>
              <a:rPr lang="en-US"/>
              <a:t>WEEK 01</a:t>
            </a:r>
          </a:p>
        </p:txBody>
      </p:sp>
      <p:sp>
        <p:nvSpPr>
          <p:cNvPr id="17" name="Slide Number Placeholder 28"/>
          <p:cNvSpPr>
            <a:spLocks noGrp="1"/>
          </p:cNvSpPr>
          <p:nvPr>
            <p:ph type="sldNum" sz="quarter" idx="12"/>
          </p:nvPr>
        </p:nvSpPr>
        <p:spPr>
          <a:xfrm>
            <a:off x="5791200" y="2198689"/>
            <a:ext cx="609600" cy="441325"/>
          </a:xfrm>
        </p:spPr>
        <p:txBody>
          <a:bodyPr/>
          <a:lstStyle>
            <a:lvl1pPr>
              <a:defRPr/>
            </a:lvl1pPr>
          </a:lstStyle>
          <a:p>
            <a:fld id="{6151757F-2ED3-4D1B-B249-47C495D29924}" type="slidenum">
              <a:rPr lang="en-US" altLang="en-US"/>
              <a:pPr/>
              <a:t>‹#›</a:t>
            </a:fld>
            <a:endParaRPr lang="en-US" altLang="en-US"/>
          </a:p>
        </p:txBody>
      </p:sp>
    </p:spTree>
    <p:extLst>
      <p:ext uri="{BB962C8B-B14F-4D97-AF65-F5344CB8AC3E}">
        <p14:creationId xmlns:p14="http://schemas.microsoft.com/office/powerpoint/2010/main" val="42883583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1BA2755D-A136-4B33-9C6B-46C6D43C5D21}" type="datetime1">
              <a:rPr lang="en-US"/>
              <a:pPr>
                <a:defRPr/>
              </a:pPr>
              <a:t>11/4/2018</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WEEK 01</a:t>
            </a:r>
          </a:p>
        </p:txBody>
      </p:sp>
      <p:sp>
        <p:nvSpPr>
          <p:cNvPr id="6" name="Slide Number Placeholder 5"/>
          <p:cNvSpPr>
            <a:spLocks noGrp="1"/>
          </p:cNvSpPr>
          <p:nvPr>
            <p:ph type="sldNum" sz="quarter" idx="12"/>
          </p:nvPr>
        </p:nvSpPr>
        <p:spPr>
          <a:xfrm>
            <a:off x="5816600" y="1027114"/>
            <a:ext cx="609600" cy="441325"/>
          </a:xfrm>
        </p:spPr>
        <p:txBody>
          <a:bodyPr/>
          <a:lstStyle>
            <a:lvl1pPr>
              <a:defRPr/>
            </a:lvl1pPr>
          </a:lstStyle>
          <a:p>
            <a:fld id="{C46184DF-239B-48EB-B2BD-7BDDDEAFEC5A}" type="slidenum">
              <a:rPr lang="en-US" altLang="en-US"/>
              <a:pPr/>
              <a:t>‹#›</a:t>
            </a:fld>
            <a:endParaRPr lang="en-US" altLang="en-US"/>
          </a:p>
        </p:txBody>
      </p:sp>
    </p:spTree>
    <p:extLst>
      <p:ext uri="{BB962C8B-B14F-4D97-AF65-F5344CB8AC3E}">
        <p14:creationId xmlns:p14="http://schemas.microsoft.com/office/powerpoint/2010/main" val="1656022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24"/>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5"/>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smtClean="0"/>
            </a:lvl1pPr>
          </a:lstStyle>
          <a:p>
            <a:pPr>
              <a:defRPr/>
            </a:pPr>
            <a:r>
              <a:rPr lang="en-US"/>
              <a:t>WEEK 01</a:t>
            </a:r>
          </a:p>
        </p:txBody>
      </p:sp>
      <p:sp>
        <p:nvSpPr>
          <p:cNvPr id="16" name="Date Placeholder 3"/>
          <p:cNvSpPr>
            <a:spLocks noGrp="1"/>
          </p:cNvSpPr>
          <p:nvPr>
            <p:ph type="dt" sz="half" idx="11"/>
          </p:nvPr>
        </p:nvSpPr>
        <p:spPr/>
        <p:txBody>
          <a:bodyPr/>
          <a:lstStyle>
            <a:lvl1pPr>
              <a:defRPr smtClean="0"/>
            </a:lvl1pPr>
          </a:lstStyle>
          <a:p>
            <a:pPr>
              <a:defRPr/>
            </a:pPr>
            <a:fld id="{7A3BF0E0-C33F-4B34-9BC1-F5F39A556D82}" type="datetime1">
              <a:rPr lang="en-US"/>
              <a:pPr>
                <a:defRPr/>
              </a:pPr>
              <a:t>11/4/2018</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a:lvl1pPr>
          </a:lstStyle>
          <a:p>
            <a:fld id="{750B13EF-8677-4067-9371-DF0DD01B6339}" type="slidenum">
              <a:rPr lang="en-US" altLang="en-US"/>
              <a:pPr/>
              <a:t>‹#›</a:t>
            </a:fld>
            <a:endParaRPr lang="en-US" altLang="en-US"/>
          </a:p>
        </p:txBody>
      </p:sp>
    </p:spTree>
    <p:extLst>
      <p:ext uri="{BB962C8B-B14F-4D97-AF65-F5344CB8AC3E}">
        <p14:creationId xmlns:p14="http://schemas.microsoft.com/office/powerpoint/2010/main" val="3354371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smtClean="0"/>
            </a:lvl1pPr>
          </a:lstStyle>
          <a:p>
            <a:pPr>
              <a:defRPr/>
            </a:pPr>
            <a:fld id="{72EC033A-AD40-48FD-A6C3-9BA778DD2740}" type="datetime1">
              <a:rPr lang="en-US"/>
              <a:pPr>
                <a:defRPr/>
              </a:pPr>
              <a:t>11/4/2018</a:t>
            </a:fld>
            <a:endParaRPr lang="en-US"/>
          </a:p>
        </p:txBody>
      </p:sp>
      <p:sp>
        <p:nvSpPr>
          <p:cNvPr id="7" name="Footer Placeholder 5"/>
          <p:cNvSpPr>
            <a:spLocks noGrp="1"/>
          </p:cNvSpPr>
          <p:nvPr>
            <p:ph type="ftr" sz="quarter" idx="11"/>
          </p:nvPr>
        </p:nvSpPr>
        <p:spPr/>
        <p:txBody>
          <a:bodyPr/>
          <a:lstStyle>
            <a:lvl1pPr>
              <a:defRPr smtClean="0"/>
            </a:lvl1pPr>
          </a:lstStyle>
          <a:p>
            <a:pPr>
              <a:defRPr/>
            </a:pPr>
            <a:r>
              <a:rPr lang="en-US"/>
              <a:t>WEEK 01</a:t>
            </a:r>
          </a:p>
        </p:txBody>
      </p:sp>
      <p:sp>
        <p:nvSpPr>
          <p:cNvPr id="8" name="Slide Number Placeholder 6"/>
          <p:cNvSpPr>
            <a:spLocks noGrp="1"/>
          </p:cNvSpPr>
          <p:nvPr>
            <p:ph type="sldNum" sz="quarter" idx="12"/>
          </p:nvPr>
        </p:nvSpPr>
        <p:spPr/>
        <p:txBody>
          <a:bodyPr/>
          <a:lstStyle>
            <a:lvl1pPr>
              <a:defRPr/>
            </a:lvl1pPr>
          </a:lstStyle>
          <a:p>
            <a:fld id="{618B916E-D98C-4EA9-B62E-037AD7B97DC7}" type="slidenum">
              <a:rPr lang="en-US" altLang="en-US"/>
              <a:pPr/>
              <a:t>‹#›</a:t>
            </a:fld>
            <a:endParaRPr lang="en-US" altLang="en-US"/>
          </a:p>
        </p:txBody>
      </p:sp>
    </p:spTree>
    <p:extLst>
      <p:ext uri="{BB962C8B-B14F-4D97-AF65-F5344CB8AC3E}">
        <p14:creationId xmlns:p14="http://schemas.microsoft.com/office/powerpoint/2010/main" val="274409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B731F9C9-E462-40F9-A5A8-34F673CC057B}" type="datetime1">
              <a:rPr lang="en-US"/>
              <a:pPr>
                <a:defRPr/>
              </a:pPr>
              <a:t>11/4/2018</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smtClean="0"/>
            </a:lvl1pPr>
          </a:lstStyle>
          <a:p>
            <a:pPr>
              <a:defRPr/>
            </a:pPr>
            <a:r>
              <a:rPr lang="en-US"/>
              <a:t>WEEK 01</a:t>
            </a:r>
          </a:p>
        </p:txBody>
      </p:sp>
      <p:sp>
        <p:nvSpPr>
          <p:cNvPr id="20" name="Slide Number Placeholder 8"/>
          <p:cNvSpPr>
            <a:spLocks noGrp="1"/>
          </p:cNvSpPr>
          <p:nvPr>
            <p:ph type="sldNum" sz="quarter" idx="12"/>
          </p:nvPr>
        </p:nvSpPr>
        <p:spPr>
          <a:xfrm>
            <a:off x="5791200" y="1042989"/>
            <a:ext cx="609600" cy="441325"/>
          </a:xfrm>
        </p:spPr>
        <p:txBody>
          <a:bodyPr/>
          <a:lstStyle>
            <a:lvl1pPr>
              <a:defRPr/>
            </a:lvl1pPr>
          </a:lstStyle>
          <a:p>
            <a:fld id="{CD00BD7F-838B-40E4-B502-2A59D0A69869}" type="slidenum">
              <a:rPr lang="en-US" altLang="en-US"/>
              <a:pPr/>
              <a:t>‹#›</a:t>
            </a:fld>
            <a:endParaRPr lang="en-US" altLang="en-US"/>
          </a:p>
        </p:txBody>
      </p:sp>
    </p:spTree>
    <p:extLst>
      <p:ext uri="{BB962C8B-B14F-4D97-AF65-F5344CB8AC3E}">
        <p14:creationId xmlns:p14="http://schemas.microsoft.com/office/powerpoint/2010/main" val="233442399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06287DD7-346F-41F3-AC11-C0CC822AFD0C}" type="datetime1">
              <a:rPr lang="en-US"/>
              <a:pPr>
                <a:defRPr/>
              </a:pPr>
              <a:t>11/4/2018</a:t>
            </a:fld>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a:t>WEEK 01</a:t>
            </a:r>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fld id="{6CABFDF6-A20B-436F-93BC-9E7674B1F143}" type="slidenum">
              <a:rPr lang="en-US" altLang="en-US"/>
              <a:pPr/>
              <a:t>‹#›</a:t>
            </a:fld>
            <a:endParaRPr lang="en-US" altLang="en-US"/>
          </a:p>
        </p:txBody>
      </p:sp>
    </p:spTree>
    <p:extLst>
      <p:ext uri="{BB962C8B-B14F-4D97-AF65-F5344CB8AC3E}">
        <p14:creationId xmlns:p14="http://schemas.microsoft.com/office/powerpoint/2010/main" val="4000728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8" name="Date Placeholder 1"/>
          <p:cNvSpPr>
            <a:spLocks noGrp="1"/>
          </p:cNvSpPr>
          <p:nvPr>
            <p:ph type="dt" sz="half" idx="10"/>
          </p:nvPr>
        </p:nvSpPr>
        <p:spPr/>
        <p:txBody>
          <a:bodyPr/>
          <a:lstStyle>
            <a:lvl1pPr>
              <a:defRPr smtClean="0"/>
            </a:lvl1pPr>
          </a:lstStyle>
          <a:p>
            <a:pPr>
              <a:defRPr/>
            </a:pPr>
            <a:fld id="{AEA07B98-53CC-4754-A594-9C972794E060}" type="datetime1">
              <a:rPr lang="en-US"/>
              <a:pPr>
                <a:defRPr/>
              </a:pPr>
              <a:t>11/4/2018</a:t>
            </a:fld>
            <a:endParaRPr lang="en-US"/>
          </a:p>
        </p:txBody>
      </p:sp>
      <p:sp>
        <p:nvSpPr>
          <p:cNvPr id="9" name="Footer Placeholder 2"/>
          <p:cNvSpPr>
            <a:spLocks noGrp="1"/>
          </p:cNvSpPr>
          <p:nvPr>
            <p:ph type="ftr" sz="quarter" idx="11"/>
          </p:nvPr>
        </p:nvSpPr>
        <p:spPr/>
        <p:txBody>
          <a:bodyPr/>
          <a:lstStyle>
            <a:lvl1pPr>
              <a:defRPr smtClean="0"/>
            </a:lvl1pPr>
          </a:lstStyle>
          <a:p>
            <a:pPr>
              <a:defRPr/>
            </a:pPr>
            <a:r>
              <a:rPr lang="en-US"/>
              <a:t>WEEK 01</a:t>
            </a:r>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fld id="{2AC534E7-75ED-48D7-87F4-4ACC1912E99C}" type="slidenum">
              <a:rPr lang="en-US" altLang="en-US"/>
              <a:pPr/>
              <a:t>‹#›</a:t>
            </a:fld>
            <a:endParaRPr lang="en-US" altLang="en-US"/>
          </a:p>
        </p:txBody>
      </p:sp>
    </p:spTree>
    <p:extLst>
      <p:ext uri="{BB962C8B-B14F-4D97-AF65-F5344CB8AC3E}">
        <p14:creationId xmlns:p14="http://schemas.microsoft.com/office/powerpoint/2010/main" val="258680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F4871A3-1F38-4527-9C15-6B53FA5B0A43}" type="datetime1">
              <a:rPr lang="en-US" smtClean="0"/>
              <a:pPr>
                <a:defRPr/>
              </a:pPr>
              <a:t>11/4/2018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21413663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D45DEEAF-D67E-4F36-B012-EB4A658F5D5A}" type="slidenum">
              <a:rPr lang="en-US" altLang="en-US"/>
              <a:pPr/>
              <a:t>‹#›</a:t>
            </a:fld>
            <a:endParaRPr lang="en-US" altLang="en-US"/>
          </a:p>
        </p:txBody>
      </p:sp>
      <p:sp>
        <p:nvSpPr>
          <p:cNvPr id="17" name="Date Placeholder 4"/>
          <p:cNvSpPr>
            <a:spLocks noGrp="1"/>
          </p:cNvSpPr>
          <p:nvPr>
            <p:ph type="dt" sz="half" idx="11"/>
          </p:nvPr>
        </p:nvSpPr>
        <p:spPr/>
        <p:txBody>
          <a:bodyPr/>
          <a:lstStyle>
            <a:lvl1pPr>
              <a:defRPr smtClean="0"/>
            </a:lvl1pPr>
          </a:lstStyle>
          <a:p>
            <a:pPr>
              <a:defRPr/>
            </a:pPr>
            <a:fld id="{EF44F897-7860-44FA-9F21-BD177CD03AFA}" type="datetime1">
              <a:rPr lang="en-US"/>
              <a:pPr>
                <a:defRPr/>
              </a:pPr>
              <a:t>11/4/2018</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smtClean="0"/>
            </a:lvl1pPr>
          </a:lstStyle>
          <a:p>
            <a:pPr>
              <a:defRPr/>
            </a:pPr>
            <a:r>
              <a:rPr lang="en-US"/>
              <a:t>WEEK 01</a:t>
            </a:r>
          </a:p>
        </p:txBody>
      </p:sp>
    </p:spTree>
    <p:extLst>
      <p:ext uri="{BB962C8B-B14F-4D97-AF65-F5344CB8AC3E}">
        <p14:creationId xmlns:p14="http://schemas.microsoft.com/office/powerpoint/2010/main" val="42579877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0EDCD3EC-11C9-4551-81EC-866DAC3E22F7}" type="slidenum">
              <a:rPr lang="en-US" altLang="en-US"/>
              <a:pPr/>
              <a:t>‹#›</a:t>
            </a:fld>
            <a:endParaRPr lang="en-US" altLang="en-US"/>
          </a:p>
        </p:txBody>
      </p:sp>
      <p:sp>
        <p:nvSpPr>
          <p:cNvPr id="17" name="Date Placeholder 4"/>
          <p:cNvSpPr>
            <a:spLocks noGrp="1"/>
          </p:cNvSpPr>
          <p:nvPr>
            <p:ph type="dt" sz="half" idx="11"/>
          </p:nvPr>
        </p:nvSpPr>
        <p:spPr>
          <a:xfrm>
            <a:off x="7717367" y="6405564"/>
            <a:ext cx="4059767" cy="365125"/>
          </a:xfrm>
        </p:spPr>
        <p:txBody>
          <a:bodyPr/>
          <a:lstStyle>
            <a:lvl1pPr>
              <a:defRPr smtClean="0"/>
            </a:lvl1pPr>
          </a:lstStyle>
          <a:p>
            <a:pPr>
              <a:defRPr/>
            </a:pPr>
            <a:fld id="{52FD5A7C-95C0-479F-832A-3970EAA47CCB}" type="datetime1">
              <a:rPr lang="en-US"/>
              <a:pPr>
                <a:defRPr/>
              </a:pPr>
              <a:t>11/4/2018</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smtClean="0"/>
            </a:lvl1pPr>
          </a:lstStyle>
          <a:p>
            <a:pPr>
              <a:defRPr/>
            </a:pPr>
            <a:r>
              <a:rPr lang="en-US"/>
              <a:t>WEEK 01</a:t>
            </a:r>
          </a:p>
        </p:txBody>
      </p:sp>
    </p:spTree>
    <p:extLst>
      <p:ext uri="{BB962C8B-B14F-4D97-AF65-F5344CB8AC3E}">
        <p14:creationId xmlns:p14="http://schemas.microsoft.com/office/powerpoint/2010/main" val="3870486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7D52F1C-F11A-4372-A323-287FF717E46E}" type="datetime1">
              <a:rPr lang="en-US"/>
              <a:pPr>
                <a:defRPr/>
              </a:pPr>
              <a:t>11/4/2018</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WEEK 01</a:t>
            </a:r>
          </a:p>
        </p:txBody>
      </p:sp>
      <p:sp>
        <p:nvSpPr>
          <p:cNvPr id="6" name="Slide Number Placeholder 5"/>
          <p:cNvSpPr>
            <a:spLocks noGrp="1"/>
          </p:cNvSpPr>
          <p:nvPr>
            <p:ph type="sldNum" sz="quarter" idx="12"/>
          </p:nvPr>
        </p:nvSpPr>
        <p:spPr/>
        <p:txBody>
          <a:bodyPr/>
          <a:lstStyle>
            <a:lvl1pPr>
              <a:defRPr/>
            </a:lvl1pPr>
          </a:lstStyle>
          <a:p>
            <a:fld id="{072A834A-E738-4B43-957F-88AFAD49DB36}" type="slidenum">
              <a:rPr lang="en-US" altLang="en-US"/>
              <a:pPr/>
              <a:t>‹#›</a:t>
            </a:fld>
            <a:endParaRPr lang="en-US" altLang="en-US"/>
          </a:p>
        </p:txBody>
      </p:sp>
    </p:spTree>
    <p:extLst>
      <p:ext uri="{BB962C8B-B14F-4D97-AF65-F5344CB8AC3E}">
        <p14:creationId xmlns:p14="http://schemas.microsoft.com/office/powerpoint/2010/main" val="326783987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21"/>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a:lvl1pPr>
          </a:lstStyle>
          <a:p>
            <a:fld id="{4C8CFFBB-6C71-41A3-A5C7-91E4DF22046E}" type="slidenum">
              <a:rPr lang="en-US" altLang="en-US"/>
              <a:pPr/>
              <a:t>‹#›</a:t>
            </a:fld>
            <a:endParaRPr lang="en-US" altLang="en-US"/>
          </a:p>
        </p:txBody>
      </p:sp>
      <p:sp>
        <p:nvSpPr>
          <p:cNvPr id="14" name="Date Placeholder 3"/>
          <p:cNvSpPr>
            <a:spLocks noGrp="1"/>
          </p:cNvSpPr>
          <p:nvPr>
            <p:ph type="dt" sz="half" idx="11"/>
          </p:nvPr>
        </p:nvSpPr>
        <p:spPr/>
        <p:txBody>
          <a:bodyPr/>
          <a:lstStyle>
            <a:lvl1pPr>
              <a:defRPr smtClean="0"/>
            </a:lvl1pPr>
          </a:lstStyle>
          <a:p>
            <a:pPr>
              <a:defRPr/>
            </a:pPr>
            <a:fld id="{A7F167DA-EE1A-4A40-8D3A-6B2E23C4F412}" type="datetime1">
              <a:rPr lang="en-US"/>
              <a:pPr>
                <a:defRPr/>
              </a:pPr>
              <a:t>11/4/2018</a:t>
            </a:fld>
            <a:endParaRPr lang="en-US"/>
          </a:p>
        </p:txBody>
      </p:sp>
      <p:sp>
        <p:nvSpPr>
          <p:cNvPr id="15" name="Footer Placeholder 4"/>
          <p:cNvSpPr>
            <a:spLocks noGrp="1"/>
          </p:cNvSpPr>
          <p:nvPr>
            <p:ph type="ftr" sz="quarter" idx="12"/>
          </p:nvPr>
        </p:nvSpPr>
        <p:spPr/>
        <p:txBody>
          <a:bodyPr/>
          <a:lstStyle>
            <a:lvl1pPr>
              <a:defRPr smtClean="0"/>
            </a:lvl1pPr>
          </a:lstStyle>
          <a:p>
            <a:pPr>
              <a:defRPr/>
            </a:pPr>
            <a:r>
              <a:rPr lang="en-US"/>
              <a:t>WEEK 01</a:t>
            </a:r>
          </a:p>
        </p:txBody>
      </p:sp>
    </p:spTree>
    <p:extLst>
      <p:ext uri="{BB962C8B-B14F-4D97-AF65-F5344CB8AC3E}">
        <p14:creationId xmlns:p14="http://schemas.microsoft.com/office/powerpoint/2010/main" val="146319327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1766889"/>
            <a:ext cx="10358967" cy="1735137"/>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06400" y="6248401"/>
            <a:ext cx="3043767" cy="454025"/>
          </a:xfrm>
        </p:spPr>
        <p:txBody>
          <a:bodyPr/>
          <a:lstStyle>
            <a:lvl1pPr>
              <a:defRPr smtClean="0"/>
            </a:lvl1pPr>
          </a:lstStyle>
          <a:p>
            <a:pPr>
              <a:defRPr/>
            </a:pPr>
            <a:fld id="{D5309A71-C0C0-4845-9F5D-4995808C02C3}" type="datetime1">
              <a:rPr lang="en-US"/>
              <a:pPr>
                <a:defRPr/>
              </a:pPr>
              <a:t>11/4/2018</a:t>
            </a:fld>
            <a:endParaRPr lang="en-GB"/>
          </a:p>
        </p:txBody>
      </p:sp>
      <p:sp>
        <p:nvSpPr>
          <p:cNvPr id="4" name="Footer Placeholder 3"/>
          <p:cNvSpPr>
            <a:spLocks noGrp="1"/>
          </p:cNvSpPr>
          <p:nvPr>
            <p:ph type="ftr" idx="11"/>
          </p:nvPr>
        </p:nvSpPr>
        <p:spPr>
          <a:xfrm>
            <a:off x="4165601" y="6248401"/>
            <a:ext cx="3856567" cy="454025"/>
          </a:xfrm>
        </p:spPr>
        <p:txBody>
          <a:bodyPr/>
          <a:lstStyle>
            <a:lvl1pPr>
              <a:defRPr smtClean="0"/>
            </a:lvl1pPr>
          </a:lstStyle>
          <a:p>
            <a:pPr>
              <a:defRPr/>
            </a:pPr>
            <a:r>
              <a:rPr lang="en-GB"/>
              <a:t>WEEK 01</a:t>
            </a:r>
          </a:p>
        </p:txBody>
      </p:sp>
      <p:sp>
        <p:nvSpPr>
          <p:cNvPr id="5" name="Slide Number Placeholder 4"/>
          <p:cNvSpPr>
            <a:spLocks noGrp="1"/>
          </p:cNvSpPr>
          <p:nvPr>
            <p:ph type="sldNum" idx="12"/>
          </p:nvPr>
        </p:nvSpPr>
        <p:spPr>
          <a:xfrm>
            <a:off x="8737601" y="6248401"/>
            <a:ext cx="3043767" cy="454025"/>
          </a:xfrm>
        </p:spPr>
        <p:txBody>
          <a:bodyPr/>
          <a:lstStyle>
            <a:lvl1pPr>
              <a:defRPr/>
            </a:lvl1pPr>
          </a:lstStyle>
          <a:p>
            <a:fld id="{76494AD0-147F-43B9-B0CA-7C92116D1BF4}" type="slidenum">
              <a:rPr lang="en-GB" altLang="en-US"/>
              <a:pPr/>
              <a:t>‹#›</a:t>
            </a:fld>
            <a:endParaRPr lang="en-GB" altLang="en-US"/>
          </a:p>
        </p:txBody>
      </p:sp>
    </p:spTree>
    <p:extLst>
      <p:ext uri="{BB962C8B-B14F-4D97-AF65-F5344CB8AC3E}">
        <p14:creationId xmlns:p14="http://schemas.microsoft.com/office/powerpoint/2010/main" val="278773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F79DC41A-E234-4EEA-BE96-AC12BC311F6F}" type="datetime1">
              <a:rPr lang="en-US"/>
              <a:pPr>
                <a:defRPr/>
              </a:pPr>
              <a:t>11/4/2018</a:t>
            </a:fld>
            <a:endParaRPr lang="en-US"/>
          </a:p>
        </p:txBody>
      </p:sp>
      <p:sp>
        <p:nvSpPr>
          <p:cNvPr id="16" name="Footer Placeholder 16"/>
          <p:cNvSpPr>
            <a:spLocks noGrp="1"/>
          </p:cNvSpPr>
          <p:nvPr>
            <p:ph type="ftr" sz="quarter" idx="11"/>
          </p:nvPr>
        </p:nvSpPr>
        <p:spPr/>
        <p:txBody>
          <a:bodyPr/>
          <a:lstStyle>
            <a:lvl1pPr>
              <a:defRPr smtClean="0"/>
            </a:lvl1pPr>
          </a:lstStyle>
          <a:p>
            <a:pPr>
              <a:defRPr/>
            </a:pPr>
            <a:r>
              <a:rPr lang="en-US"/>
              <a:t>WEEK 01</a:t>
            </a:r>
          </a:p>
        </p:txBody>
      </p:sp>
      <p:sp>
        <p:nvSpPr>
          <p:cNvPr id="17" name="Slide Number Placeholder 28"/>
          <p:cNvSpPr>
            <a:spLocks noGrp="1"/>
          </p:cNvSpPr>
          <p:nvPr>
            <p:ph type="sldNum" sz="quarter" idx="12"/>
          </p:nvPr>
        </p:nvSpPr>
        <p:spPr>
          <a:xfrm>
            <a:off x="5791200" y="2198689"/>
            <a:ext cx="609600" cy="441325"/>
          </a:xfrm>
        </p:spPr>
        <p:txBody>
          <a:bodyPr/>
          <a:lstStyle>
            <a:lvl1pPr>
              <a:defRPr/>
            </a:lvl1pPr>
          </a:lstStyle>
          <a:p>
            <a:fld id="{64BDBD02-46B3-4B4F-BFEC-E05B23CD3DF3}" type="slidenum">
              <a:rPr lang="en-US" altLang="en-US"/>
              <a:pPr/>
              <a:t>‹#›</a:t>
            </a:fld>
            <a:endParaRPr lang="en-US" altLang="en-US"/>
          </a:p>
        </p:txBody>
      </p:sp>
    </p:spTree>
    <p:extLst>
      <p:ext uri="{BB962C8B-B14F-4D97-AF65-F5344CB8AC3E}">
        <p14:creationId xmlns:p14="http://schemas.microsoft.com/office/powerpoint/2010/main" val="41482892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A994A44-08E3-4970-8088-D3C7D16C2176}" type="datetime1">
              <a:rPr lang="en-US"/>
              <a:pPr>
                <a:defRPr/>
              </a:pPr>
              <a:t>11/4/2018</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WEEK 01</a:t>
            </a:r>
          </a:p>
        </p:txBody>
      </p:sp>
      <p:sp>
        <p:nvSpPr>
          <p:cNvPr id="6" name="Slide Number Placeholder 5"/>
          <p:cNvSpPr>
            <a:spLocks noGrp="1"/>
          </p:cNvSpPr>
          <p:nvPr>
            <p:ph type="sldNum" sz="quarter" idx="12"/>
          </p:nvPr>
        </p:nvSpPr>
        <p:spPr>
          <a:xfrm>
            <a:off x="5816600" y="1027114"/>
            <a:ext cx="609600" cy="441325"/>
          </a:xfrm>
        </p:spPr>
        <p:txBody>
          <a:bodyPr/>
          <a:lstStyle>
            <a:lvl1pPr>
              <a:defRPr/>
            </a:lvl1pPr>
          </a:lstStyle>
          <a:p>
            <a:fld id="{CBD12508-613F-4B72-944F-C27D0E8ED66A}" type="slidenum">
              <a:rPr lang="en-US" altLang="en-US"/>
              <a:pPr/>
              <a:t>‹#›</a:t>
            </a:fld>
            <a:endParaRPr lang="en-US" altLang="en-US"/>
          </a:p>
        </p:txBody>
      </p:sp>
    </p:spTree>
    <p:extLst>
      <p:ext uri="{BB962C8B-B14F-4D97-AF65-F5344CB8AC3E}">
        <p14:creationId xmlns:p14="http://schemas.microsoft.com/office/powerpoint/2010/main" val="201727966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24"/>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5"/>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smtClean="0"/>
            </a:lvl1pPr>
          </a:lstStyle>
          <a:p>
            <a:pPr>
              <a:defRPr/>
            </a:pPr>
            <a:r>
              <a:rPr lang="en-US"/>
              <a:t>WEEK 01</a:t>
            </a:r>
          </a:p>
        </p:txBody>
      </p:sp>
      <p:sp>
        <p:nvSpPr>
          <p:cNvPr id="16" name="Date Placeholder 3"/>
          <p:cNvSpPr>
            <a:spLocks noGrp="1"/>
          </p:cNvSpPr>
          <p:nvPr>
            <p:ph type="dt" sz="half" idx="11"/>
          </p:nvPr>
        </p:nvSpPr>
        <p:spPr/>
        <p:txBody>
          <a:bodyPr/>
          <a:lstStyle>
            <a:lvl1pPr>
              <a:defRPr smtClean="0"/>
            </a:lvl1pPr>
          </a:lstStyle>
          <a:p>
            <a:pPr>
              <a:defRPr/>
            </a:pPr>
            <a:fld id="{5E97AC73-217F-480E-AD08-73BD5F10BFCA}" type="datetime1">
              <a:rPr lang="en-US"/>
              <a:pPr>
                <a:defRPr/>
              </a:pPr>
              <a:t>11/4/2018</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a:lvl1pPr>
          </a:lstStyle>
          <a:p>
            <a:fld id="{03DAC76F-4DA6-480B-BE54-F8490451739B}" type="slidenum">
              <a:rPr lang="en-US" altLang="en-US"/>
              <a:pPr/>
              <a:t>‹#›</a:t>
            </a:fld>
            <a:endParaRPr lang="en-US" altLang="en-US"/>
          </a:p>
        </p:txBody>
      </p:sp>
    </p:spTree>
    <p:extLst>
      <p:ext uri="{BB962C8B-B14F-4D97-AF65-F5344CB8AC3E}">
        <p14:creationId xmlns:p14="http://schemas.microsoft.com/office/powerpoint/2010/main" val="235798337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smtClean="0"/>
            </a:lvl1pPr>
          </a:lstStyle>
          <a:p>
            <a:pPr>
              <a:defRPr/>
            </a:pPr>
            <a:fld id="{FF2F0232-6777-45DC-8AE2-DF75B10EAD0F}" type="datetime1">
              <a:rPr lang="en-US"/>
              <a:pPr>
                <a:defRPr/>
              </a:pPr>
              <a:t>11/4/2018</a:t>
            </a:fld>
            <a:endParaRPr lang="en-US"/>
          </a:p>
        </p:txBody>
      </p:sp>
      <p:sp>
        <p:nvSpPr>
          <p:cNvPr id="7" name="Footer Placeholder 5"/>
          <p:cNvSpPr>
            <a:spLocks noGrp="1"/>
          </p:cNvSpPr>
          <p:nvPr>
            <p:ph type="ftr" sz="quarter" idx="11"/>
          </p:nvPr>
        </p:nvSpPr>
        <p:spPr/>
        <p:txBody>
          <a:bodyPr/>
          <a:lstStyle>
            <a:lvl1pPr>
              <a:defRPr smtClean="0"/>
            </a:lvl1pPr>
          </a:lstStyle>
          <a:p>
            <a:pPr>
              <a:defRPr/>
            </a:pPr>
            <a:r>
              <a:rPr lang="en-US"/>
              <a:t>WEEK 01</a:t>
            </a:r>
          </a:p>
        </p:txBody>
      </p:sp>
      <p:sp>
        <p:nvSpPr>
          <p:cNvPr id="8" name="Slide Number Placeholder 6"/>
          <p:cNvSpPr>
            <a:spLocks noGrp="1"/>
          </p:cNvSpPr>
          <p:nvPr>
            <p:ph type="sldNum" sz="quarter" idx="12"/>
          </p:nvPr>
        </p:nvSpPr>
        <p:spPr/>
        <p:txBody>
          <a:bodyPr/>
          <a:lstStyle>
            <a:lvl1pPr>
              <a:defRPr/>
            </a:lvl1pPr>
          </a:lstStyle>
          <a:p>
            <a:fld id="{41F2683D-3455-4520-A2C2-2A4FD30DE48B}" type="slidenum">
              <a:rPr lang="en-US" altLang="en-US"/>
              <a:pPr/>
              <a:t>‹#›</a:t>
            </a:fld>
            <a:endParaRPr lang="en-US" altLang="en-US"/>
          </a:p>
        </p:txBody>
      </p:sp>
    </p:spTree>
    <p:extLst>
      <p:ext uri="{BB962C8B-B14F-4D97-AF65-F5344CB8AC3E}">
        <p14:creationId xmlns:p14="http://schemas.microsoft.com/office/powerpoint/2010/main" val="184630697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3239F5EE-7787-4EE8-B244-EDF60333232D}" type="datetime1">
              <a:rPr lang="en-US"/>
              <a:pPr>
                <a:defRPr/>
              </a:pPr>
              <a:t>11/4/2018</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smtClean="0"/>
            </a:lvl1pPr>
          </a:lstStyle>
          <a:p>
            <a:pPr>
              <a:defRPr/>
            </a:pPr>
            <a:r>
              <a:rPr lang="en-US"/>
              <a:t>WEEK 01</a:t>
            </a:r>
          </a:p>
        </p:txBody>
      </p:sp>
      <p:sp>
        <p:nvSpPr>
          <p:cNvPr id="20" name="Slide Number Placeholder 8"/>
          <p:cNvSpPr>
            <a:spLocks noGrp="1"/>
          </p:cNvSpPr>
          <p:nvPr>
            <p:ph type="sldNum" sz="quarter" idx="12"/>
          </p:nvPr>
        </p:nvSpPr>
        <p:spPr>
          <a:xfrm>
            <a:off x="5791200" y="1042989"/>
            <a:ext cx="609600" cy="441325"/>
          </a:xfrm>
        </p:spPr>
        <p:txBody>
          <a:bodyPr/>
          <a:lstStyle>
            <a:lvl1pPr>
              <a:defRPr/>
            </a:lvl1pPr>
          </a:lstStyle>
          <a:p>
            <a:fld id="{2B190297-1CBA-4F81-9320-0AAE8E32AB76}" type="slidenum">
              <a:rPr lang="en-US" altLang="en-US"/>
              <a:pPr/>
              <a:t>‹#›</a:t>
            </a:fld>
            <a:endParaRPr lang="en-US" altLang="en-US"/>
          </a:p>
        </p:txBody>
      </p:sp>
    </p:spTree>
    <p:extLst>
      <p:ext uri="{BB962C8B-B14F-4D97-AF65-F5344CB8AC3E}">
        <p14:creationId xmlns:p14="http://schemas.microsoft.com/office/powerpoint/2010/main" val="7696256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08A3CBF-4754-4F55-BCC3-829CF789748B}" type="datetime1">
              <a:rPr lang="en-US" smtClean="0"/>
              <a:pPr>
                <a:defRPr/>
              </a:pPr>
              <a:t>11/4/2018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4174216549"/>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1742D6F-9CEC-438A-8F92-502A90DC4C59}" type="datetime1">
              <a:rPr lang="en-US"/>
              <a:pPr>
                <a:defRPr/>
              </a:pPr>
              <a:t>11/4/2018</a:t>
            </a:fld>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a:t>WEEK 01</a:t>
            </a:r>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fld id="{A481BD8B-A525-42AE-8F9B-6FE0B9837D39}" type="slidenum">
              <a:rPr lang="en-US" altLang="en-US"/>
              <a:pPr/>
              <a:t>‹#›</a:t>
            </a:fld>
            <a:endParaRPr lang="en-US" altLang="en-US"/>
          </a:p>
        </p:txBody>
      </p:sp>
    </p:spTree>
    <p:extLst>
      <p:ext uri="{BB962C8B-B14F-4D97-AF65-F5344CB8AC3E}">
        <p14:creationId xmlns:p14="http://schemas.microsoft.com/office/powerpoint/2010/main" val="1577171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8" name="Date Placeholder 1"/>
          <p:cNvSpPr>
            <a:spLocks noGrp="1"/>
          </p:cNvSpPr>
          <p:nvPr>
            <p:ph type="dt" sz="half" idx="10"/>
          </p:nvPr>
        </p:nvSpPr>
        <p:spPr/>
        <p:txBody>
          <a:bodyPr/>
          <a:lstStyle>
            <a:lvl1pPr>
              <a:defRPr smtClean="0"/>
            </a:lvl1pPr>
          </a:lstStyle>
          <a:p>
            <a:pPr>
              <a:defRPr/>
            </a:pPr>
            <a:fld id="{0A58733D-68E3-46F5-B6FD-E624D942D277}" type="datetime1">
              <a:rPr lang="en-US"/>
              <a:pPr>
                <a:defRPr/>
              </a:pPr>
              <a:t>11/4/2018</a:t>
            </a:fld>
            <a:endParaRPr lang="en-US"/>
          </a:p>
        </p:txBody>
      </p:sp>
      <p:sp>
        <p:nvSpPr>
          <p:cNvPr id="9" name="Footer Placeholder 2"/>
          <p:cNvSpPr>
            <a:spLocks noGrp="1"/>
          </p:cNvSpPr>
          <p:nvPr>
            <p:ph type="ftr" sz="quarter" idx="11"/>
          </p:nvPr>
        </p:nvSpPr>
        <p:spPr/>
        <p:txBody>
          <a:bodyPr/>
          <a:lstStyle>
            <a:lvl1pPr>
              <a:defRPr smtClean="0"/>
            </a:lvl1pPr>
          </a:lstStyle>
          <a:p>
            <a:pPr>
              <a:defRPr/>
            </a:pPr>
            <a:r>
              <a:rPr lang="en-US"/>
              <a:t>WEEK 01</a:t>
            </a:r>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fld id="{A3B5248B-E11F-452F-885C-192BB496D183}" type="slidenum">
              <a:rPr lang="en-US" altLang="en-US"/>
              <a:pPr/>
              <a:t>‹#›</a:t>
            </a:fld>
            <a:endParaRPr lang="en-US" altLang="en-US"/>
          </a:p>
        </p:txBody>
      </p:sp>
    </p:spTree>
    <p:extLst>
      <p:ext uri="{BB962C8B-B14F-4D97-AF65-F5344CB8AC3E}">
        <p14:creationId xmlns:p14="http://schemas.microsoft.com/office/powerpoint/2010/main" val="1583670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28950EED-0DC3-4248-ADFA-1B808C37841C}" type="slidenum">
              <a:rPr lang="en-US" altLang="en-US"/>
              <a:pPr/>
              <a:t>‹#›</a:t>
            </a:fld>
            <a:endParaRPr lang="en-US" altLang="en-US"/>
          </a:p>
        </p:txBody>
      </p:sp>
      <p:sp>
        <p:nvSpPr>
          <p:cNvPr id="17" name="Date Placeholder 4"/>
          <p:cNvSpPr>
            <a:spLocks noGrp="1"/>
          </p:cNvSpPr>
          <p:nvPr>
            <p:ph type="dt" sz="half" idx="11"/>
          </p:nvPr>
        </p:nvSpPr>
        <p:spPr/>
        <p:txBody>
          <a:bodyPr/>
          <a:lstStyle>
            <a:lvl1pPr>
              <a:defRPr smtClean="0"/>
            </a:lvl1pPr>
          </a:lstStyle>
          <a:p>
            <a:pPr>
              <a:defRPr/>
            </a:pPr>
            <a:fld id="{C9CAA553-BCFA-4788-A24C-CE972F6FBE12}" type="datetime1">
              <a:rPr lang="en-US"/>
              <a:pPr>
                <a:defRPr/>
              </a:pPr>
              <a:t>11/4/2018</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smtClean="0"/>
            </a:lvl1pPr>
          </a:lstStyle>
          <a:p>
            <a:pPr>
              <a:defRPr/>
            </a:pPr>
            <a:r>
              <a:rPr lang="en-US"/>
              <a:t>WEEK 01</a:t>
            </a:r>
          </a:p>
        </p:txBody>
      </p:sp>
    </p:spTree>
    <p:extLst>
      <p:ext uri="{BB962C8B-B14F-4D97-AF65-F5344CB8AC3E}">
        <p14:creationId xmlns:p14="http://schemas.microsoft.com/office/powerpoint/2010/main" val="96852939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5792208B-5654-456F-9702-42B41F9861C6}" type="slidenum">
              <a:rPr lang="en-US" altLang="en-US"/>
              <a:pPr/>
              <a:t>‹#›</a:t>
            </a:fld>
            <a:endParaRPr lang="en-US" altLang="en-US"/>
          </a:p>
        </p:txBody>
      </p:sp>
      <p:sp>
        <p:nvSpPr>
          <p:cNvPr id="17" name="Date Placeholder 4"/>
          <p:cNvSpPr>
            <a:spLocks noGrp="1"/>
          </p:cNvSpPr>
          <p:nvPr>
            <p:ph type="dt" sz="half" idx="11"/>
          </p:nvPr>
        </p:nvSpPr>
        <p:spPr>
          <a:xfrm>
            <a:off x="7717367" y="6405564"/>
            <a:ext cx="4059767" cy="365125"/>
          </a:xfrm>
        </p:spPr>
        <p:txBody>
          <a:bodyPr/>
          <a:lstStyle>
            <a:lvl1pPr>
              <a:defRPr smtClean="0"/>
            </a:lvl1pPr>
          </a:lstStyle>
          <a:p>
            <a:pPr>
              <a:defRPr/>
            </a:pPr>
            <a:fld id="{CEB4CF05-583B-40C3-81B3-F195B47B0F92}" type="datetime1">
              <a:rPr lang="en-US"/>
              <a:pPr>
                <a:defRPr/>
              </a:pPr>
              <a:t>11/4/2018</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smtClean="0"/>
            </a:lvl1pPr>
          </a:lstStyle>
          <a:p>
            <a:pPr>
              <a:defRPr/>
            </a:pPr>
            <a:r>
              <a:rPr lang="en-US"/>
              <a:t>WEEK 01</a:t>
            </a:r>
          </a:p>
        </p:txBody>
      </p:sp>
    </p:spTree>
    <p:extLst>
      <p:ext uri="{BB962C8B-B14F-4D97-AF65-F5344CB8AC3E}">
        <p14:creationId xmlns:p14="http://schemas.microsoft.com/office/powerpoint/2010/main" val="374069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199565CA-26FC-4073-AE6B-97097BC9CD6B}" type="datetime1">
              <a:rPr lang="en-US"/>
              <a:pPr>
                <a:defRPr/>
              </a:pPr>
              <a:t>11/4/2018</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WEEK 01</a:t>
            </a:r>
          </a:p>
        </p:txBody>
      </p:sp>
      <p:sp>
        <p:nvSpPr>
          <p:cNvPr id="6" name="Slide Number Placeholder 5"/>
          <p:cNvSpPr>
            <a:spLocks noGrp="1"/>
          </p:cNvSpPr>
          <p:nvPr>
            <p:ph type="sldNum" sz="quarter" idx="12"/>
          </p:nvPr>
        </p:nvSpPr>
        <p:spPr/>
        <p:txBody>
          <a:bodyPr/>
          <a:lstStyle>
            <a:lvl1pPr>
              <a:defRPr/>
            </a:lvl1pPr>
          </a:lstStyle>
          <a:p>
            <a:fld id="{A0F0D2D4-2E87-4E70-87EE-8CC8E5938EFB}" type="slidenum">
              <a:rPr lang="en-US" altLang="en-US"/>
              <a:pPr/>
              <a:t>‹#›</a:t>
            </a:fld>
            <a:endParaRPr lang="en-US" altLang="en-US"/>
          </a:p>
        </p:txBody>
      </p:sp>
    </p:spTree>
    <p:extLst>
      <p:ext uri="{BB962C8B-B14F-4D97-AF65-F5344CB8AC3E}">
        <p14:creationId xmlns:p14="http://schemas.microsoft.com/office/powerpoint/2010/main" val="564692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6" name="Rectangle 21"/>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a:lvl1pPr>
          </a:lstStyle>
          <a:p>
            <a:fld id="{BD729783-987E-4860-B0AF-3FBE41C1FD77}" type="slidenum">
              <a:rPr lang="en-US" altLang="en-US"/>
              <a:pPr/>
              <a:t>‹#›</a:t>
            </a:fld>
            <a:endParaRPr lang="en-US" altLang="en-US"/>
          </a:p>
        </p:txBody>
      </p:sp>
      <p:sp>
        <p:nvSpPr>
          <p:cNvPr id="14" name="Date Placeholder 3"/>
          <p:cNvSpPr>
            <a:spLocks noGrp="1"/>
          </p:cNvSpPr>
          <p:nvPr>
            <p:ph type="dt" sz="half" idx="11"/>
          </p:nvPr>
        </p:nvSpPr>
        <p:spPr/>
        <p:txBody>
          <a:bodyPr/>
          <a:lstStyle>
            <a:lvl1pPr>
              <a:defRPr smtClean="0"/>
            </a:lvl1pPr>
          </a:lstStyle>
          <a:p>
            <a:pPr>
              <a:defRPr/>
            </a:pPr>
            <a:fld id="{AC855153-807B-4CAF-B4DD-17B5214B3A7B}" type="datetime1">
              <a:rPr lang="en-US"/>
              <a:pPr>
                <a:defRPr/>
              </a:pPr>
              <a:t>11/4/2018</a:t>
            </a:fld>
            <a:endParaRPr lang="en-US"/>
          </a:p>
        </p:txBody>
      </p:sp>
      <p:sp>
        <p:nvSpPr>
          <p:cNvPr id="15" name="Footer Placeholder 4"/>
          <p:cNvSpPr>
            <a:spLocks noGrp="1"/>
          </p:cNvSpPr>
          <p:nvPr>
            <p:ph type="ftr" sz="quarter" idx="12"/>
          </p:nvPr>
        </p:nvSpPr>
        <p:spPr/>
        <p:txBody>
          <a:bodyPr/>
          <a:lstStyle>
            <a:lvl1pPr>
              <a:defRPr smtClean="0"/>
            </a:lvl1pPr>
          </a:lstStyle>
          <a:p>
            <a:pPr>
              <a:defRPr/>
            </a:pPr>
            <a:r>
              <a:rPr lang="en-US"/>
              <a:t>WEEK 01</a:t>
            </a:r>
          </a:p>
        </p:txBody>
      </p:sp>
    </p:spTree>
    <p:extLst>
      <p:ext uri="{BB962C8B-B14F-4D97-AF65-F5344CB8AC3E}">
        <p14:creationId xmlns:p14="http://schemas.microsoft.com/office/powerpoint/2010/main" val="1507915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1766889"/>
            <a:ext cx="10358967" cy="1735137"/>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06400" y="6248401"/>
            <a:ext cx="3043767" cy="454025"/>
          </a:xfrm>
        </p:spPr>
        <p:txBody>
          <a:bodyPr/>
          <a:lstStyle>
            <a:lvl1pPr>
              <a:defRPr smtClean="0"/>
            </a:lvl1pPr>
          </a:lstStyle>
          <a:p>
            <a:pPr>
              <a:defRPr/>
            </a:pPr>
            <a:fld id="{430D940E-1C42-402A-BD2E-B3FACFDFE491}" type="datetime1">
              <a:rPr lang="en-US"/>
              <a:pPr>
                <a:defRPr/>
              </a:pPr>
              <a:t>11/4/2018</a:t>
            </a:fld>
            <a:endParaRPr lang="en-GB"/>
          </a:p>
        </p:txBody>
      </p:sp>
      <p:sp>
        <p:nvSpPr>
          <p:cNvPr id="4" name="Footer Placeholder 3"/>
          <p:cNvSpPr>
            <a:spLocks noGrp="1"/>
          </p:cNvSpPr>
          <p:nvPr>
            <p:ph type="ftr" idx="11"/>
          </p:nvPr>
        </p:nvSpPr>
        <p:spPr>
          <a:xfrm>
            <a:off x="4165601" y="6248401"/>
            <a:ext cx="3856567" cy="454025"/>
          </a:xfrm>
        </p:spPr>
        <p:txBody>
          <a:bodyPr/>
          <a:lstStyle>
            <a:lvl1pPr>
              <a:defRPr smtClean="0"/>
            </a:lvl1pPr>
          </a:lstStyle>
          <a:p>
            <a:pPr>
              <a:defRPr/>
            </a:pPr>
            <a:r>
              <a:rPr lang="en-GB"/>
              <a:t>WEEK 01</a:t>
            </a:r>
          </a:p>
        </p:txBody>
      </p:sp>
      <p:sp>
        <p:nvSpPr>
          <p:cNvPr id="5" name="Slide Number Placeholder 4"/>
          <p:cNvSpPr>
            <a:spLocks noGrp="1"/>
          </p:cNvSpPr>
          <p:nvPr>
            <p:ph type="sldNum" idx="12"/>
          </p:nvPr>
        </p:nvSpPr>
        <p:spPr>
          <a:xfrm>
            <a:off x="8737601" y="6248401"/>
            <a:ext cx="3043767" cy="454025"/>
          </a:xfrm>
        </p:spPr>
        <p:txBody>
          <a:bodyPr/>
          <a:lstStyle>
            <a:lvl1pPr>
              <a:defRPr/>
            </a:lvl1pPr>
          </a:lstStyle>
          <a:p>
            <a:fld id="{9D413985-5735-42F8-8BC1-9A23DFF25BBA}" type="slidenum">
              <a:rPr lang="en-GB" altLang="en-US"/>
              <a:pPr/>
              <a:t>‹#›</a:t>
            </a:fld>
            <a:endParaRPr lang="en-GB" altLang="en-US"/>
          </a:p>
        </p:txBody>
      </p:sp>
    </p:spTree>
    <p:extLst>
      <p:ext uri="{BB962C8B-B14F-4D97-AF65-F5344CB8AC3E}">
        <p14:creationId xmlns:p14="http://schemas.microsoft.com/office/powerpoint/2010/main" val="101868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186EAC-5E8E-4FF3-9A6C-3E37F8E60BF5}" type="slidenum">
              <a:rPr lang="en-US" altLang="en-US"/>
              <a:pPr/>
              <a:t>‹#›</a:t>
            </a:fld>
            <a:endParaRPr lang="en-US" altLang="en-US"/>
          </a:p>
        </p:txBody>
      </p:sp>
    </p:spTree>
    <p:extLst>
      <p:ext uri="{BB962C8B-B14F-4D97-AF65-F5344CB8AC3E}">
        <p14:creationId xmlns:p14="http://schemas.microsoft.com/office/powerpoint/2010/main" val="2277143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D30330-6E17-4452-8A98-0284755A3C23}" type="slidenum">
              <a:rPr lang="en-US" altLang="en-US"/>
              <a:pPr/>
              <a:t>‹#›</a:t>
            </a:fld>
            <a:endParaRPr lang="en-US" altLang="en-US"/>
          </a:p>
        </p:txBody>
      </p:sp>
    </p:spTree>
    <p:extLst>
      <p:ext uri="{BB962C8B-B14F-4D97-AF65-F5344CB8AC3E}">
        <p14:creationId xmlns:p14="http://schemas.microsoft.com/office/powerpoint/2010/main" val="840617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1C815C-DBD3-4908-B74A-27E9CE814A4C}" type="slidenum">
              <a:rPr lang="en-US" altLang="en-US"/>
              <a:pPr/>
              <a:t>‹#›</a:t>
            </a:fld>
            <a:endParaRPr lang="en-US" altLang="en-US"/>
          </a:p>
        </p:txBody>
      </p:sp>
    </p:spTree>
    <p:extLst>
      <p:ext uri="{BB962C8B-B14F-4D97-AF65-F5344CB8AC3E}">
        <p14:creationId xmlns:p14="http://schemas.microsoft.com/office/powerpoint/2010/main" val="260748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23DF38A-5351-433B-B479-40403F70676F}" type="datetime1">
              <a:rPr lang="en-US" smtClean="0"/>
              <a:pPr>
                <a:defRPr/>
              </a:pPr>
              <a:t>11/4/2018</a:t>
            </a:fld>
            <a:endParaRPr lang="en-US" dirty="0"/>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2914928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4000"/>
            <a:ext cx="50800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0"/>
            <a:ext cx="50800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BEAD1C-616A-4F80-9EAE-DC86959716F8}" type="slidenum">
              <a:rPr lang="en-US" altLang="en-US"/>
              <a:pPr/>
              <a:t>‹#›</a:t>
            </a:fld>
            <a:endParaRPr lang="en-US" altLang="en-US"/>
          </a:p>
        </p:txBody>
      </p:sp>
    </p:spTree>
    <p:extLst>
      <p:ext uri="{BB962C8B-B14F-4D97-AF65-F5344CB8AC3E}">
        <p14:creationId xmlns:p14="http://schemas.microsoft.com/office/powerpoint/2010/main" val="149504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FEA7A3E-E107-4AB1-B767-E866150783A6}" type="slidenum">
              <a:rPr lang="en-US" altLang="en-US"/>
              <a:pPr/>
              <a:t>‹#›</a:t>
            </a:fld>
            <a:endParaRPr lang="en-US" altLang="en-US"/>
          </a:p>
        </p:txBody>
      </p:sp>
    </p:spTree>
    <p:extLst>
      <p:ext uri="{BB962C8B-B14F-4D97-AF65-F5344CB8AC3E}">
        <p14:creationId xmlns:p14="http://schemas.microsoft.com/office/powerpoint/2010/main" val="2883636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AF9FE44-2A18-405B-8B76-75B3A56373C1}" type="slidenum">
              <a:rPr lang="en-US" altLang="en-US"/>
              <a:pPr/>
              <a:t>‹#›</a:t>
            </a:fld>
            <a:endParaRPr lang="en-US" altLang="en-US"/>
          </a:p>
        </p:txBody>
      </p:sp>
    </p:spTree>
    <p:extLst>
      <p:ext uri="{BB962C8B-B14F-4D97-AF65-F5344CB8AC3E}">
        <p14:creationId xmlns:p14="http://schemas.microsoft.com/office/powerpoint/2010/main" val="3122391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F245D2-BD8D-44BC-A8C5-8D4C866E0AA0}" type="slidenum">
              <a:rPr lang="en-US" altLang="en-US"/>
              <a:pPr/>
              <a:t>‹#›</a:t>
            </a:fld>
            <a:endParaRPr lang="en-US" altLang="en-US"/>
          </a:p>
        </p:txBody>
      </p:sp>
    </p:spTree>
    <p:extLst>
      <p:ext uri="{BB962C8B-B14F-4D97-AF65-F5344CB8AC3E}">
        <p14:creationId xmlns:p14="http://schemas.microsoft.com/office/powerpoint/2010/main" val="1383528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A3F16C9-3172-4A47-B622-BCBAB2C39E0F}" type="slidenum">
              <a:rPr lang="en-US" altLang="en-US"/>
              <a:pPr/>
              <a:t>‹#›</a:t>
            </a:fld>
            <a:endParaRPr lang="en-US" altLang="en-US"/>
          </a:p>
        </p:txBody>
      </p:sp>
    </p:spTree>
    <p:extLst>
      <p:ext uri="{BB962C8B-B14F-4D97-AF65-F5344CB8AC3E}">
        <p14:creationId xmlns:p14="http://schemas.microsoft.com/office/powerpoint/2010/main" val="3578797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620A19-0645-40E9-A94D-A6F87AC4B0A9}" type="slidenum">
              <a:rPr lang="en-US" altLang="en-US"/>
              <a:pPr/>
              <a:t>‹#›</a:t>
            </a:fld>
            <a:endParaRPr lang="en-US" altLang="en-US"/>
          </a:p>
        </p:txBody>
      </p:sp>
    </p:spTree>
    <p:extLst>
      <p:ext uri="{BB962C8B-B14F-4D97-AF65-F5344CB8AC3E}">
        <p14:creationId xmlns:p14="http://schemas.microsoft.com/office/powerpoint/2010/main" val="1747727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CEA949-AFA3-4D80-ADBB-5A31BED68986}" type="slidenum">
              <a:rPr lang="en-US" altLang="en-US"/>
              <a:pPr/>
              <a:t>‹#›</a:t>
            </a:fld>
            <a:endParaRPr lang="en-US" altLang="en-US"/>
          </a:p>
        </p:txBody>
      </p:sp>
    </p:spTree>
    <p:extLst>
      <p:ext uri="{BB962C8B-B14F-4D97-AF65-F5344CB8AC3E}">
        <p14:creationId xmlns:p14="http://schemas.microsoft.com/office/powerpoint/2010/main" val="254089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457200"/>
            <a:ext cx="2717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57200"/>
            <a:ext cx="79502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5EF189-5603-4BC1-8D10-77BD6A4E88E9}" type="slidenum">
              <a:rPr lang="en-US" altLang="en-US"/>
              <a:pPr/>
              <a:t>‹#›</a:t>
            </a:fld>
            <a:endParaRPr lang="en-US" altLang="en-US"/>
          </a:p>
        </p:txBody>
      </p:sp>
    </p:spTree>
    <p:extLst>
      <p:ext uri="{BB962C8B-B14F-4D97-AF65-F5344CB8AC3E}">
        <p14:creationId xmlns:p14="http://schemas.microsoft.com/office/powerpoint/2010/main" val="954657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6400" y="457200"/>
            <a:ext cx="88392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524000"/>
            <a:ext cx="10363200" cy="45720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FA10A2DD-1A8B-4271-B593-AE83D1F342C2}" type="slidenum">
              <a:rPr lang="en-US" altLang="en-US"/>
              <a:pPr/>
              <a:t>‹#›</a:t>
            </a:fld>
            <a:endParaRPr lang="en-US" altLang="en-US"/>
          </a:p>
        </p:txBody>
      </p:sp>
    </p:spTree>
    <p:extLst>
      <p:ext uri="{BB962C8B-B14F-4D97-AF65-F5344CB8AC3E}">
        <p14:creationId xmlns:p14="http://schemas.microsoft.com/office/powerpoint/2010/main" val="132144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11ECC12-E50A-43D5-8F52-8E841CE414C8}" type="datetime1">
              <a:rPr lang="en-US" smtClean="0"/>
              <a:pPr>
                <a:defRPr/>
              </a:pPr>
              <a:t>11/4/2018</a:t>
            </a:fld>
            <a:endParaRPr lang="en-US" dirty="0"/>
          </a:p>
        </p:txBody>
      </p:sp>
      <p:sp>
        <p:nvSpPr>
          <p:cNvPr id="8" name="Footer Placeholder 7"/>
          <p:cNvSpPr>
            <a:spLocks noGrp="1"/>
          </p:cNvSpPr>
          <p:nvPr>
            <p:ph type="ftr" sz="quarter" idx="11"/>
          </p:nvPr>
        </p:nvSpPr>
        <p:spPr/>
        <p:txBody>
          <a:bodyPr/>
          <a:lstStyle/>
          <a:p>
            <a:pPr>
              <a:defRPr/>
            </a:pPr>
            <a:r>
              <a:rPr lang="en-US" smtClean="0"/>
              <a:t>1</a:t>
            </a:r>
            <a:endParaRPr lang="en-US"/>
          </a:p>
        </p:txBody>
      </p:sp>
      <p:sp>
        <p:nvSpPr>
          <p:cNvPr id="9" name="Slide Number Placeholder 8"/>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749010149"/>
      </p:ext>
    </p:extLst>
  </p:cSld>
  <p:clrMapOvr>
    <a:masterClrMapping/>
  </p:clrMapOvr>
  <p:transition>
    <p:fade/>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EB13A97-9694-42A3-B074-ED3DBF01D7B8}" type="datetime1">
              <a:rPr lang="en-US" smtClean="0"/>
              <a:pPr>
                <a:defRPr/>
              </a:pPr>
              <a:t>11/4/2018</a:t>
            </a:fld>
            <a:endParaRPr lang="en-US" dirty="0"/>
          </a:p>
        </p:txBody>
      </p:sp>
      <p:sp>
        <p:nvSpPr>
          <p:cNvPr id="4" name="Footer Placeholder 3"/>
          <p:cNvSpPr>
            <a:spLocks noGrp="1"/>
          </p:cNvSpPr>
          <p:nvPr>
            <p:ph type="ftr" sz="quarter" idx="11"/>
          </p:nvPr>
        </p:nvSpPr>
        <p:spPr/>
        <p:txBody>
          <a:bodyPr/>
          <a:lstStyle/>
          <a:p>
            <a:pPr>
              <a:defRPr/>
            </a:pPr>
            <a:r>
              <a:rPr lang="en-US" smtClean="0"/>
              <a:t>1</a:t>
            </a:r>
            <a:endParaRPr lang="en-US"/>
          </a:p>
        </p:txBody>
      </p:sp>
      <p:sp>
        <p:nvSpPr>
          <p:cNvPr id="5" name="Slide Number Placeholder 4"/>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71268201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955137-28D9-47FE-B35A-F2B7962F403E}" type="datetime1">
              <a:rPr lang="en-US" smtClean="0"/>
              <a:pPr>
                <a:defRPr/>
              </a:pPr>
              <a:t>11/4/2018</a:t>
            </a:fld>
            <a:endParaRPr lang="en-US" dirty="0"/>
          </a:p>
        </p:txBody>
      </p:sp>
      <p:sp>
        <p:nvSpPr>
          <p:cNvPr id="3" name="Footer Placeholder 2"/>
          <p:cNvSpPr>
            <a:spLocks noGrp="1"/>
          </p:cNvSpPr>
          <p:nvPr>
            <p:ph type="ftr" sz="quarter" idx="11"/>
          </p:nvPr>
        </p:nvSpPr>
        <p:spPr/>
        <p:txBody>
          <a:bodyPr/>
          <a:lstStyle/>
          <a:p>
            <a:pPr>
              <a:defRPr/>
            </a:pPr>
            <a:r>
              <a:rPr lang="en-US" smtClean="0"/>
              <a:t>1</a:t>
            </a:r>
            <a:endParaRPr lang="en-US"/>
          </a:p>
        </p:txBody>
      </p:sp>
      <p:sp>
        <p:nvSpPr>
          <p:cNvPr id="4" name="Slide Number Placeholder 3"/>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22644333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87A582F-85BE-4249-9C25-1D32A3EAF5E8}" type="datetime1">
              <a:rPr lang="en-US" smtClean="0"/>
              <a:pPr>
                <a:defRPr/>
              </a:pPr>
              <a:t>11/4/2018</a:t>
            </a:fld>
            <a:endParaRPr lang="en-US" dirty="0"/>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126688774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66887B-8E24-410F-BC94-E8C70D4E2393}" type="datetime1">
              <a:rPr lang="en-US" smtClean="0"/>
              <a:pPr>
                <a:defRPr/>
              </a:pPr>
              <a:t>11/4/2018</a:t>
            </a:fld>
            <a:endParaRPr lang="en-US" dirty="0"/>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53542346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oleObject" Target="../embeddings/oleObject2.bin"/><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oleObject" Target="../embeddings/oleObject1.bin"/><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6F94327-FB75-4FDC-9EA4-E006C9DFF27D}" type="datetime1">
              <a:rPr lang="en-US" smtClean="0"/>
              <a:pPr>
                <a:defRPr/>
              </a:pPr>
              <a:t>11/4/2018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4405-12A2-4B67-A328-0FB71198855B}" type="slidenum">
              <a:rPr lang="en-US" smtClean="0"/>
              <a:t>‹#›</a:t>
            </a:fld>
            <a:endParaRPr lang="en-US"/>
          </a:p>
        </p:txBody>
      </p:sp>
      <p:sp>
        <p:nvSpPr>
          <p:cNvPr id="7" name="Text Box 9"/>
          <p:cNvSpPr txBox="1">
            <a:spLocks noChangeArrowheads="1"/>
          </p:cNvSpPr>
          <p:nvPr userDrawn="1"/>
        </p:nvSpPr>
        <p:spPr bwMode="auto">
          <a:xfrm>
            <a:off x="10972801" y="6497639"/>
            <a:ext cx="1079500" cy="274637"/>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1200" b="1"/>
              <a:t>12-</a:t>
            </a:r>
            <a:fld id="{2CE3CB2A-6647-4678-9F71-FE7B604A90DD}" type="slidenum">
              <a:rPr lang="en-US" altLang="en-US" sz="1200" b="1"/>
              <a:pPr algn="r"/>
              <a:t>‹#›</a:t>
            </a:fld>
            <a:endParaRPr lang="en-US" altLang="en-US" sz="1200" b="1"/>
          </a:p>
        </p:txBody>
      </p:sp>
    </p:spTree>
    <p:extLst>
      <p:ext uri="{BB962C8B-B14F-4D97-AF65-F5344CB8AC3E}">
        <p14:creationId xmlns:p14="http://schemas.microsoft.com/office/powerpoint/2010/main" val="14958154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97" r:id="rId12"/>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103B5C99-EB51-4943-9FA2-05299E64EC25}" type="datetime1">
              <a:rPr lang="en-US"/>
              <a:pPr>
                <a:defRPr/>
              </a:pPr>
              <a:t>11/4/2018</a:t>
            </a:fld>
            <a:endParaRPr lang="en-US"/>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smtClean="0">
                <a:solidFill>
                  <a:srgbClr val="FFFFFF"/>
                </a:solidFill>
                <a:latin typeface="+mn-lt"/>
                <a:cs typeface="+mn-cs"/>
              </a:defRPr>
            </a:lvl1pPr>
          </a:lstStyle>
          <a:p>
            <a:pPr>
              <a:defRPr/>
            </a:pPr>
            <a:r>
              <a:rPr lang="en-US"/>
              <a:t>WEEK 01</a:t>
            </a:r>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anose="02040502050405020303" pitchFamily="18" charset="0"/>
              </a:defRPr>
            </a:lvl1pPr>
          </a:lstStyle>
          <a:p>
            <a:fld id="{49443531-5452-4FD7-801F-DA037B8D612A}" type="slidenum">
              <a:rPr lang="en-US" altLang="en-US"/>
              <a:pPr/>
              <a:t>‹#›</a:t>
            </a:fld>
            <a:endParaRPr lang="en-US" altLang="en-US"/>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158264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Georgia" panose="02040502050405020303" pitchFamily="18"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0557C2A9-A8FE-429E-A0F4-F0BB09C49620}" type="datetime1">
              <a:rPr lang="en-US"/>
              <a:pPr>
                <a:defRPr/>
              </a:pPr>
              <a:t>11/4/2018</a:t>
            </a:fld>
            <a:endParaRPr lang="en-US"/>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smtClean="0">
                <a:solidFill>
                  <a:srgbClr val="FFFFFF"/>
                </a:solidFill>
                <a:latin typeface="+mn-lt"/>
                <a:cs typeface="+mn-cs"/>
              </a:defRPr>
            </a:lvl1pPr>
          </a:lstStyle>
          <a:p>
            <a:pPr>
              <a:defRPr/>
            </a:pPr>
            <a:r>
              <a:rPr lang="en-US"/>
              <a:t>WEEK 01</a:t>
            </a:r>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cs typeface="+mn-cs"/>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cs typeface="+mn-cs"/>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anose="02040502050405020303" pitchFamily="18" charset="0"/>
              </a:defRPr>
            </a:lvl1pPr>
          </a:lstStyle>
          <a:p>
            <a:fld id="{E5243E3C-5C34-4A65-B23D-01B948F80F73}" type="slidenum">
              <a:rPr lang="en-US" altLang="en-US"/>
              <a:pPr/>
              <a:t>‹#›</a:t>
            </a:fld>
            <a:endParaRPr lang="en-US" altLang="en-US"/>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8831036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8" name="Object 14"/>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50" name="Photo Editor Photo" r:id="rId15" imgW="1495634" imgH="1095528" progId="MSPhotoEd.3">
                  <p:embed/>
                </p:oleObj>
              </mc:Choice>
              <mc:Fallback>
                <p:oleObj name="Photo Editor Photo" r:id="rId15" imgW="1495634" imgH="1095528" progId="MSPhotoEd.3">
                  <p:embed/>
                  <p:pic>
                    <p:nvPicPr>
                      <p:cNvPr id="103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2946400" y="457200"/>
            <a:ext cx="883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a:t>
            </a:r>
          </a:p>
        </p:txBody>
      </p:sp>
      <p:sp>
        <p:nvSpPr>
          <p:cNvPr id="1027" name="Rectangle 3"/>
          <p:cNvSpPr>
            <a:spLocks noGrp="1" noChangeArrowheads="1"/>
          </p:cNvSpPr>
          <p:nvPr>
            <p:ph type="body" idx="1"/>
          </p:nvPr>
        </p:nvSpPr>
        <p:spPr bwMode="auto">
          <a:xfrm>
            <a:off x="914400" y="1524000"/>
            <a:ext cx="10363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589627-C35D-4C10-BE26-D448FFE98529}" type="slidenum">
              <a:rPr lang="en-US" altLang="en-US"/>
              <a:pPr/>
              <a:t>‹#›</a:t>
            </a:fld>
            <a:endParaRPr lang="en-US" altLang="en-US"/>
          </a:p>
        </p:txBody>
      </p:sp>
      <p:graphicFrame>
        <p:nvGraphicFramePr>
          <p:cNvPr id="1035" name="Object 11"/>
          <p:cNvGraphicFramePr>
            <a:graphicFrameLocks noChangeAspect="1"/>
          </p:cNvGraphicFramePr>
          <p:nvPr/>
        </p:nvGraphicFramePr>
        <p:xfrm>
          <a:off x="304800" y="485776"/>
          <a:ext cx="2540000" cy="581025"/>
        </p:xfrm>
        <a:graphic>
          <a:graphicData uri="http://schemas.openxmlformats.org/presentationml/2006/ole">
            <mc:AlternateContent xmlns:mc="http://schemas.openxmlformats.org/markup-compatibility/2006">
              <mc:Choice xmlns:v="urn:schemas-microsoft-com:vml" Requires="v">
                <p:oleObj spid="_x0000_s1051" name="Photo Editor Photo" r:id="rId17" imgW="3381847" imgH="1028844" progId="MSPhotoEd.3">
                  <p:embed/>
                </p:oleObj>
              </mc:Choice>
              <mc:Fallback>
                <p:oleObj name="Photo Editor Photo" r:id="rId17" imgW="3381847" imgH="1028844" progId="MSPhotoEd.3">
                  <p:embed/>
                  <p:pic>
                    <p:nvPicPr>
                      <p:cNvPr id="1035"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485776"/>
                        <a:ext cx="254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9" name="Line 15"/>
          <p:cNvSpPr>
            <a:spLocks noChangeShapeType="1"/>
          </p:cNvSpPr>
          <p:nvPr userDrawn="1"/>
        </p:nvSpPr>
        <p:spPr bwMode="auto">
          <a:xfrm>
            <a:off x="508000" y="1143000"/>
            <a:ext cx="110744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204429859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rtl="0" fontAlgn="base">
        <a:spcBef>
          <a:spcPct val="0"/>
        </a:spcBef>
        <a:spcAft>
          <a:spcPct val="0"/>
        </a:spcAft>
        <a:defRPr sz="4000" b="1" kern="1200">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panose="020B0604020202020204" pitchFamily="34" charset="0"/>
        </a:defRPr>
      </a:lvl2pPr>
      <a:lvl3pPr algn="l" rtl="0" fontAlgn="base">
        <a:spcBef>
          <a:spcPct val="0"/>
        </a:spcBef>
        <a:spcAft>
          <a:spcPct val="0"/>
        </a:spcAft>
        <a:defRPr sz="4000" b="1">
          <a:solidFill>
            <a:schemeClr val="tx2"/>
          </a:solidFill>
          <a:latin typeface="Arial" panose="020B0604020202020204" pitchFamily="34" charset="0"/>
        </a:defRPr>
      </a:lvl3pPr>
      <a:lvl4pPr algn="l" rtl="0" fontAlgn="base">
        <a:spcBef>
          <a:spcPct val="0"/>
        </a:spcBef>
        <a:spcAft>
          <a:spcPct val="0"/>
        </a:spcAft>
        <a:defRPr sz="4000" b="1">
          <a:solidFill>
            <a:schemeClr val="tx2"/>
          </a:solidFill>
          <a:latin typeface="Arial" panose="020B0604020202020204" pitchFamily="34" charset="0"/>
        </a:defRPr>
      </a:lvl4pPr>
      <a:lvl5pPr algn="l" rtl="0" fontAlgn="base">
        <a:spcBef>
          <a:spcPct val="0"/>
        </a:spcBef>
        <a:spcAft>
          <a:spcPct val="0"/>
        </a:spcAft>
        <a:defRPr sz="4000" b="1">
          <a:solidFill>
            <a:schemeClr val="tx2"/>
          </a:solidFill>
          <a:latin typeface="Arial" panose="020B0604020202020204" pitchFamily="34" charset="0"/>
        </a:defRPr>
      </a:lvl5pPr>
      <a:lvl6pPr marL="457200" algn="l" rtl="0" fontAlgn="base">
        <a:spcBef>
          <a:spcPct val="0"/>
        </a:spcBef>
        <a:spcAft>
          <a:spcPct val="0"/>
        </a:spcAft>
        <a:defRPr sz="4000" b="1">
          <a:solidFill>
            <a:schemeClr val="tx2"/>
          </a:solidFill>
          <a:latin typeface="Arial" panose="020B0604020202020204" pitchFamily="34" charset="0"/>
        </a:defRPr>
      </a:lvl6pPr>
      <a:lvl7pPr marL="914400" algn="l" rtl="0" fontAlgn="base">
        <a:spcBef>
          <a:spcPct val="0"/>
        </a:spcBef>
        <a:spcAft>
          <a:spcPct val="0"/>
        </a:spcAft>
        <a:defRPr sz="4000" b="1">
          <a:solidFill>
            <a:schemeClr val="tx2"/>
          </a:solidFill>
          <a:latin typeface="Arial" panose="020B0604020202020204" pitchFamily="34" charset="0"/>
        </a:defRPr>
      </a:lvl7pPr>
      <a:lvl8pPr marL="1371600" algn="l" rtl="0" fontAlgn="base">
        <a:spcBef>
          <a:spcPct val="0"/>
        </a:spcBef>
        <a:spcAft>
          <a:spcPct val="0"/>
        </a:spcAft>
        <a:defRPr sz="4000" b="1">
          <a:solidFill>
            <a:schemeClr val="tx2"/>
          </a:solidFill>
          <a:latin typeface="Arial" panose="020B0604020202020204" pitchFamily="34" charset="0"/>
        </a:defRPr>
      </a:lvl8pPr>
      <a:lvl9pPr marL="1828800" algn="l"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1600" kern="1200">
          <a:solidFill>
            <a:schemeClr val="tx1"/>
          </a:solidFill>
          <a:latin typeface="+mn-lt"/>
          <a:ea typeface="+mn-ea"/>
          <a:cs typeface="+mn-cs"/>
        </a:defRPr>
      </a:lvl4pPr>
      <a:lvl5pPr marL="2057400" indent="-228600"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hyperlink" Target="http://samsungelectronics.com/printer/printer_index.html" TargetMode="External"/><Relationship Id="rId21" Type="http://schemas.openxmlformats.org/officeDocument/2006/relationships/image" Target="../media/image40.jpe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hyperlink" Target="http://samsungelectronics.com/tv/tv_index.html" TargetMode="External"/><Relationship Id="rId16" Type="http://schemas.openxmlformats.org/officeDocument/2006/relationships/image" Target="../media/image35.png"/><Relationship Id="rId20" Type="http://schemas.openxmlformats.org/officeDocument/2006/relationships/image" Target="../media/image39.jpeg"/><Relationship Id="rId1" Type="http://schemas.openxmlformats.org/officeDocument/2006/relationships/slideLayout" Target="../slideLayouts/slideLayout38.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http://www.businessweek.com:/1999/99_51/art51/a51mac29.gif" TargetMode="External"/><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435" y="1607271"/>
            <a:ext cx="10668001" cy="2064184"/>
          </a:xfrm>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t/>
            </a:r>
            <a:br>
              <a:rPr lang="en-US" dirty="0"/>
            </a:br>
            <a:r>
              <a:rPr lang="en-US" sz="6700" b="1" dirty="0" smtClean="0">
                <a:solidFill>
                  <a:schemeClr val="accent5">
                    <a:lumMod val="50000"/>
                  </a:schemeClr>
                </a:solidFill>
              </a:rPr>
              <a:t/>
            </a:r>
            <a:br>
              <a:rPr lang="en-US" sz="6700" b="1" dirty="0" smtClean="0">
                <a:solidFill>
                  <a:schemeClr val="accent5">
                    <a:lumMod val="50000"/>
                  </a:schemeClr>
                </a:solidFill>
              </a:rPr>
            </a:br>
            <a:r>
              <a:rPr lang="en-US" sz="6700" b="1" dirty="0" smtClean="0">
                <a:solidFill>
                  <a:schemeClr val="accent6">
                    <a:lumMod val="50000"/>
                  </a:schemeClr>
                </a:solidFill>
              </a:rPr>
              <a:t>Chapter-1</a:t>
            </a:r>
            <a:br>
              <a:rPr lang="en-US" sz="6700" b="1" dirty="0" smtClean="0">
                <a:solidFill>
                  <a:schemeClr val="accent6">
                    <a:lumMod val="50000"/>
                  </a:schemeClr>
                </a:solidFill>
              </a:rPr>
            </a:br>
            <a:r>
              <a:rPr lang="en-US" sz="6700" b="1" dirty="0" smtClean="0">
                <a:solidFill>
                  <a:schemeClr val="accent6">
                    <a:lumMod val="50000"/>
                  </a:schemeClr>
                </a:solidFill>
              </a:rPr>
              <a:t>Introduction to Marketing Strategies</a:t>
            </a:r>
            <a:endParaRPr lang="en-US" b="1" dirty="0">
              <a:solidFill>
                <a:schemeClr val="accent6">
                  <a:lumMod val="50000"/>
                </a:schemeClr>
              </a:solidFill>
            </a:endParaRPr>
          </a:p>
        </p:txBody>
      </p:sp>
      <p:sp>
        <p:nvSpPr>
          <p:cNvPr id="3" name="Subtitle 2"/>
          <p:cNvSpPr>
            <a:spLocks noGrp="1"/>
          </p:cNvSpPr>
          <p:nvPr>
            <p:ph type="subTitle" idx="1"/>
          </p:nvPr>
        </p:nvSpPr>
        <p:spPr>
          <a:xfrm>
            <a:off x="2382983" y="4197927"/>
            <a:ext cx="9144000" cy="1974273"/>
          </a:xfrm>
        </p:spPr>
        <p:txBody>
          <a:bodyPr>
            <a:noAutofit/>
          </a:bodyPr>
          <a:lstStyle/>
          <a:p>
            <a:pPr algn="r">
              <a:lnSpc>
                <a:spcPct val="110000"/>
              </a:lnSpc>
              <a:spcBef>
                <a:spcPts val="0"/>
              </a:spcBef>
            </a:pPr>
            <a:r>
              <a:rPr lang="en-US" sz="3600" dirty="0">
                <a:solidFill>
                  <a:schemeClr val="accent5">
                    <a:lumMod val="50000"/>
                  </a:schemeClr>
                </a:solidFill>
                <a:latin typeface="+mj-lt"/>
                <a:ea typeface="+mj-ea"/>
                <a:cs typeface="+mj-cs"/>
              </a:rPr>
              <a:t>Dr. </a:t>
            </a:r>
            <a:r>
              <a:rPr lang="en-US" sz="3600" dirty="0" err="1">
                <a:solidFill>
                  <a:schemeClr val="accent5">
                    <a:lumMod val="50000"/>
                  </a:schemeClr>
                </a:solidFill>
                <a:latin typeface="+mj-lt"/>
                <a:ea typeface="+mj-ea"/>
                <a:cs typeface="+mj-cs"/>
              </a:rPr>
              <a:t>Mohsin</a:t>
            </a:r>
            <a:r>
              <a:rPr lang="en-US" sz="3600" dirty="0">
                <a:solidFill>
                  <a:schemeClr val="accent5">
                    <a:lumMod val="50000"/>
                  </a:schemeClr>
                </a:solidFill>
                <a:latin typeface="+mj-lt"/>
                <a:ea typeface="+mj-ea"/>
                <a:cs typeface="+mj-cs"/>
              </a:rPr>
              <a:t> </a:t>
            </a:r>
            <a:r>
              <a:rPr lang="en-US" sz="3600" dirty="0" smtClean="0">
                <a:solidFill>
                  <a:schemeClr val="accent5">
                    <a:lumMod val="50000"/>
                  </a:schemeClr>
                </a:solidFill>
                <a:latin typeface="+mj-lt"/>
                <a:ea typeface="+mj-ea"/>
                <a:cs typeface="+mj-cs"/>
              </a:rPr>
              <a:t>Uddin</a:t>
            </a:r>
          </a:p>
          <a:p>
            <a:pPr algn="r">
              <a:lnSpc>
                <a:spcPct val="110000"/>
              </a:lnSpc>
              <a:spcBef>
                <a:spcPts val="0"/>
              </a:spcBef>
            </a:pPr>
            <a:r>
              <a:rPr lang="en-US" sz="2800" dirty="0" smtClean="0">
                <a:solidFill>
                  <a:schemeClr val="accent5">
                    <a:lumMod val="50000"/>
                  </a:schemeClr>
                </a:solidFill>
                <a:latin typeface="+mj-lt"/>
                <a:ea typeface="+mj-ea"/>
                <a:cs typeface="+mj-cs"/>
              </a:rPr>
              <a:t>Department of Accounting</a:t>
            </a:r>
          </a:p>
          <a:p>
            <a:pPr algn="r">
              <a:lnSpc>
                <a:spcPct val="110000"/>
              </a:lnSpc>
              <a:spcBef>
                <a:spcPts val="0"/>
              </a:spcBef>
            </a:pPr>
            <a:r>
              <a:rPr lang="en-US" sz="2800" dirty="0" smtClean="0">
                <a:solidFill>
                  <a:schemeClr val="accent5">
                    <a:lumMod val="50000"/>
                  </a:schemeClr>
                </a:solidFill>
                <a:latin typeface="+mj-lt"/>
                <a:ea typeface="+mj-ea"/>
                <a:cs typeface="+mj-cs"/>
              </a:rPr>
              <a:t>Faculty of Economics and Administrative Sciences</a:t>
            </a:r>
            <a:endParaRPr lang="en-US" sz="2800" dirty="0">
              <a:solidFill>
                <a:schemeClr val="accent5">
                  <a:lumMod val="50000"/>
                </a:schemeClr>
              </a:solidFill>
              <a:latin typeface="+mj-lt"/>
              <a:ea typeface="+mj-ea"/>
              <a:cs typeface="+mj-cs"/>
            </a:endParaRPr>
          </a:p>
          <a:p>
            <a:pPr algn="r">
              <a:lnSpc>
                <a:spcPct val="110000"/>
              </a:lnSpc>
              <a:spcBef>
                <a:spcPts val="0"/>
              </a:spcBef>
            </a:pPr>
            <a:r>
              <a:rPr lang="en-US" sz="2800" dirty="0" err="1" smtClean="0">
                <a:solidFill>
                  <a:schemeClr val="accent5">
                    <a:lumMod val="50000"/>
                  </a:schemeClr>
                </a:solidFill>
                <a:latin typeface="+mj-lt"/>
                <a:ea typeface="+mj-ea"/>
                <a:cs typeface="+mj-cs"/>
              </a:rPr>
              <a:t>Ishik</a:t>
            </a:r>
            <a:r>
              <a:rPr lang="en-US" sz="2800" dirty="0" smtClean="0">
                <a:solidFill>
                  <a:schemeClr val="accent5">
                    <a:lumMod val="50000"/>
                  </a:schemeClr>
                </a:solidFill>
                <a:latin typeface="+mj-lt"/>
                <a:ea typeface="+mj-ea"/>
                <a:cs typeface="+mj-cs"/>
              </a:rPr>
              <a:t> </a:t>
            </a:r>
            <a:r>
              <a:rPr lang="en-US" sz="2800" dirty="0">
                <a:solidFill>
                  <a:schemeClr val="accent5">
                    <a:lumMod val="50000"/>
                  </a:schemeClr>
                </a:solidFill>
                <a:latin typeface="+mj-lt"/>
                <a:ea typeface="+mj-ea"/>
                <a:cs typeface="+mj-cs"/>
              </a:rPr>
              <a:t>University, Erbil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524000" cy="1162050"/>
          </a:xfrm>
          <a:prstGeom prst="rect">
            <a:avLst/>
          </a:prstGeom>
        </p:spPr>
      </p:pic>
    </p:spTree>
    <p:extLst>
      <p:ext uri="{BB962C8B-B14F-4D97-AF65-F5344CB8AC3E}">
        <p14:creationId xmlns:p14="http://schemas.microsoft.com/office/powerpoint/2010/main" val="388632242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524000"/>
            <a:ext cx="4495800" cy="40386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buFont typeface="Arial" panose="020B0604020202020204" pitchFamily="34" charset="0"/>
              <a:buChar char="•"/>
              <a:defRPr/>
            </a:pPr>
            <a:r>
              <a:rPr lang="en-US" sz="2800" b="1" i="1" dirty="0">
                <a:solidFill>
                  <a:schemeClr val="accent1">
                    <a:lumMod val="75000"/>
                  </a:schemeClr>
                </a:solidFill>
              </a:rPr>
              <a:t>Marketing Goal –</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Customer satisfaction</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Achieve business objectives</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Boost productivity</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Reduce costs</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Capture market share</a:t>
            </a:r>
          </a:p>
          <a:p>
            <a:pPr algn="l" eaLnBrk="1" fontAlgn="auto" hangingPunct="1">
              <a:spcAft>
                <a:spcPts val="0"/>
              </a:spcAft>
              <a:buFont typeface="Arial" panose="020B0604020202020204" pitchFamily="34" charset="0"/>
              <a:buChar char="•"/>
              <a:defRPr/>
            </a:pPr>
            <a:endParaRPr lang="en-US" sz="28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400" dirty="0">
              <a:solidFill>
                <a:schemeClr val="accent1">
                  <a:lumMod val="75000"/>
                </a:schemeClr>
              </a:solidFill>
            </a:endParaRPr>
          </a:p>
          <a:p>
            <a:pPr algn="l" eaLnBrk="1" fontAlgn="auto" hangingPunct="1">
              <a:spcAft>
                <a:spcPts val="0"/>
              </a:spcAft>
              <a:buFont typeface="Arial" panose="020B0604020202020204" pitchFamily="34" charset="0"/>
              <a:buChar char="•"/>
              <a:defRPr/>
            </a:pPr>
            <a:endParaRPr lang="en-US" dirty="0" smtClean="0">
              <a:solidFill>
                <a:schemeClr val="accent2">
                  <a:lumMod val="75000"/>
                </a:schemeClr>
              </a:solidFill>
            </a:endParaRPr>
          </a:p>
        </p:txBody>
      </p:sp>
      <p:sp>
        <p:nvSpPr>
          <p:cNvPr id="10" name="Title 1"/>
          <p:cNvSpPr txBox="1">
            <a:spLocks/>
          </p:cNvSpPr>
          <p:nvPr/>
        </p:nvSpPr>
        <p:spPr>
          <a:xfrm>
            <a:off x="1752600" y="381000"/>
            <a:ext cx="8915400" cy="8382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 Marketing Concept</a:t>
            </a:r>
          </a:p>
        </p:txBody>
      </p:sp>
      <p:pic>
        <p:nvPicPr>
          <p:cNvPr id="97282" name="Picture 2" descr="C:\Documents and Settings\anthony.chelte\Local Settings\Temporary Internet Files\Content.IE5\W07UO3HT\MPj04384090000[1].jpg"/>
          <p:cNvPicPr>
            <a:picLocks noChangeAspect="1" noChangeArrowheads="1"/>
          </p:cNvPicPr>
          <p:nvPr/>
        </p:nvPicPr>
        <p:blipFill>
          <a:blip r:embed="rId3"/>
          <a:srcRect/>
          <a:stretch>
            <a:fillRect/>
          </a:stretch>
        </p:blipFill>
        <p:spPr bwMode="auto">
          <a:xfrm>
            <a:off x="6248401" y="1828800"/>
            <a:ext cx="3317875" cy="3352800"/>
          </a:xfrm>
          <a:prstGeom prst="rect">
            <a:avLst/>
          </a:prstGeom>
          <a:noFill/>
          <a:ln>
            <a:solidFill>
              <a:schemeClr val="accent2">
                <a:lumMod val="50000"/>
              </a:schemeClr>
            </a:solidFill>
          </a:ln>
        </p:spPr>
      </p:pic>
    </p:spTree>
    <p:extLst>
      <p:ext uri="{BB962C8B-B14F-4D97-AF65-F5344CB8AC3E}">
        <p14:creationId xmlns:p14="http://schemas.microsoft.com/office/powerpoint/2010/main" val="7876722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1752600" y="381000"/>
            <a:ext cx="8915400" cy="685800"/>
          </a:xfrm>
        </p:spPr>
        <p:txBody>
          <a:bodyPr/>
          <a:lstStyle/>
          <a:p>
            <a:pPr algn="l" eaLnBrk="1" hangingPunct="1"/>
            <a:r>
              <a:rPr lang="en-US" altLang="en-US" sz="3600"/>
              <a:t>Implementing the Marketing Concept</a:t>
            </a:r>
          </a:p>
        </p:txBody>
      </p:sp>
      <p:sp>
        <p:nvSpPr>
          <p:cNvPr id="3" name="Subtitle 2"/>
          <p:cNvSpPr>
            <a:spLocks noGrp="1"/>
          </p:cNvSpPr>
          <p:nvPr>
            <p:ph type="subTitle" idx="1"/>
          </p:nvPr>
        </p:nvSpPr>
        <p:spPr>
          <a:xfrm>
            <a:off x="1828800" y="2971800"/>
            <a:ext cx="7848600" cy="32766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buFont typeface="Arial" panose="020B0604020202020204" pitchFamily="34" charset="0"/>
              <a:buChar char="•"/>
              <a:defRPr/>
            </a:pPr>
            <a:r>
              <a:rPr lang="en-US" sz="3000" dirty="0">
                <a:solidFill>
                  <a:schemeClr val="accent1">
                    <a:lumMod val="75000"/>
                  </a:schemeClr>
                </a:solidFill>
              </a:rPr>
              <a:t>Good information re: customer wants</a:t>
            </a:r>
          </a:p>
          <a:p>
            <a:pPr algn="l" eaLnBrk="1" fontAlgn="auto" hangingPunct="1">
              <a:spcAft>
                <a:spcPts val="0"/>
              </a:spcAft>
              <a:buFont typeface="Arial" panose="020B0604020202020204" pitchFamily="34" charset="0"/>
              <a:buChar char="•"/>
              <a:defRPr/>
            </a:pPr>
            <a:r>
              <a:rPr lang="en-US" sz="3000" dirty="0">
                <a:solidFill>
                  <a:schemeClr val="accent1">
                    <a:lumMod val="75000"/>
                  </a:schemeClr>
                </a:solidFill>
              </a:rPr>
              <a:t>Consumer orientation</a:t>
            </a:r>
          </a:p>
          <a:p>
            <a:pPr algn="l" eaLnBrk="1" fontAlgn="auto" hangingPunct="1">
              <a:spcAft>
                <a:spcPts val="0"/>
              </a:spcAft>
              <a:buFont typeface="Arial" panose="020B0604020202020204" pitchFamily="34" charset="0"/>
              <a:buChar char="•"/>
              <a:defRPr/>
            </a:pPr>
            <a:r>
              <a:rPr lang="en-US" sz="3000" dirty="0">
                <a:solidFill>
                  <a:schemeClr val="accent1">
                    <a:lumMod val="75000"/>
                  </a:schemeClr>
                </a:solidFill>
              </a:rPr>
              <a:t>Coordinate organizational efforts</a:t>
            </a:r>
          </a:p>
          <a:p>
            <a:pPr algn="l" eaLnBrk="1" fontAlgn="auto" hangingPunct="1">
              <a:spcAft>
                <a:spcPts val="0"/>
              </a:spcAft>
              <a:defRPr/>
            </a:pPr>
            <a:endParaRPr lang="en-US" sz="3000" b="1" i="1" dirty="0">
              <a:solidFill>
                <a:schemeClr val="accent1">
                  <a:lumMod val="75000"/>
                </a:schemeClr>
              </a:solidFill>
            </a:endParaRPr>
          </a:p>
          <a:p>
            <a:pPr algn="l" eaLnBrk="1" fontAlgn="auto" hangingPunct="1">
              <a:spcAft>
                <a:spcPts val="0"/>
              </a:spcAft>
              <a:defRPr/>
            </a:pPr>
            <a:r>
              <a:rPr lang="en-US" sz="2600" b="1" i="1" dirty="0">
                <a:solidFill>
                  <a:schemeClr val="accent2">
                    <a:lumMod val="50000"/>
                  </a:schemeClr>
                </a:solidFill>
              </a:rPr>
              <a:t>Customer’s perception of value = measure of success</a:t>
            </a:r>
            <a:endParaRPr lang="en-US" sz="2200" dirty="0">
              <a:solidFill>
                <a:schemeClr val="accent2">
                  <a:lumMod val="50000"/>
                </a:schemeClr>
              </a:solidFill>
            </a:endParaRPr>
          </a:p>
          <a:p>
            <a:pPr lvl="1" algn="l" eaLnBrk="1" fontAlgn="auto" hangingPunct="1">
              <a:spcAft>
                <a:spcPts val="0"/>
              </a:spcAft>
              <a:buFont typeface="Arial" panose="020B0604020202020204" pitchFamily="34" charset="0"/>
              <a:buChar char="•"/>
              <a:defRPr/>
            </a:pPr>
            <a:endParaRPr lang="en-US" sz="26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200" dirty="0">
              <a:solidFill>
                <a:schemeClr val="accent2">
                  <a:lumMod val="75000"/>
                </a:schemeClr>
              </a:solidFill>
            </a:endParaRPr>
          </a:p>
        </p:txBody>
      </p:sp>
      <p:pic>
        <p:nvPicPr>
          <p:cNvPr id="44036" name="Picture 2" descr="C:\Documents and Settings\anthony.chelte\Local Settings\Temporary Internet Files\Content.IE5\J0VF2W9J\MCj0231174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1371600"/>
            <a:ext cx="185896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4791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ctrTitle"/>
          </p:nvPr>
        </p:nvSpPr>
        <p:spPr>
          <a:xfrm>
            <a:off x="1752600" y="457200"/>
            <a:ext cx="8915400" cy="838200"/>
          </a:xfrm>
        </p:spPr>
        <p:txBody>
          <a:bodyPr/>
          <a:lstStyle/>
          <a:p>
            <a:pPr algn="l" eaLnBrk="1" hangingPunct="1"/>
            <a:r>
              <a:rPr lang="en-US" altLang="en-US" sz="3600"/>
              <a:t>The Nature of Marketing</a:t>
            </a:r>
          </a:p>
        </p:txBody>
      </p:sp>
      <p:sp>
        <p:nvSpPr>
          <p:cNvPr id="3" name="Subtitle 2"/>
          <p:cNvSpPr>
            <a:spLocks noGrp="1"/>
          </p:cNvSpPr>
          <p:nvPr>
            <p:ph type="subTitle" idx="1"/>
          </p:nvPr>
        </p:nvSpPr>
        <p:spPr>
          <a:xfrm>
            <a:off x="1752600" y="3505200"/>
            <a:ext cx="7848600" cy="26670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3000" i="1" dirty="0">
                <a:solidFill>
                  <a:schemeClr val="accent1">
                    <a:lumMod val="75000"/>
                  </a:schemeClr>
                </a:solidFill>
              </a:rPr>
              <a:t>The group of activities that add value and designed to expedite transactions by creating, distributing, pricing, and promoting goods, services and ideas.</a:t>
            </a:r>
            <a:endParaRPr lang="en-US" sz="2600" i="1" dirty="0">
              <a:solidFill>
                <a:schemeClr val="accent2">
                  <a:lumMod val="75000"/>
                </a:schemeClr>
              </a:solidFill>
            </a:endParaRPr>
          </a:p>
        </p:txBody>
      </p:sp>
      <p:sp>
        <p:nvSpPr>
          <p:cNvPr id="6" name="TextBox 5"/>
          <p:cNvSpPr txBox="1"/>
          <p:nvPr/>
        </p:nvSpPr>
        <p:spPr>
          <a:xfrm>
            <a:off x="4419600" y="1905001"/>
            <a:ext cx="3200400" cy="646113"/>
          </a:xfrm>
          <a:prstGeom prst="rect">
            <a:avLst/>
          </a:prstGeom>
          <a:noFill/>
        </p:spPr>
        <p:txBody>
          <a:bodyPr>
            <a:spAutoFit/>
          </a:bodyPr>
          <a:lstStyle/>
          <a:p>
            <a:pPr>
              <a:defRPr/>
            </a:pPr>
            <a:r>
              <a:rPr lang="en-US" sz="3600" b="1" i="1" dirty="0">
                <a:solidFill>
                  <a:srgbClr val="C0504D">
                    <a:lumMod val="75000"/>
                  </a:srgbClr>
                </a:solidFill>
                <a:latin typeface="Calibri"/>
              </a:rPr>
              <a:t>MARKETING</a:t>
            </a:r>
            <a:endParaRPr lang="en-US" sz="3600" dirty="0">
              <a:solidFill>
                <a:srgbClr val="C0504D">
                  <a:lumMod val="75000"/>
                </a:srgbClr>
              </a:solidFill>
              <a:latin typeface="Calibri"/>
            </a:endParaRPr>
          </a:p>
        </p:txBody>
      </p:sp>
      <p:pic>
        <p:nvPicPr>
          <p:cNvPr id="27653" name="Picture 1" descr="C:\Documents and Settings\anthony.chelte\Local Settings\Temporary Internet Files\Content.IE5\V6L94TFZ\MPj038747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1" y="1295400"/>
            <a:ext cx="12287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281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362200"/>
            <a:ext cx="8610600" cy="38862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buFont typeface="Arial" panose="020B0604020202020204" pitchFamily="34" charset="0"/>
              <a:buChar char="•"/>
              <a:defRPr/>
            </a:pPr>
            <a:r>
              <a:rPr lang="en-US" sz="2800" b="1" i="1" dirty="0">
                <a:solidFill>
                  <a:schemeClr val="accent1">
                    <a:lumMod val="75000"/>
                  </a:schemeClr>
                </a:solidFill>
              </a:rPr>
              <a:t>Marketing is NOT –</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Manipulating consumers</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Selling &amp; advertising</a:t>
            </a:r>
          </a:p>
          <a:p>
            <a:pPr algn="l" eaLnBrk="1" fontAlgn="auto" hangingPunct="1">
              <a:spcAft>
                <a:spcPts val="0"/>
              </a:spcAft>
              <a:buFont typeface="Arial" panose="020B0604020202020204" pitchFamily="34" charset="0"/>
              <a:buChar char="•"/>
              <a:defRPr/>
            </a:pPr>
            <a:endParaRPr lang="en-US" sz="2800" b="1" i="1" dirty="0">
              <a:solidFill>
                <a:schemeClr val="accent1">
                  <a:lumMod val="75000"/>
                </a:schemeClr>
              </a:solidFill>
            </a:endParaRPr>
          </a:p>
          <a:p>
            <a:pPr algn="l" eaLnBrk="1" fontAlgn="auto" hangingPunct="1">
              <a:spcAft>
                <a:spcPts val="0"/>
              </a:spcAft>
              <a:buFont typeface="Arial" panose="020B0604020202020204" pitchFamily="34" charset="0"/>
              <a:buChar char="•"/>
              <a:defRPr/>
            </a:pPr>
            <a:r>
              <a:rPr lang="en-US" sz="2800" b="1" i="1" dirty="0">
                <a:solidFill>
                  <a:schemeClr val="accent1">
                    <a:lumMod val="75000"/>
                  </a:schemeClr>
                </a:solidFill>
              </a:rPr>
              <a:t>Marketing IS –</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Satisfying consumers</a:t>
            </a:r>
            <a:endParaRPr lang="en-US" dirty="0" smtClean="0">
              <a:solidFill>
                <a:schemeClr val="accent2">
                  <a:lumMod val="75000"/>
                </a:schemeClr>
              </a:solidFill>
            </a:endParaRPr>
          </a:p>
        </p:txBody>
      </p:sp>
      <p:sp>
        <p:nvSpPr>
          <p:cNvPr id="10" name="Title 1"/>
          <p:cNvSpPr txBox="1">
            <a:spLocks/>
          </p:cNvSpPr>
          <p:nvPr/>
        </p:nvSpPr>
        <p:spPr>
          <a:xfrm>
            <a:off x="1752600" y="381000"/>
            <a:ext cx="8915400" cy="838200"/>
          </a:xfrm>
          <a:prstGeom prst="rect">
            <a:avLst/>
          </a:prstGeom>
        </p:spPr>
        <p:txBody>
          <a:bodyPr anchor="ctr">
            <a:normAutofit/>
          </a:bodyPr>
          <a:lstStyle/>
          <a:p>
            <a:pPr>
              <a:spcBef>
                <a:spcPct val="0"/>
              </a:spcBef>
              <a:defRPr/>
            </a:pPr>
            <a:r>
              <a:rPr lang="en-US" sz="3600" dirty="0">
                <a:solidFill>
                  <a:prstClr val="black"/>
                </a:solidFill>
                <a:latin typeface="Calibri"/>
              </a:rPr>
              <a:t>The Nature of Marketing</a:t>
            </a:r>
          </a:p>
        </p:txBody>
      </p:sp>
      <p:pic>
        <p:nvPicPr>
          <p:cNvPr id="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43200"/>
            <a:ext cx="2592388" cy="332105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3615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447800"/>
            <a:ext cx="8610600" cy="44958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Buying</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Selling</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Transporting</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Storing</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Grading </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Financing</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Marketing research</a:t>
            </a:r>
          </a:p>
          <a:p>
            <a:pPr algn="l" eaLnBrk="1" fontAlgn="auto" hangingPunct="1">
              <a:spcAft>
                <a:spcPts val="0"/>
              </a:spcAft>
              <a:buFont typeface="Arial" panose="020B0604020202020204" pitchFamily="34" charset="0"/>
              <a:buChar char="•"/>
              <a:defRPr/>
            </a:pPr>
            <a:r>
              <a:rPr lang="en-US" sz="2800" dirty="0">
                <a:solidFill>
                  <a:schemeClr val="accent1">
                    <a:lumMod val="75000"/>
                  </a:schemeClr>
                </a:solidFill>
              </a:rPr>
              <a:t>Risk taking</a:t>
            </a:r>
          </a:p>
          <a:p>
            <a:pPr algn="l" eaLnBrk="1" fontAlgn="auto" hangingPunct="1">
              <a:spcAft>
                <a:spcPts val="0"/>
              </a:spcAft>
              <a:buFont typeface="Arial" panose="020B0604020202020204" pitchFamily="34" charset="0"/>
              <a:buChar char="•"/>
              <a:defRPr/>
            </a:pPr>
            <a:endParaRPr lang="en-US" sz="28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400" dirty="0">
              <a:solidFill>
                <a:schemeClr val="accent1">
                  <a:lumMod val="75000"/>
                </a:schemeClr>
              </a:solidFill>
            </a:endParaRPr>
          </a:p>
          <a:p>
            <a:pPr algn="l" eaLnBrk="1" fontAlgn="auto" hangingPunct="1">
              <a:spcAft>
                <a:spcPts val="0"/>
              </a:spcAft>
              <a:buFont typeface="Arial" panose="020B0604020202020204" pitchFamily="34" charset="0"/>
              <a:buChar char="•"/>
              <a:defRPr/>
            </a:pPr>
            <a:endParaRPr lang="en-US" dirty="0" smtClean="0">
              <a:solidFill>
                <a:schemeClr val="accent2">
                  <a:lumMod val="75000"/>
                </a:schemeClr>
              </a:solidFill>
            </a:endParaRPr>
          </a:p>
        </p:txBody>
      </p:sp>
      <p:sp>
        <p:nvSpPr>
          <p:cNvPr id="10" name="Title 1"/>
          <p:cNvSpPr txBox="1">
            <a:spLocks/>
          </p:cNvSpPr>
          <p:nvPr/>
        </p:nvSpPr>
        <p:spPr>
          <a:xfrm>
            <a:off x="1752600" y="381000"/>
            <a:ext cx="8915400" cy="838200"/>
          </a:xfrm>
          <a:prstGeom prst="rect">
            <a:avLst/>
          </a:prstGeom>
        </p:spPr>
        <p:txBody>
          <a:bodyPr anchor="ctr">
            <a:normAutofit/>
          </a:bodyPr>
          <a:lstStyle/>
          <a:p>
            <a:pPr>
              <a:spcBef>
                <a:spcPct val="0"/>
              </a:spcBef>
              <a:defRPr/>
            </a:pPr>
            <a:r>
              <a:rPr lang="en-US" sz="3600" dirty="0">
                <a:solidFill>
                  <a:prstClr val="black"/>
                </a:solidFill>
                <a:latin typeface="Calibri"/>
              </a:rPr>
              <a:t>Functions of Marketing</a:t>
            </a:r>
          </a:p>
        </p:txBody>
      </p:sp>
      <p:pic>
        <p:nvPicPr>
          <p:cNvPr id="37892" name="Picture 4" descr="C:\Documents and Settings\anthony.chelte\Local Settings\Temporary Internet Files\Content.IE5\V6L94TFZ\MCj0197753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1849582"/>
            <a:ext cx="27225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8535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6" y="683780"/>
            <a:ext cx="10515600" cy="1325563"/>
          </a:xfrm>
        </p:spPr>
        <p:txBody>
          <a:bodyPr/>
          <a:lstStyle/>
          <a:p>
            <a:r>
              <a:rPr lang="en-US" dirty="0" smtClean="0"/>
              <a:t>Strategy </a:t>
            </a:r>
            <a:endParaRPr lang="en-US" dirty="0"/>
          </a:p>
        </p:txBody>
      </p:sp>
      <p:sp>
        <p:nvSpPr>
          <p:cNvPr id="3" name="Content Placeholder 2"/>
          <p:cNvSpPr>
            <a:spLocks noGrp="1"/>
          </p:cNvSpPr>
          <p:nvPr>
            <p:ph idx="1"/>
          </p:nvPr>
        </p:nvSpPr>
        <p:spPr>
          <a:xfrm>
            <a:off x="1267691" y="2338244"/>
            <a:ext cx="10515600" cy="765175"/>
          </a:xfrm>
        </p:spPr>
        <p:txBody>
          <a:bodyPr/>
          <a:lstStyle/>
          <a:p>
            <a:r>
              <a:rPr lang="en-US" dirty="0" smtClean="0">
                <a:solidFill>
                  <a:schemeClr val="accent5">
                    <a:lumMod val="75000"/>
                  </a:schemeClr>
                </a:solidFill>
              </a:rPr>
              <a:t>A plan of action designed to achieve  a long term or overall aim</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EE314405-12A2-4B67-A328-0FB71198855B}" type="slidenum">
              <a:rPr lang="en-US" smtClean="0"/>
              <a:t>15</a:t>
            </a:fld>
            <a:endParaRPr lang="en-US" dirty="0"/>
          </a:p>
        </p:txBody>
      </p:sp>
    </p:spTree>
    <p:extLst>
      <p:ext uri="{BB962C8B-B14F-4D97-AF65-F5344CB8AC3E}">
        <p14:creationId xmlns:p14="http://schemas.microsoft.com/office/powerpoint/2010/main" val="13233361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ctrTitle"/>
          </p:nvPr>
        </p:nvSpPr>
        <p:spPr>
          <a:xfrm>
            <a:off x="1752600" y="381000"/>
            <a:ext cx="8915400" cy="685800"/>
          </a:xfrm>
        </p:spPr>
        <p:txBody>
          <a:bodyPr/>
          <a:lstStyle/>
          <a:p>
            <a:pPr algn="l" eaLnBrk="1" hangingPunct="1"/>
            <a:r>
              <a:rPr lang="en-US" altLang="en-US" sz="3600" dirty="0" smtClean="0"/>
              <a:t>Marketing </a:t>
            </a:r>
            <a:r>
              <a:rPr lang="en-US" altLang="en-US" sz="3600" dirty="0"/>
              <a:t>Strategy</a:t>
            </a:r>
          </a:p>
        </p:txBody>
      </p:sp>
      <p:sp>
        <p:nvSpPr>
          <p:cNvPr id="3" name="Subtitle 2"/>
          <p:cNvSpPr>
            <a:spLocks noGrp="1"/>
          </p:cNvSpPr>
          <p:nvPr>
            <p:ph type="subTitle" idx="1"/>
          </p:nvPr>
        </p:nvSpPr>
        <p:spPr>
          <a:xfrm>
            <a:off x="1828800" y="3581400"/>
            <a:ext cx="8153400" cy="26670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3000" b="1" i="1" dirty="0">
                <a:solidFill>
                  <a:schemeClr val="accent1">
                    <a:lumMod val="75000"/>
                  </a:schemeClr>
                </a:solidFill>
              </a:rPr>
              <a:t>Marketing strategy </a:t>
            </a:r>
            <a:r>
              <a:rPr lang="en-US" sz="3000" dirty="0">
                <a:solidFill>
                  <a:schemeClr val="accent1">
                    <a:lumMod val="75000"/>
                  </a:schemeClr>
                </a:solidFill>
              </a:rPr>
              <a:t>– plan of action for developing, pricing, </a:t>
            </a:r>
            <a:r>
              <a:rPr lang="en-US" sz="3000" dirty="0" smtClean="0">
                <a:solidFill>
                  <a:schemeClr val="accent1">
                    <a:lumMod val="75000"/>
                  </a:schemeClr>
                </a:solidFill>
              </a:rPr>
              <a:t>distributing and </a:t>
            </a:r>
            <a:r>
              <a:rPr lang="en-US" sz="3000" dirty="0">
                <a:solidFill>
                  <a:schemeClr val="accent1">
                    <a:lumMod val="75000"/>
                  </a:schemeClr>
                </a:solidFill>
              </a:rPr>
              <a:t>promoting products meeting the needs of specific customers.</a:t>
            </a:r>
            <a:endParaRPr lang="en-US" sz="24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6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200" dirty="0">
              <a:solidFill>
                <a:schemeClr val="accent2">
                  <a:lumMod val="75000"/>
                </a:schemeClr>
              </a:solidFill>
            </a:endParaRPr>
          </a:p>
        </p:txBody>
      </p:sp>
      <p:pic>
        <p:nvPicPr>
          <p:cNvPr id="54276" name="Picture 2" descr="C:\Documents and Settings\anthony.chelte\Local Settings\Temporary Internet Files\Content.IE5\13ST07G1\MPj043100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371600"/>
            <a:ext cx="18081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C:\Documents and Settings\anthony.chelte\Local Settings\Temporary Internet Files\Content.IE5\13ST07G1\MPj0431001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24001"/>
            <a:ext cx="1676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descr="C:\Documents and Settings\anthony.chelte\Local Settings\Temporary Internet Files\Content.IE5\13ST07G1\MPj0431001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52600"/>
            <a:ext cx="15065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descr="C:\Documents and Settings\anthony.chelte\Local Settings\Temporary Internet Files\Content.IE5\13ST07G1\MPj0431001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981200"/>
            <a:ext cx="1265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9765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6039"/>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838200" y="831274"/>
            <a:ext cx="10515600" cy="5345690"/>
          </a:xfrm>
        </p:spPr>
        <p:txBody>
          <a:bodyPr/>
          <a:lstStyle/>
          <a:p>
            <a:r>
              <a:rPr lang="en-US" dirty="0" smtClean="0"/>
              <a:t>A comprehensive marketing strategy specifies the who, what, when(Occasion), where, why and how.</a:t>
            </a:r>
          </a:p>
          <a:p>
            <a:pPr marL="0" indent="0">
              <a:buNone/>
            </a:pPr>
            <a:r>
              <a:rPr lang="en-US" dirty="0" smtClean="0">
                <a:solidFill>
                  <a:srgbClr val="FF0000"/>
                </a:solidFill>
              </a:rPr>
              <a:t>Target Segment</a:t>
            </a:r>
            <a:r>
              <a:rPr lang="en-US" dirty="0" smtClean="0"/>
              <a:t>: Where it does these things(geographic market)</a:t>
            </a:r>
          </a:p>
          <a:p>
            <a:pPr marL="0" indent="0">
              <a:buNone/>
            </a:pPr>
            <a:r>
              <a:rPr lang="en-US" dirty="0" smtClean="0">
                <a:solidFill>
                  <a:srgbClr val="FF0000"/>
                </a:solidFill>
              </a:rPr>
              <a:t>Competitive Advantages</a:t>
            </a:r>
            <a:r>
              <a:rPr lang="en-US" dirty="0" smtClean="0"/>
              <a:t>: How the firm serves those target segments and the competition</a:t>
            </a:r>
          </a:p>
          <a:p>
            <a:pPr marL="0" indent="0">
              <a:buNone/>
            </a:pPr>
            <a:r>
              <a:rPr lang="en-US" dirty="0" smtClean="0">
                <a:solidFill>
                  <a:srgbClr val="FF0000"/>
                </a:solidFill>
              </a:rPr>
              <a:t>Singularity</a:t>
            </a:r>
            <a:r>
              <a:rPr lang="en-US" dirty="0" smtClean="0"/>
              <a:t>: different from the competitions in some way that some segment of customers will value.</a:t>
            </a:r>
            <a:endParaRPr lang="en-US" dirty="0"/>
          </a:p>
        </p:txBody>
      </p:sp>
      <p:sp>
        <p:nvSpPr>
          <p:cNvPr id="4" name="Slide Number Placeholder 3"/>
          <p:cNvSpPr>
            <a:spLocks noGrp="1"/>
          </p:cNvSpPr>
          <p:nvPr>
            <p:ph type="sldNum" sz="quarter" idx="12"/>
          </p:nvPr>
        </p:nvSpPr>
        <p:spPr/>
        <p:txBody>
          <a:bodyPr/>
          <a:lstStyle/>
          <a:p>
            <a:fld id="{EE314405-12A2-4B67-A328-0FB71198855B}" type="slidenum">
              <a:rPr lang="en-US" smtClean="0"/>
              <a:t>17</a:t>
            </a:fld>
            <a:endParaRPr lang="en-US"/>
          </a:p>
        </p:txBody>
      </p:sp>
    </p:spTree>
    <p:extLst>
      <p:ext uri="{BB962C8B-B14F-4D97-AF65-F5344CB8AC3E}">
        <p14:creationId xmlns:p14="http://schemas.microsoft.com/office/powerpoint/2010/main" val="35351486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ctrTitle"/>
          </p:nvPr>
        </p:nvSpPr>
        <p:spPr>
          <a:xfrm>
            <a:off x="1752600" y="381000"/>
            <a:ext cx="8915400" cy="685800"/>
          </a:xfrm>
        </p:spPr>
        <p:txBody>
          <a:bodyPr/>
          <a:lstStyle/>
          <a:p>
            <a:pPr algn="l" eaLnBrk="1" hangingPunct="1"/>
            <a:r>
              <a:rPr lang="en-US" altLang="en-US" sz="3600"/>
              <a:t>Developing a Marketing Strategy</a:t>
            </a:r>
          </a:p>
        </p:txBody>
      </p:sp>
      <p:sp>
        <p:nvSpPr>
          <p:cNvPr id="3" name="Subtitle 2"/>
          <p:cNvSpPr>
            <a:spLocks noGrp="1"/>
          </p:cNvSpPr>
          <p:nvPr>
            <p:ph type="subTitle" idx="1"/>
          </p:nvPr>
        </p:nvSpPr>
        <p:spPr>
          <a:xfrm>
            <a:off x="1828800" y="3581400"/>
            <a:ext cx="8153400" cy="26670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3000" b="1" i="1" dirty="0">
                <a:solidFill>
                  <a:schemeClr val="accent1">
                    <a:lumMod val="75000"/>
                  </a:schemeClr>
                </a:solidFill>
              </a:rPr>
              <a:t>Target Market </a:t>
            </a:r>
            <a:r>
              <a:rPr lang="en-US" sz="3000" dirty="0">
                <a:solidFill>
                  <a:schemeClr val="accent1">
                    <a:lumMod val="75000"/>
                  </a:schemeClr>
                </a:solidFill>
              </a:rPr>
              <a:t>– very specific group of consumers that a company focuses its marketing </a:t>
            </a:r>
            <a:r>
              <a:rPr lang="en-US" sz="3000" dirty="0" smtClean="0">
                <a:solidFill>
                  <a:schemeClr val="accent1">
                    <a:lumMod val="75000"/>
                  </a:schemeClr>
                </a:solidFill>
              </a:rPr>
              <a:t>efforts</a:t>
            </a:r>
            <a:endParaRPr lang="en-US" sz="3000" dirty="0">
              <a:solidFill>
                <a:schemeClr val="accent1">
                  <a:lumMod val="75000"/>
                </a:schemeClr>
              </a:solidFill>
            </a:endParaRPr>
          </a:p>
          <a:p>
            <a:pPr lvl="1" algn="l" eaLnBrk="1" fontAlgn="auto" hangingPunct="1">
              <a:spcAft>
                <a:spcPts val="0"/>
              </a:spcAft>
              <a:defRPr/>
            </a:pPr>
            <a:endParaRPr lang="en-US" sz="26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200" dirty="0">
              <a:solidFill>
                <a:schemeClr val="accent2">
                  <a:lumMod val="75000"/>
                </a:schemeClr>
              </a:solidFill>
            </a:endParaRPr>
          </a:p>
        </p:txBody>
      </p:sp>
      <p:pic>
        <p:nvPicPr>
          <p:cNvPr id="56324" name="Picture 2" descr="C:\Documents and Settings\anthony.chelte\Local Settings\Temporary Internet Files\Content.IE5\LSOGCFP2\MCj041308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45847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83945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ctrTitle"/>
          </p:nvPr>
        </p:nvSpPr>
        <p:spPr>
          <a:xfrm>
            <a:off x="1752600" y="381000"/>
            <a:ext cx="8915400" cy="685800"/>
          </a:xfrm>
        </p:spPr>
        <p:txBody>
          <a:bodyPr/>
          <a:lstStyle/>
          <a:p>
            <a:pPr algn="l" eaLnBrk="1" hangingPunct="1"/>
            <a:r>
              <a:rPr lang="en-US" altLang="en-US" sz="3600"/>
              <a:t>Developing a Marketing Strategy</a:t>
            </a:r>
          </a:p>
        </p:txBody>
      </p:sp>
      <p:sp>
        <p:nvSpPr>
          <p:cNvPr id="3" name="Subtitle 2"/>
          <p:cNvSpPr>
            <a:spLocks noGrp="1"/>
          </p:cNvSpPr>
          <p:nvPr>
            <p:ph type="subTitle" idx="1"/>
          </p:nvPr>
        </p:nvSpPr>
        <p:spPr>
          <a:xfrm>
            <a:off x="1828800" y="3962400"/>
            <a:ext cx="8153400" cy="2286000"/>
          </a:xfrm>
        </p:spPr>
        <p:txBody>
          <a:bodyPr rtlCol="0">
            <a:normAutofit fontScale="92500" lnSpcReduction="20000"/>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3000" b="1" i="1" dirty="0">
                <a:solidFill>
                  <a:schemeClr val="accent1">
                    <a:lumMod val="75000"/>
                  </a:schemeClr>
                </a:solidFill>
              </a:rPr>
              <a:t>Total-market approach </a:t>
            </a:r>
            <a:r>
              <a:rPr lang="en-US" sz="3000" dirty="0">
                <a:solidFill>
                  <a:schemeClr val="accent1">
                    <a:lumMod val="75000"/>
                  </a:schemeClr>
                </a:solidFill>
              </a:rPr>
              <a:t>– firm tries to appeal to everyone and assumes that all buyers have similar needs.</a:t>
            </a:r>
          </a:p>
          <a:p>
            <a:pPr algn="l" eaLnBrk="1" fontAlgn="auto" hangingPunct="1">
              <a:spcAft>
                <a:spcPts val="0"/>
              </a:spcAft>
              <a:defRPr/>
            </a:pPr>
            <a:endParaRPr lang="en-US" sz="3000" dirty="0">
              <a:solidFill>
                <a:schemeClr val="accent1">
                  <a:lumMod val="75000"/>
                </a:schemeClr>
              </a:solidFill>
            </a:endParaRPr>
          </a:p>
          <a:p>
            <a:pPr eaLnBrk="1" fontAlgn="auto" hangingPunct="1">
              <a:spcAft>
                <a:spcPts val="0"/>
              </a:spcAft>
              <a:defRPr/>
            </a:pPr>
            <a:r>
              <a:rPr lang="en-US" sz="3000" i="1" dirty="0">
                <a:solidFill>
                  <a:schemeClr val="accent2">
                    <a:lumMod val="50000"/>
                  </a:schemeClr>
                </a:solidFill>
              </a:rPr>
              <a:t>(e.g.  Salt, sugar, agricultural products).</a:t>
            </a:r>
            <a:endParaRPr lang="en-US" sz="2400" i="1" dirty="0">
              <a:solidFill>
                <a:schemeClr val="accent2">
                  <a:lumMod val="50000"/>
                </a:schemeClr>
              </a:solidFill>
            </a:endParaRPr>
          </a:p>
          <a:p>
            <a:pPr lvl="1" algn="l" eaLnBrk="1" fontAlgn="auto" hangingPunct="1">
              <a:spcAft>
                <a:spcPts val="0"/>
              </a:spcAft>
              <a:buFont typeface="Arial" panose="020B0604020202020204" pitchFamily="34" charset="0"/>
              <a:buChar char="•"/>
              <a:defRPr/>
            </a:pPr>
            <a:endParaRPr lang="en-US" sz="26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200" dirty="0">
              <a:solidFill>
                <a:schemeClr val="accent2">
                  <a:lumMod val="75000"/>
                </a:schemeClr>
              </a:solidFill>
            </a:endParaRPr>
          </a:p>
        </p:txBody>
      </p:sp>
      <p:pic>
        <p:nvPicPr>
          <p:cNvPr id="58372" name="Picture 2" descr="C:\Documents and Settings\anthony.chelte\Local Settings\Temporary Internet Files\Content.IE5\2QG29OW0\MPj040059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3470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fontScale="90000"/>
          </a:bodyPr>
          <a:lstStyle/>
          <a:p>
            <a:r>
              <a:rPr lang="en-US" b="1" dirty="0"/>
              <a:t>Expectations from Students </a:t>
            </a:r>
            <a:r>
              <a:rPr lang="en-US" dirty="0"/>
              <a:t/>
            </a:r>
            <a:br>
              <a:rPr lang="en-US" dirty="0"/>
            </a:br>
            <a:endParaRPr lang="en-US" dirty="0"/>
          </a:p>
        </p:txBody>
      </p:sp>
      <p:sp>
        <p:nvSpPr>
          <p:cNvPr id="3" name="Content Placeholder 2"/>
          <p:cNvSpPr>
            <a:spLocks noGrp="1"/>
          </p:cNvSpPr>
          <p:nvPr>
            <p:ph idx="1"/>
          </p:nvPr>
        </p:nvSpPr>
        <p:spPr>
          <a:xfrm>
            <a:off x="838200" y="845127"/>
            <a:ext cx="10515600" cy="5331836"/>
          </a:xfrm>
        </p:spPr>
        <p:txBody>
          <a:bodyPr>
            <a:normAutofit fontScale="92500" lnSpcReduction="20000"/>
          </a:bodyPr>
          <a:lstStyle/>
          <a:p>
            <a:pPr algn="just"/>
            <a:r>
              <a:rPr lang="en-US" dirty="0" smtClean="0"/>
              <a:t>Students </a:t>
            </a:r>
            <a:r>
              <a:rPr lang="en-US" dirty="0"/>
              <a:t>must report to the respective sessions well before the announced time. </a:t>
            </a:r>
            <a:endParaRPr lang="en-US" dirty="0" smtClean="0"/>
          </a:p>
          <a:p>
            <a:pPr algn="just"/>
            <a:r>
              <a:rPr lang="en-US" dirty="0" smtClean="0"/>
              <a:t>Read </a:t>
            </a:r>
            <a:r>
              <a:rPr lang="en-US" dirty="0"/>
              <a:t>the Case Study / material well prior to the class discussion. </a:t>
            </a:r>
          </a:p>
          <a:p>
            <a:pPr algn="just"/>
            <a:r>
              <a:rPr lang="en-US" dirty="0" smtClean="0"/>
              <a:t>In </a:t>
            </a:r>
            <a:r>
              <a:rPr lang="en-US" dirty="0"/>
              <a:t>the class discussion student is expected to participate actively and contribute to individual and group learning. Evaluation is based on active participation. </a:t>
            </a:r>
          </a:p>
          <a:p>
            <a:pPr algn="just"/>
            <a:r>
              <a:rPr lang="en-US" dirty="0" smtClean="0"/>
              <a:t>Evaluation </a:t>
            </a:r>
            <a:r>
              <a:rPr lang="en-US" dirty="0"/>
              <a:t>is a continuous </a:t>
            </a:r>
            <a:r>
              <a:rPr lang="en-US" dirty="0" smtClean="0"/>
              <a:t>process. </a:t>
            </a:r>
            <a:r>
              <a:rPr lang="en-US" dirty="0"/>
              <a:t>Every student needs to be aware of the timelines given in the section below. </a:t>
            </a:r>
            <a:endParaRPr lang="en-US" dirty="0" smtClean="0"/>
          </a:p>
          <a:p>
            <a:pPr algn="just"/>
            <a:r>
              <a:rPr lang="en-US" dirty="0" smtClean="0"/>
              <a:t>Wherever </a:t>
            </a:r>
            <a:r>
              <a:rPr lang="en-US" dirty="0"/>
              <a:t>applicable, group assignments require each student to contribute to the group effort. This enhances group effectiveness and leads to greater appreciation of working in groups. </a:t>
            </a:r>
          </a:p>
          <a:p>
            <a:pPr algn="just"/>
            <a:r>
              <a:rPr lang="en-US" dirty="0" smtClean="0">
                <a:solidFill>
                  <a:srgbClr val="7030A0"/>
                </a:solidFill>
              </a:rPr>
              <a:t>Students </a:t>
            </a:r>
            <a:r>
              <a:rPr lang="en-US" dirty="0">
                <a:solidFill>
                  <a:srgbClr val="7030A0"/>
                </a:solidFill>
              </a:rPr>
              <a:t>are expected to show high regard and appreciation for in class discipline and desist from using mobile phones. This disturbs the class ambience and unnecessarily diverts attention of other students as well as the faculty member. </a:t>
            </a:r>
          </a:p>
          <a:p>
            <a:pPr algn="just"/>
            <a:endParaRPr lang="en-US" dirty="0"/>
          </a:p>
        </p:txBody>
      </p:sp>
    </p:spTree>
    <p:extLst>
      <p:ext uri="{BB962C8B-B14F-4D97-AF65-F5344CB8AC3E}">
        <p14:creationId xmlns:p14="http://schemas.microsoft.com/office/powerpoint/2010/main" val="159423517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ctrTitle"/>
          </p:nvPr>
        </p:nvSpPr>
        <p:spPr>
          <a:xfrm>
            <a:off x="1752600" y="381000"/>
            <a:ext cx="8915400" cy="685800"/>
          </a:xfrm>
        </p:spPr>
        <p:txBody>
          <a:bodyPr/>
          <a:lstStyle/>
          <a:p>
            <a:pPr algn="l" eaLnBrk="1" hangingPunct="1"/>
            <a:r>
              <a:rPr lang="en-US" altLang="en-US" sz="3600"/>
              <a:t>Developing a Marketing Strategy</a:t>
            </a:r>
          </a:p>
        </p:txBody>
      </p:sp>
      <p:sp>
        <p:nvSpPr>
          <p:cNvPr id="3" name="Subtitle 2"/>
          <p:cNvSpPr>
            <a:spLocks noGrp="1"/>
          </p:cNvSpPr>
          <p:nvPr>
            <p:ph type="subTitle" idx="1"/>
          </p:nvPr>
        </p:nvSpPr>
        <p:spPr>
          <a:xfrm>
            <a:off x="1752600" y="2667000"/>
            <a:ext cx="8153400" cy="3581400"/>
          </a:xfrm>
        </p:spPr>
        <p:txBody>
          <a:bodyPr rtlCol="0">
            <a:normAutofit fontScale="92500" lnSpcReduction="10000"/>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3000" b="1" i="1" dirty="0">
                <a:solidFill>
                  <a:schemeClr val="accent1">
                    <a:lumMod val="75000"/>
                  </a:schemeClr>
                </a:solidFill>
              </a:rPr>
              <a:t>Market segmentation </a:t>
            </a:r>
            <a:r>
              <a:rPr lang="en-US" sz="3000" dirty="0">
                <a:solidFill>
                  <a:schemeClr val="accent1">
                    <a:lumMod val="75000"/>
                  </a:schemeClr>
                </a:solidFill>
              </a:rPr>
              <a:t>– strategy to divide the total market into groups of people with relatively similar product needs.</a:t>
            </a:r>
          </a:p>
          <a:p>
            <a:pPr algn="l" eaLnBrk="1" fontAlgn="auto" hangingPunct="1">
              <a:spcAft>
                <a:spcPts val="0"/>
              </a:spcAft>
              <a:defRPr/>
            </a:pPr>
            <a:endParaRPr lang="en-US" sz="3000" dirty="0">
              <a:solidFill>
                <a:schemeClr val="accent1">
                  <a:lumMod val="75000"/>
                </a:schemeClr>
              </a:solidFill>
            </a:endParaRPr>
          </a:p>
          <a:p>
            <a:pPr algn="l" eaLnBrk="1" fontAlgn="auto" hangingPunct="1">
              <a:spcAft>
                <a:spcPts val="0"/>
              </a:spcAft>
              <a:defRPr/>
            </a:pPr>
            <a:r>
              <a:rPr lang="en-US" sz="3000" b="1" i="1" dirty="0">
                <a:solidFill>
                  <a:schemeClr val="accent1">
                    <a:lumMod val="75000"/>
                  </a:schemeClr>
                </a:solidFill>
              </a:rPr>
              <a:t>Market segment </a:t>
            </a:r>
            <a:r>
              <a:rPr lang="en-US" sz="3000" dirty="0">
                <a:solidFill>
                  <a:schemeClr val="accent1">
                    <a:lumMod val="75000"/>
                  </a:schemeClr>
                </a:solidFill>
              </a:rPr>
              <a:t>– collection of individuals, groups or organizations sharing one or more characteristics thus having relatively similar needs and desires for products.</a:t>
            </a:r>
          </a:p>
          <a:p>
            <a:pPr algn="l" eaLnBrk="1" fontAlgn="auto" hangingPunct="1">
              <a:spcAft>
                <a:spcPts val="0"/>
              </a:spcAft>
              <a:defRPr/>
            </a:pPr>
            <a:endParaRPr lang="en-US" sz="30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600"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200" dirty="0">
              <a:solidFill>
                <a:schemeClr val="accent2">
                  <a:lumMod val="75000"/>
                </a:schemeClr>
              </a:solidFill>
            </a:endParaRPr>
          </a:p>
        </p:txBody>
      </p:sp>
      <p:pic>
        <p:nvPicPr>
          <p:cNvPr id="60420" name="Picture 2" descr="C:\Documents and Settings\anthony.chelte\Local Settings\Temporary Internet Files\Content.IE5\1CK6KFIF\MCj0431626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9873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1828800" y="1"/>
            <a:ext cx="8540750" cy="1312863"/>
          </a:xfrm>
        </p:spPr>
        <p:txBody>
          <a:bodyPr>
            <a:spAutoFit/>
          </a:bodyPr>
          <a:lstStyle/>
          <a:p>
            <a:pPr lvl="1">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pPr>
            <a:r>
              <a:rPr lang="en-GB" sz="4000" dirty="0">
                <a:solidFill>
                  <a:srgbClr val="00B0F0"/>
                </a:solidFill>
                <a:effectLst>
                  <a:outerShdw blurRad="38100" dist="38100" dir="2700000" algn="tl">
                    <a:srgbClr val="000000"/>
                  </a:outerShdw>
                </a:effectLst>
                <a:latin typeface="Times New Roman" pitchFamily="18" charset="0"/>
                <a:cs typeface="Times New Roman" pitchFamily="18" charset="0"/>
              </a:rPr>
              <a:t>The Goal of Strategic Marketing Management</a:t>
            </a:r>
          </a:p>
        </p:txBody>
      </p:sp>
      <p:sp>
        <p:nvSpPr>
          <p:cNvPr id="21508" name="Rectangle 2"/>
          <p:cNvSpPr>
            <a:spLocks noGrp="1" noChangeArrowheads="1"/>
          </p:cNvSpPr>
          <p:nvPr>
            <p:ph type="body" idx="4294967295"/>
          </p:nvPr>
        </p:nvSpPr>
        <p:spPr>
          <a:xfrm>
            <a:off x="1825625" y="1600200"/>
            <a:ext cx="8540750" cy="3468642"/>
          </a:xfrm>
        </p:spPr>
        <p:txBody>
          <a:bodyPr>
            <a:spAutoFit/>
          </a:bodyPr>
          <a:lstStyle/>
          <a:p>
            <a:pPr algn="jus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latin typeface="Times New Roman" panose="02020603050405020304" pitchFamily="18" charset="0"/>
                <a:cs typeface="Times New Roman" panose="02020603050405020304" pitchFamily="18" charset="0"/>
              </a:rPr>
              <a:t>To select reality-based desired </a:t>
            </a:r>
            <a:r>
              <a:rPr lang="en-GB" altLang="en-US" sz="3600" dirty="0" smtClean="0">
                <a:latin typeface="Times New Roman" panose="02020603050405020304" pitchFamily="18" charset="0"/>
                <a:cs typeface="Times New Roman" panose="02020603050405020304" pitchFamily="18" charset="0"/>
              </a:rPr>
              <a:t>events </a:t>
            </a:r>
            <a:r>
              <a:rPr lang="en-GB" altLang="en-US" sz="3600" dirty="0">
                <a:latin typeface="Times New Roman" panose="02020603050405020304" pitchFamily="18" charset="0"/>
                <a:cs typeface="Times New Roman" panose="02020603050405020304" pitchFamily="18" charset="0"/>
              </a:rPr>
              <a:t>(e.g., goals &amp; objectives)</a:t>
            </a:r>
          </a:p>
          <a:p>
            <a:pPr algn="jus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latin typeface="Times New Roman" panose="02020603050405020304" pitchFamily="18" charset="0"/>
                <a:cs typeface="Times New Roman" panose="02020603050405020304" pitchFamily="18" charset="0"/>
              </a:rPr>
              <a:t>To effectively develop or alter business strategies</a:t>
            </a:r>
          </a:p>
          <a:p>
            <a:pPr algn="jus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latin typeface="Times New Roman" panose="02020603050405020304" pitchFamily="18" charset="0"/>
                <a:cs typeface="Times New Roman" panose="02020603050405020304" pitchFamily="18" charset="0"/>
              </a:rPr>
              <a:t>To set priorities for operational change</a:t>
            </a:r>
          </a:p>
          <a:p>
            <a:pPr algn="jus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3600" dirty="0">
                <a:latin typeface="Times New Roman" panose="02020603050405020304" pitchFamily="18" charset="0"/>
                <a:cs typeface="Times New Roman" panose="02020603050405020304" pitchFamily="18" charset="0"/>
              </a:rPr>
              <a:t>To improve the organisation’s performance</a:t>
            </a:r>
          </a:p>
        </p:txBody>
      </p:sp>
    </p:spTree>
    <p:extLst>
      <p:ext uri="{BB962C8B-B14F-4D97-AF65-F5344CB8AC3E}">
        <p14:creationId xmlns:p14="http://schemas.microsoft.com/office/powerpoint/2010/main" val="39033758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nvGraphicFramePr>
        <p:xfrm>
          <a:off x="1981200" y="1397000"/>
          <a:ext cx="8229600" cy="5156200"/>
        </p:xfrm>
        <a:graphic>
          <a:graphicData uri="http://schemas.openxmlformats.org/drawingml/2006/table">
            <a:tbl>
              <a:tblPr/>
              <a:tblGrid>
                <a:gridCol w="4114800">
                  <a:extLst>
                    <a:ext uri="{9D8B030D-6E8A-4147-A177-3AD203B41FA5}">
                      <a16:colId xmlns:a16="http://schemas.microsoft.com/office/drawing/2014/main" val="2608744212"/>
                    </a:ext>
                  </a:extLst>
                </a:gridCol>
                <a:gridCol w="4114800">
                  <a:extLst>
                    <a:ext uri="{9D8B030D-6E8A-4147-A177-3AD203B41FA5}">
                      <a16:colId xmlns:a16="http://schemas.microsoft.com/office/drawing/2014/main" val="1635230759"/>
                    </a:ext>
                  </a:extLst>
                </a:gridCol>
              </a:tblGrid>
              <a:tr h="257810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400">
                          <a:solidFill>
                            <a:schemeClr val="tx1"/>
                          </a:solidFill>
                          <a:latin typeface="Arial" panose="020B0604020202020204" pitchFamily="34" charset="0"/>
                        </a:defRPr>
                      </a:lvl5pPr>
                      <a:lvl6pPr fontAlgn="base">
                        <a:spcBef>
                          <a:spcPct val="20000"/>
                        </a:spcBef>
                        <a:spcAft>
                          <a:spcPct val="0"/>
                        </a:spcAft>
                        <a:defRPr sz="1400">
                          <a:solidFill>
                            <a:schemeClr val="tx1"/>
                          </a:solidFill>
                          <a:latin typeface="Arial" panose="020B0604020202020204" pitchFamily="34" charset="0"/>
                        </a:defRPr>
                      </a:lvl6pPr>
                      <a:lvl7pPr fontAlgn="base">
                        <a:spcBef>
                          <a:spcPct val="20000"/>
                        </a:spcBef>
                        <a:spcAft>
                          <a:spcPct val="0"/>
                        </a:spcAft>
                        <a:defRPr sz="1400">
                          <a:solidFill>
                            <a:schemeClr val="tx1"/>
                          </a:solidFill>
                          <a:latin typeface="Arial" panose="020B0604020202020204" pitchFamily="34" charset="0"/>
                        </a:defRPr>
                      </a:lvl7pPr>
                      <a:lvl8pPr fontAlgn="base">
                        <a:spcBef>
                          <a:spcPct val="20000"/>
                        </a:spcBef>
                        <a:spcAft>
                          <a:spcPct val="0"/>
                        </a:spcAft>
                        <a:defRPr sz="1400">
                          <a:solidFill>
                            <a:schemeClr val="tx1"/>
                          </a:solidFill>
                          <a:latin typeface="Arial" panose="020B0604020202020204" pitchFamily="34" charset="0"/>
                        </a:defRPr>
                      </a:lvl8pPr>
                      <a:lvl9pPr fontAlgn="base">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hlinkClick r:id="rId2"/>
                        </a:rPr>
                        <a:t> </a:t>
                      </a:r>
                      <a:r>
                        <a:rPr kumimoji="0" lang="en-US" altLang="en-US" sz="2400" b="0" i="0" u="none" strike="noStrike" cap="none" normalizeH="0" baseline="0" smtClean="0">
                          <a:ln>
                            <a:noFill/>
                          </a:ln>
                          <a:solidFill>
                            <a:schemeClr val="tx1"/>
                          </a:solidFill>
                          <a:effectLst/>
                          <a:latin typeface="Arial" panose="020B0604020202020204" pitchFamily="34" charset="0"/>
                          <a:hlinkClick r:id="rId3"/>
                        </a:rPr>
                        <a:t> </a:t>
                      </a: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400">
                          <a:solidFill>
                            <a:schemeClr val="tx1"/>
                          </a:solidFill>
                          <a:latin typeface="Arial" panose="020B0604020202020204" pitchFamily="34" charset="0"/>
                        </a:defRPr>
                      </a:lvl5pPr>
                      <a:lvl6pPr fontAlgn="base">
                        <a:spcBef>
                          <a:spcPct val="20000"/>
                        </a:spcBef>
                        <a:spcAft>
                          <a:spcPct val="0"/>
                        </a:spcAft>
                        <a:defRPr sz="1400">
                          <a:solidFill>
                            <a:schemeClr val="tx1"/>
                          </a:solidFill>
                          <a:latin typeface="Arial" panose="020B0604020202020204" pitchFamily="34" charset="0"/>
                        </a:defRPr>
                      </a:lvl6pPr>
                      <a:lvl7pPr fontAlgn="base">
                        <a:spcBef>
                          <a:spcPct val="20000"/>
                        </a:spcBef>
                        <a:spcAft>
                          <a:spcPct val="0"/>
                        </a:spcAft>
                        <a:defRPr sz="1400">
                          <a:solidFill>
                            <a:schemeClr val="tx1"/>
                          </a:solidFill>
                          <a:latin typeface="Arial" panose="020B0604020202020204" pitchFamily="34" charset="0"/>
                        </a:defRPr>
                      </a:lvl7pPr>
                      <a:lvl8pPr fontAlgn="base">
                        <a:spcBef>
                          <a:spcPct val="20000"/>
                        </a:spcBef>
                        <a:spcAft>
                          <a:spcPct val="0"/>
                        </a:spcAft>
                        <a:defRPr sz="1400">
                          <a:solidFill>
                            <a:schemeClr val="tx1"/>
                          </a:solidFill>
                          <a:latin typeface="Arial" panose="020B0604020202020204" pitchFamily="34" charset="0"/>
                        </a:defRPr>
                      </a:lvl8pPr>
                      <a:lvl9pPr fontAlgn="base">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4289367"/>
                  </a:ext>
                </a:extLst>
              </a:tr>
              <a:tr h="257810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400">
                          <a:solidFill>
                            <a:schemeClr val="tx1"/>
                          </a:solidFill>
                          <a:latin typeface="Arial" panose="020B0604020202020204" pitchFamily="34" charset="0"/>
                        </a:defRPr>
                      </a:lvl5pPr>
                      <a:lvl6pPr fontAlgn="base">
                        <a:spcBef>
                          <a:spcPct val="20000"/>
                        </a:spcBef>
                        <a:spcAft>
                          <a:spcPct val="0"/>
                        </a:spcAft>
                        <a:defRPr sz="1400">
                          <a:solidFill>
                            <a:schemeClr val="tx1"/>
                          </a:solidFill>
                          <a:latin typeface="Arial" panose="020B0604020202020204" pitchFamily="34" charset="0"/>
                        </a:defRPr>
                      </a:lvl6pPr>
                      <a:lvl7pPr fontAlgn="base">
                        <a:spcBef>
                          <a:spcPct val="20000"/>
                        </a:spcBef>
                        <a:spcAft>
                          <a:spcPct val="0"/>
                        </a:spcAft>
                        <a:defRPr sz="1400">
                          <a:solidFill>
                            <a:schemeClr val="tx1"/>
                          </a:solidFill>
                          <a:latin typeface="Arial" panose="020B0604020202020204" pitchFamily="34" charset="0"/>
                        </a:defRPr>
                      </a:lvl7pPr>
                      <a:lvl8pPr fontAlgn="base">
                        <a:spcBef>
                          <a:spcPct val="20000"/>
                        </a:spcBef>
                        <a:spcAft>
                          <a:spcPct val="0"/>
                        </a:spcAft>
                        <a:defRPr sz="1400">
                          <a:solidFill>
                            <a:schemeClr val="tx1"/>
                          </a:solidFill>
                          <a:latin typeface="Arial" panose="020B0604020202020204" pitchFamily="34" charset="0"/>
                        </a:defRPr>
                      </a:lvl8pPr>
                      <a:lvl9pPr fontAlgn="base">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400">
                          <a:solidFill>
                            <a:schemeClr val="tx1"/>
                          </a:solidFill>
                          <a:latin typeface="Arial" panose="020B0604020202020204" pitchFamily="34" charset="0"/>
                        </a:defRPr>
                      </a:lvl5pPr>
                      <a:lvl6pPr fontAlgn="base">
                        <a:spcBef>
                          <a:spcPct val="20000"/>
                        </a:spcBef>
                        <a:spcAft>
                          <a:spcPct val="0"/>
                        </a:spcAft>
                        <a:defRPr sz="1400">
                          <a:solidFill>
                            <a:schemeClr val="tx1"/>
                          </a:solidFill>
                          <a:latin typeface="Arial" panose="020B0604020202020204" pitchFamily="34" charset="0"/>
                        </a:defRPr>
                      </a:lvl6pPr>
                      <a:lvl7pPr fontAlgn="base">
                        <a:spcBef>
                          <a:spcPct val="20000"/>
                        </a:spcBef>
                        <a:spcAft>
                          <a:spcPct val="0"/>
                        </a:spcAft>
                        <a:defRPr sz="1400">
                          <a:solidFill>
                            <a:schemeClr val="tx1"/>
                          </a:solidFill>
                          <a:latin typeface="Arial" panose="020B0604020202020204" pitchFamily="34" charset="0"/>
                        </a:defRPr>
                      </a:lvl7pPr>
                      <a:lvl8pPr fontAlgn="base">
                        <a:spcBef>
                          <a:spcPct val="20000"/>
                        </a:spcBef>
                        <a:spcAft>
                          <a:spcPct val="0"/>
                        </a:spcAft>
                        <a:defRPr sz="1400">
                          <a:solidFill>
                            <a:schemeClr val="tx1"/>
                          </a:solidFill>
                          <a:latin typeface="Arial" panose="020B0604020202020204" pitchFamily="34" charset="0"/>
                        </a:defRPr>
                      </a:lvl8pPr>
                      <a:lvl9pPr fontAlgn="base">
                        <a:spcBef>
                          <a:spcPct val="20000"/>
                        </a:spcBef>
                        <a:spcAft>
                          <a:spcPct val="0"/>
                        </a:spcAft>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1089851"/>
                  </a:ext>
                </a:extLst>
              </a:tr>
            </a:tbl>
          </a:graphicData>
        </a:graphic>
      </p:graphicFrame>
      <p:sp>
        <p:nvSpPr>
          <p:cNvPr id="32781" name="Rectangle 13"/>
          <p:cNvSpPr>
            <a:spLocks noGrp="1" noChangeArrowheads="1"/>
          </p:cNvSpPr>
          <p:nvPr>
            <p:ph type="title"/>
          </p:nvPr>
        </p:nvSpPr>
        <p:spPr/>
        <p:txBody>
          <a:bodyPr/>
          <a:lstStyle/>
          <a:p>
            <a:r>
              <a:rPr lang="en-US" altLang="en-US"/>
              <a:t>Focus: 4 Core Markets</a:t>
            </a:r>
          </a:p>
        </p:txBody>
      </p:sp>
      <p:sp>
        <p:nvSpPr>
          <p:cNvPr id="32782" name="Text Box 14"/>
          <p:cNvSpPr txBox="1">
            <a:spLocks noChangeArrowheads="1"/>
          </p:cNvSpPr>
          <p:nvPr/>
        </p:nvSpPr>
        <p:spPr bwMode="auto">
          <a:xfrm>
            <a:off x="2895600" y="1371601"/>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u="sng">
                <a:solidFill>
                  <a:srgbClr val="000000"/>
                </a:solidFill>
                <a:latin typeface="Arial" panose="020B0604020202020204" pitchFamily="34" charset="0"/>
              </a:rPr>
              <a:t>Home Multimedia</a:t>
            </a:r>
          </a:p>
        </p:txBody>
      </p:sp>
      <p:pic>
        <p:nvPicPr>
          <p:cNvPr id="32783" name="Picture 15" descr="http://samsungelectronics.com/dvdp/images/image_dvdp_index.jpg"/>
          <p:cNvPicPr>
            <a:picLocks noChangeAspect="1" noChangeArrowheads="1"/>
          </p:cNvPicPr>
          <p:nvPr/>
        </p:nvPicPr>
        <p:blipFill>
          <a:blip r:embed="rId4">
            <a:extLst>
              <a:ext uri="{28A0092B-C50C-407E-A947-70E740481C1C}">
                <a14:useLocalDpi xmlns:a14="http://schemas.microsoft.com/office/drawing/2010/main" val="0"/>
              </a:ext>
            </a:extLst>
          </a:blip>
          <a:srcRect r="37840"/>
          <a:stretch>
            <a:fillRect/>
          </a:stretch>
        </p:blipFill>
        <p:spPr bwMode="auto">
          <a:xfrm>
            <a:off x="3962400" y="3165476"/>
            <a:ext cx="1676400" cy="65246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http://samsungelectronics.com/printer/images/printer_spla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95600"/>
            <a:ext cx="1066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2785" name="Picture 17" descr="http://samsungelectronics.com/tv/images/image_top_tantus_flc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905001"/>
            <a:ext cx="13716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http://samsungelectronics.com/camcorder/images/camcorder_splash.jpg"/>
          <p:cNvPicPr>
            <a:picLocks noChangeAspect="1" noChangeArrowheads="1"/>
          </p:cNvPicPr>
          <p:nvPr/>
        </p:nvPicPr>
        <p:blipFill>
          <a:blip r:embed="rId7">
            <a:extLst>
              <a:ext uri="{28A0092B-C50C-407E-A947-70E740481C1C}">
                <a14:useLocalDpi xmlns:a14="http://schemas.microsoft.com/office/drawing/2010/main" val="0"/>
              </a:ext>
            </a:extLst>
          </a:blip>
          <a:srcRect r="61426"/>
          <a:stretch>
            <a:fillRect/>
          </a:stretch>
        </p:blipFill>
        <p:spPr bwMode="auto">
          <a:xfrm>
            <a:off x="2743200" y="1905000"/>
            <a:ext cx="1066800" cy="846138"/>
          </a:xfrm>
          <a:prstGeom prst="rect">
            <a:avLst/>
          </a:prstGeom>
          <a:noFill/>
          <a:extLst>
            <a:ext uri="{909E8E84-426E-40DD-AFC4-6F175D3DCCD1}">
              <a14:hiddenFill xmlns:a14="http://schemas.microsoft.com/office/drawing/2010/main">
                <a:solidFill>
                  <a:srgbClr val="FFFFFF"/>
                </a:solidFill>
              </a14:hiddenFill>
            </a:ext>
          </a:extLst>
        </p:spPr>
      </p:pic>
      <p:sp>
        <p:nvSpPr>
          <p:cNvPr id="32787" name="Text Box 19"/>
          <p:cNvSpPr txBox="1">
            <a:spLocks noChangeArrowheads="1"/>
          </p:cNvSpPr>
          <p:nvPr/>
        </p:nvSpPr>
        <p:spPr bwMode="auto">
          <a:xfrm>
            <a:off x="7010400" y="137160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u="sng">
                <a:solidFill>
                  <a:srgbClr val="000000"/>
                </a:solidFill>
                <a:latin typeface="Arial" panose="020B0604020202020204" pitchFamily="34" charset="0"/>
              </a:rPr>
              <a:t>Mobile Multimedia</a:t>
            </a:r>
          </a:p>
        </p:txBody>
      </p:sp>
      <p:pic>
        <p:nvPicPr>
          <p:cNvPr id="32788" name="Picture 20" descr="http://samsungelectronics.com/company/major_products/images/internet_phone.gif"/>
          <p:cNvPicPr>
            <a:picLocks noChangeAspect="1" noChangeArrowheads="1"/>
          </p:cNvPicPr>
          <p:nvPr/>
        </p:nvPicPr>
        <p:blipFill>
          <a:blip r:embed="rId8">
            <a:extLst>
              <a:ext uri="{28A0092B-C50C-407E-A947-70E740481C1C}">
                <a14:useLocalDpi xmlns:a14="http://schemas.microsoft.com/office/drawing/2010/main" val="0"/>
              </a:ext>
            </a:extLst>
          </a:blip>
          <a:srcRect l="16000" t="5701" r="14667" b="3088"/>
          <a:stretch>
            <a:fillRect/>
          </a:stretch>
        </p:blipFill>
        <p:spPr bwMode="auto">
          <a:xfrm>
            <a:off x="6553201" y="1828800"/>
            <a:ext cx="804863" cy="990600"/>
          </a:xfrm>
          <a:prstGeom prst="rect">
            <a:avLst/>
          </a:prstGeom>
          <a:noFill/>
          <a:extLst>
            <a:ext uri="{909E8E84-426E-40DD-AFC4-6F175D3DCCD1}">
              <a14:hiddenFill xmlns:a14="http://schemas.microsoft.com/office/drawing/2010/main">
                <a:solidFill>
                  <a:srgbClr val="FFFFFF"/>
                </a:solidFill>
              </a14:hiddenFill>
            </a:ext>
          </a:extLst>
        </p:spPr>
      </p:pic>
      <p:pic>
        <p:nvPicPr>
          <p:cNvPr id="32789" name="Picture 21" descr="http://samsungelectronics.com/company/major_products/images/watch_phone.gif"/>
          <p:cNvPicPr>
            <a:picLocks noChangeAspect="1" noChangeArrowheads="1"/>
          </p:cNvPicPr>
          <p:nvPr/>
        </p:nvPicPr>
        <p:blipFill>
          <a:blip r:embed="rId9">
            <a:extLst>
              <a:ext uri="{28A0092B-C50C-407E-A947-70E740481C1C}">
                <a14:useLocalDpi xmlns:a14="http://schemas.microsoft.com/office/drawing/2010/main" val="0"/>
              </a:ext>
            </a:extLst>
          </a:blip>
          <a:srcRect l="5333" t="6470" r="3999" b="2965"/>
          <a:stretch>
            <a:fillRect/>
          </a:stretch>
        </p:blipFill>
        <p:spPr bwMode="auto">
          <a:xfrm>
            <a:off x="7696200" y="1905001"/>
            <a:ext cx="990600" cy="815975"/>
          </a:xfrm>
          <a:prstGeom prst="rect">
            <a:avLst/>
          </a:prstGeom>
          <a:noFill/>
          <a:extLst>
            <a:ext uri="{909E8E84-426E-40DD-AFC4-6F175D3DCCD1}">
              <a14:hiddenFill xmlns:a14="http://schemas.microsoft.com/office/drawing/2010/main">
                <a:solidFill>
                  <a:srgbClr val="FFFFFF"/>
                </a:solidFill>
              </a14:hiddenFill>
            </a:ext>
          </a:extLst>
        </p:spPr>
      </p:pic>
      <p:pic>
        <p:nvPicPr>
          <p:cNvPr id="32790" name="Picture 22" descr="http://samsungelectronics.com/company/major_products/images/tv_phone.gif"/>
          <p:cNvPicPr>
            <a:picLocks noChangeAspect="1" noChangeArrowheads="1"/>
          </p:cNvPicPr>
          <p:nvPr/>
        </p:nvPicPr>
        <p:blipFill>
          <a:blip r:embed="rId10">
            <a:extLst>
              <a:ext uri="{28A0092B-C50C-407E-A947-70E740481C1C}">
                <a14:useLocalDpi xmlns:a14="http://schemas.microsoft.com/office/drawing/2010/main" val="0"/>
              </a:ext>
            </a:extLst>
          </a:blip>
          <a:srcRect l="47180" t="5333" r="3999" b="3999"/>
          <a:stretch>
            <a:fillRect/>
          </a:stretch>
        </p:blipFill>
        <p:spPr bwMode="auto">
          <a:xfrm>
            <a:off x="8991600" y="1981200"/>
            <a:ext cx="82073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2791" name="Picture 23" descr="http://samsungelectronics.com/company/major_products/images/mp3_phone.gif"/>
          <p:cNvPicPr>
            <a:picLocks noChangeAspect="1" noChangeArrowheads="1"/>
          </p:cNvPicPr>
          <p:nvPr/>
        </p:nvPicPr>
        <p:blipFill>
          <a:blip r:embed="rId11">
            <a:extLst>
              <a:ext uri="{28A0092B-C50C-407E-A947-70E740481C1C}">
                <a14:useLocalDpi xmlns:a14="http://schemas.microsoft.com/office/drawing/2010/main" val="0"/>
              </a:ext>
            </a:extLst>
          </a:blip>
          <a:srcRect l="16000" t="5511" r="14667" b="6314"/>
          <a:stretch>
            <a:fillRect/>
          </a:stretch>
        </p:blipFill>
        <p:spPr bwMode="auto">
          <a:xfrm>
            <a:off x="7772401" y="2819400"/>
            <a:ext cx="8667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http://samsungelectronics.com/company/major_products/images/web_video_phone.gif">
            <a:hlinkClick r:id="" action="ppaction://noaction"/>
          </p:cNvPr>
          <p:cNvPicPr>
            <a:picLocks noChangeAspect="1" noChangeArrowheads="1"/>
          </p:cNvPicPr>
          <p:nvPr/>
        </p:nvPicPr>
        <p:blipFill>
          <a:blip r:embed="rId12">
            <a:extLst>
              <a:ext uri="{28A0092B-C50C-407E-A947-70E740481C1C}">
                <a14:useLocalDpi xmlns:a14="http://schemas.microsoft.com/office/drawing/2010/main" val="0"/>
              </a:ext>
            </a:extLst>
          </a:blip>
          <a:srcRect l="8556" r="6111" b="19667"/>
          <a:stretch>
            <a:fillRect/>
          </a:stretch>
        </p:blipFill>
        <p:spPr bwMode="auto">
          <a:xfrm>
            <a:off x="6477000" y="2971801"/>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32793" name="Text Box 25"/>
          <p:cNvSpPr txBox="1">
            <a:spLocks noChangeArrowheads="1"/>
          </p:cNvSpPr>
          <p:nvPr/>
        </p:nvSpPr>
        <p:spPr bwMode="auto">
          <a:xfrm>
            <a:off x="2819400" y="40386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u="sng">
                <a:solidFill>
                  <a:srgbClr val="000000"/>
                </a:solidFill>
                <a:latin typeface="Arial" panose="020B0604020202020204" pitchFamily="34" charset="0"/>
              </a:rPr>
              <a:t>Personal Multimedia</a:t>
            </a:r>
          </a:p>
        </p:txBody>
      </p:sp>
      <p:pic>
        <p:nvPicPr>
          <p:cNvPr id="32794" name="Picture 26" descr="http://samsungelectronics.com/company/major_products/images/dvd_audio.gif"/>
          <p:cNvPicPr>
            <a:picLocks noChangeAspect="1" noChangeArrowheads="1"/>
          </p:cNvPicPr>
          <p:nvPr/>
        </p:nvPicPr>
        <p:blipFill>
          <a:blip r:embed="rId13">
            <a:extLst>
              <a:ext uri="{28A0092B-C50C-407E-A947-70E740481C1C}">
                <a14:useLocalDpi xmlns:a14="http://schemas.microsoft.com/office/drawing/2010/main" val="0"/>
              </a:ext>
            </a:extLst>
          </a:blip>
          <a:srcRect l="5333" t="7489" r="3999" b="10141"/>
          <a:stretch>
            <a:fillRect/>
          </a:stretch>
        </p:blipFill>
        <p:spPr bwMode="auto">
          <a:xfrm>
            <a:off x="2819400" y="5638800"/>
            <a:ext cx="12192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32795" name="Picture 27" descr="http://samsungelectronics.com/company/major_products/images/e_diary.gif"/>
          <p:cNvPicPr>
            <a:picLocks noChangeAspect="1" noChangeArrowheads="1"/>
          </p:cNvPicPr>
          <p:nvPr/>
        </p:nvPicPr>
        <p:blipFill>
          <a:blip r:embed="rId14">
            <a:extLst>
              <a:ext uri="{28A0092B-C50C-407E-A947-70E740481C1C}">
                <a14:useLocalDpi xmlns:a14="http://schemas.microsoft.com/office/drawing/2010/main" val="0"/>
              </a:ext>
            </a:extLst>
          </a:blip>
          <a:srcRect l="5333" t="5556" r="9334" b="5556"/>
          <a:stretch>
            <a:fillRect/>
          </a:stretch>
        </p:blipFill>
        <p:spPr bwMode="auto">
          <a:xfrm>
            <a:off x="2362200" y="44958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2796" name="Picture 28" descr="http://samsungelectronics.com/digital_audio_player/products/images/yvp_p64.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4495800"/>
            <a:ext cx="915988" cy="985838"/>
          </a:xfrm>
          <a:prstGeom prst="rect">
            <a:avLst/>
          </a:prstGeom>
          <a:noFill/>
          <a:extLst>
            <a:ext uri="{909E8E84-426E-40DD-AFC4-6F175D3DCCD1}">
              <a14:hiddenFill xmlns:a14="http://schemas.microsoft.com/office/drawing/2010/main">
                <a:solidFill>
                  <a:srgbClr val="FFFFFF"/>
                </a:solidFill>
              </a14:hiddenFill>
            </a:ext>
          </a:extLst>
        </p:spPr>
      </p:pic>
      <p:pic>
        <p:nvPicPr>
          <p:cNvPr id="32797" name="Picture 29" descr="http://samsungelectronics.com/company/major_products/images/izzi_pro.gif"/>
          <p:cNvPicPr>
            <a:picLocks noChangeAspect="1" noChangeArrowheads="1"/>
          </p:cNvPicPr>
          <p:nvPr/>
        </p:nvPicPr>
        <p:blipFill>
          <a:blip r:embed="rId16">
            <a:extLst>
              <a:ext uri="{28A0092B-C50C-407E-A947-70E740481C1C}">
                <a14:useLocalDpi xmlns:a14="http://schemas.microsoft.com/office/drawing/2010/main" val="0"/>
              </a:ext>
            </a:extLst>
          </a:blip>
          <a:srcRect l="5333" t="6602" r="9334" b="7565"/>
          <a:stretch>
            <a:fillRect/>
          </a:stretch>
        </p:blipFill>
        <p:spPr bwMode="auto">
          <a:xfrm>
            <a:off x="4267200" y="5486400"/>
            <a:ext cx="1219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2798" name="Picture 30" descr="http://samsungelectronics.com/company/major_products/images/digital_album.gif"/>
          <p:cNvPicPr>
            <a:picLocks noChangeAspect="1" noChangeArrowheads="1"/>
          </p:cNvPicPr>
          <p:nvPr/>
        </p:nvPicPr>
        <p:blipFill>
          <a:blip r:embed="rId17">
            <a:extLst>
              <a:ext uri="{28A0092B-C50C-407E-A947-70E740481C1C}">
                <a14:useLocalDpi xmlns:a14="http://schemas.microsoft.com/office/drawing/2010/main" val="0"/>
              </a:ext>
            </a:extLst>
          </a:blip>
          <a:srcRect l="5333" t="6007" r="3999" b="9888"/>
          <a:stretch>
            <a:fillRect/>
          </a:stretch>
        </p:blipFill>
        <p:spPr bwMode="auto">
          <a:xfrm>
            <a:off x="4724400" y="4495800"/>
            <a:ext cx="1143000" cy="941388"/>
          </a:xfrm>
          <a:prstGeom prst="rect">
            <a:avLst/>
          </a:prstGeom>
          <a:noFill/>
          <a:extLst>
            <a:ext uri="{909E8E84-426E-40DD-AFC4-6F175D3DCCD1}">
              <a14:hiddenFill xmlns:a14="http://schemas.microsoft.com/office/drawing/2010/main">
                <a:solidFill>
                  <a:srgbClr val="FFFFFF"/>
                </a:solidFill>
              </a14:hiddenFill>
            </a:ext>
          </a:extLst>
        </p:spPr>
      </p:pic>
      <p:sp>
        <p:nvSpPr>
          <p:cNvPr id="32799" name="Text Box 31"/>
          <p:cNvSpPr txBox="1">
            <a:spLocks noChangeArrowheads="1"/>
          </p:cNvSpPr>
          <p:nvPr/>
        </p:nvSpPr>
        <p:spPr bwMode="auto">
          <a:xfrm>
            <a:off x="7010400" y="403860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u="sng">
                <a:solidFill>
                  <a:srgbClr val="000000"/>
                </a:solidFill>
                <a:latin typeface="Arial" panose="020B0604020202020204" pitchFamily="34" charset="0"/>
              </a:rPr>
              <a:t>Core Components</a:t>
            </a:r>
          </a:p>
        </p:txBody>
      </p:sp>
      <p:pic>
        <p:nvPicPr>
          <p:cNvPr id="32800" name="Picture 32" descr="http://samsungelectronics.com/company/major_products/images/dram.gif">
            <a:hlinkClick r:id="" action="ppaction://noaction"/>
          </p:cNvPr>
          <p:cNvPicPr>
            <a:picLocks noChangeAspect="1" noChangeArrowheads="1"/>
          </p:cNvPicPr>
          <p:nvPr/>
        </p:nvPicPr>
        <p:blipFill>
          <a:blip r:embed="rId18">
            <a:extLst>
              <a:ext uri="{28A0092B-C50C-407E-A947-70E740481C1C}">
                <a14:useLocalDpi xmlns:a14="http://schemas.microsoft.com/office/drawing/2010/main" val="0"/>
              </a:ext>
            </a:extLst>
          </a:blip>
          <a:srcRect l="16000" t="16533" r="20000" b="17337"/>
          <a:stretch>
            <a:fillRect/>
          </a:stretch>
        </p:blipFill>
        <p:spPr bwMode="auto">
          <a:xfrm>
            <a:off x="6858000" y="4572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2801" name="Picture 33" descr="http://samsungelectronics.com/semiconductors/Flash/product_flash_splash.jpg"/>
          <p:cNvPicPr>
            <a:picLocks noChangeAspect="1" noChangeArrowheads="1"/>
          </p:cNvPicPr>
          <p:nvPr/>
        </p:nvPicPr>
        <p:blipFill>
          <a:blip r:embed="rId19">
            <a:extLst>
              <a:ext uri="{28A0092B-C50C-407E-A947-70E740481C1C}">
                <a14:useLocalDpi xmlns:a14="http://schemas.microsoft.com/office/drawing/2010/main" val="0"/>
              </a:ext>
            </a:extLst>
          </a:blip>
          <a:srcRect l="34694" t="25455" r="7535" b="12207"/>
          <a:stretch>
            <a:fillRect/>
          </a:stretch>
        </p:blipFill>
        <p:spPr bwMode="auto">
          <a:xfrm>
            <a:off x="8077200" y="4572000"/>
            <a:ext cx="1524000" cy="661988"/>
          </a:xfrm>
          <a:prstGeom prst="rect">
            <a:avLst/>
          </a:prstGeom>
          <a:noFill/>
          <a:extLst>
            <a:ext uri="{909E8E84-426E-40DD-AFC4-6F175D3DCCD1}">
              <a14:hiddenFill xmlns:a14="http://schemas.microsoft.com/office/drawing/2010/main">
                <a:solidFill>
                  <a:srgbClr val="FFFFFF"/>
                </a:solidFill>
              </a14:hiddenFill>
            </a:ext>
          </a:extLst>
        </p:spPr>
      </p:pic>
      <p:pic>
        <p:nvPicPr>
          <p:cNvPr id="32802" name="Picture 34" descr="http://samsungelectronics.com/semiconductors/Alpha_CPU/alpha_splash.jpg"/>
          <p:cNvPicPr>
            <a:picLocks noChangeAspect="1" noChangeArrowheads="1"/>
          </p:cNvPicPr>
          <p:nvPr/>
        </p:nvPicPr>
        <p:blipFill>
          <a:blip r:embed="rId20">
            <a:extLst>
              <a:ext uri="{28A0092B-C50C-407E-A947-70E740481C1C}">
                <a14:useLocalDpi xmlns:a14="http://schemas.microsoft.com/office/drawing/2010/main" val="0"/>
              </a:ext>
            </a:extLst>
          </a:blip>
          <a:srcRect l="10686" t="9140" r="40686"/>
          <a:stretch>
            <a:fillRect/>
          </a:stretch>
        </p:blipFill>
        <p:spPr bwMode="auto">
          <a:xfrm>
            <a:off x="6781800" y="5638800"/>
            <a:ext cx="1066800" cy="712788"/>
          </a:xfrm>
          <a:prstGeom prst="rect">
            <a:avLst/>
          </a:prstGeom>
          <a:noFill/>
          <a:extLst>
            <a:ext uri="{909E8E84-426E-40DD-AFC4-6F175D3DCCD1}">
              <a14:hiddenFill xmlns:a14="http://schemas.microsoft.com/office/drawing/2010/main">
                <a:solidFill>
                  <a:srgbClr val="FFFFFF"/>
                </a:solidFill>
              </a14:hiddenFill>
            </a:ext>
          </a:extLst>
        </p:spPr>
      </p:pic>
      <p:pic>
        <p:nvPicPr>
          <p:cNvPr id="32803" name="Picture 35" descr="http://samsungelectronics.com/semiconductors/EEPROM/eeprom_main_img.jpg"/>
          <p:cNvPicPr>
            <a:picLocks noChangeAspect="1" noChangeArrowheads="1"/>
          </p:cNvPicPr>
          <p:nvPr/>
        </p:nvPicPr>
        <p:blipFill>
          <a:blip r:embed="rId21">
            <a:extLst>
              <a:ext uri="{28A0092B-C50C-407E-A947-70E740481C1C}">
                <a14:useLocalDpi xmlns:a14="http://schemas.microsoft.com/office/drawing/2010/main" val="0"/>
              </a:ext>
            </a:extLst>
          </a:blip>
          <a:srcRect l="13084" t="22807" r="56769" b="17610"/>
          <a:stretch>
            <a:fillRect/>
          </a:stretch>
        </p:blipFill>
        <p:spPr bwMode="auto">
          <a:xfrm>
            <a:off x="8382000" y="5410200"/>
            <a:ext cx="1066800" cy="94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8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Strategy</a:t>
            </a:r>
          </a:p>
        </p:txBody>
      </p:sp>
      <p:sp>
        <p:nvSpPr>
          <p:cNvPr id="14339" name="Rectangle 3"/>
          <p:cNvSpPr>
            <a:spLocks noGrp="1" noChangeArrowheads="1"/>
          </p:cNvSpPr>
          <p:nvPr>
            <p:ph type="body" idx="1"/>
          </p:nvPr>
        </p:nvSpPr>
        <p:spPr>
          <a:xfrm>
            <a:off x="1905000" y="1524000"/>
            <a:ext cx="8305800" cy="5105400"/>
          </a:xfrm>
        </p:spPr>
        <p:txBody>
          <a:bodyPr/>
          <a:lstStyle/>
          <a:p>
            <a:pPr>
              <a:buFontTx/>
              <a:buNone/>
            </a:pPr>
            <a:r>
              <a:rPr lang="pt-BR" altLang="en-US" dirty="0"/>
              <a:t>1997 </a:t>
            </a:r>
            <a:r>
              <a:rPr lang="pt-BR" altLang="en-US" dirty="0" smtClean="0"/>
              <a:t>Turn around</a:t>
            </a:r>
            <a:r>
              <a:rPr lang="pt-BR" altLang="en-US" dirty="0"/>
              <a:t>:</a:t>
            </a:r>
          </a:p>
          <a:p>
            <a:r>
              <a:rPr lang="pt-BR" altLang="en-US" dirty="0"/>
              <a:t>Cut a third of workforce, cut debt</a:t>
            </a:r>
          </a:p>
          <a:p>
            <a:r>
              <a:rPr lang="pt-BR" altLang="en-US" dirty="0" smtClean="0"/>
              <a:t>New </a:t>
            </a:r>
            <a:r>
              <a:rPr lang="pt-BR" altLang="en-US" dirty="0"/>
              <a:t>business proposition: profits</a:t>
            </a:r>
            <a:endParaRPr lang="en-US" altLang="en-US" dirty="0"/>
          </a:p>
          <a:p>
            <a:r>
              <a:rPr lang="pt-BR" altLang="en-US" dirty="0"/>
              <a:t>Streamlined inventories</a:t>
            </a:r>
          </a:p>
          <a:p>
            <a:r>
              <a:rPr lang="pt-BR" altLang="en-US" dirty="0"/>
              <a:t>Diversification</a:t>
            </a:r>
          </a:p>
          <a:p>
            <a:endParaRPr lang="en-US" altLang="en-US" dirty="0"/>
          </a:p>
          <a:p>
            <a:pPr>
              <a:buFontTx/>
              <a:buNone/>
            </a:pPr>
            <a:endParaRPr lang="en-US" altLang="en-US" dirty="0"/>
          </a:p>
        </p:txBody>
      </p:sp>
      <p:pic>
        <p:nvPicPr>
          <p:cNvPr id="14340" name="Picture 4" descr="http://www.businessweek.com:/1999/99_51/art51/a51mac29.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705600" y="4203701"/>
            <a:ext cx="3505200" cy="242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4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Strategy</a:t>
            </a:r>
          </a:p>
        </p:txBody>
      </p:sp>
      <p:sp>
        <p:nvSpPr>
          <p:cNvPr id="18435" name="Rectangle 3"/>
          <p:cNvSpPr>
            <a:spLocks noGrp="1" noChangeArrowheads="1"/>
          </p:cNvSpPr>
          <p:nvPr>
            <p:ph type="body" idx="1"/>
          </p:nvPr>
        </p:nvSpPr>
        <p:spPr>
          <a:xfrm>
            <a:off x="1905000" y="1524000"/>
            <a:ext cx="8305800" cy="5105400"/>
          </a:xfrm>
        </p:spPr>
        <p:txBody>
          <a:bodyPr/>
          <a:lstStyle/>
          <a:p>
            <a:pPr>
              <a:buFontTx/>
              <a:buNone/>
            </a:pPr>
            <a:r>
              <a:rPr lang="pt-BR" altLang="en-US"/>
              <a:t>Digital Vision: “</a:t>
            </a:r>
            <a:r>
              <a:rPr lang="pt-BR" altLang="en-US" i="1"/>
              <a:t>A Company that leads the digital convergence revolution</a:t>
            </a:r>
            <a:r>
              <a:rPr lang="pt-BR" altLang="en-US"/>
              <a:t>”</a:t>
            </a:r>
          </a:p>
          <a:p>
            <a:r>
              <a:rPr lang="pt-BR" altLang="en-US"/>
              <a:t>Brand power, logistics, IP:</a:t>
            </a:r>
          </a:p>
          <a:p>
            <a:pPr lvl="1"/>
            <a:r>
              <a:rPr lang="pt-BR" altLang="en-US"/>
              <a:t>High-margin products</a:t>
            </a:r>
          </a:p>
          <a:p>
            <a:pPr lvl="1"/>
            <a:r>
              <a:rPr lang="pt-BR" altLang="en-US"/>
              <a:t>Create value chain that integrates competencies of all areas</a:t>
            </a:r>
          </a:p>
          <a:p>
            <a:pPr lvl="1"/>
            <a:r>
              <a:rPr lang="pt-BR" altLang="en-US"/>
              <a:t>Customer and market oriented</a:t>
            </a:r>
          </a:p>
          <a:p>
            <a:r>
              <a:rPr lang="pt-BR" altLang="en-US"/>
              <a:t>Global network by function</a:t>
            </a:r>
          </a:p>
          <a:p>
            <a:r>
              <a:rPr lang="pt-BR" altLang="en-US"/>
              <a:t>Performance evaluation and compensation system</a:t>
            </a:r>
          </a:p>
        </p:txBody>
      </p:sp>
    </p:spTree>
    <p:extLst>
      <p:ext uri="{BB962C8B-B14F-4D97-AF65-F5344CB8AC3E}">
        <p14:creationId xmlns:p14="http://schemas.microsoft.com/office/powerpoint/2010/main" val="243489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kern="0" dirty="0">
                <a:solidFill>
                  <a:schemeClr val="accent6">
                    <a:lumMod val="50000"/>
                  </a:schemeClr>
                </a:solidFill>
                <a:latin typeface="Times New Roman" pitchFamily="18" charset="0"/>
                <a:cs typeface="Times New Roman" pitchFamily="18" charset="0"/>
              </a:rPr>
              <a:t>SWOT-Analysis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273050" indent="-273050" eaLnBrk="0" fontAlgn="base" hangingPunct="0">
              <a:lnSpc>
                <a:spcPct val="100000"/>
              </a:lnSpc>
              <a:spcBef>
                <a:spcPct val="20000"/>
              </a:spcBef>
              <a:spcAft>
                <a:spcPct val="0"/>
              </a:spcAft>
              <a:buSzPct val="85000"/>
              <a:buFont typeface="Wingdings 2" panose="05020102010507070707"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700" dirty="0">
                <a:solidFill>
                  <a:prstClr val="black"/>
                </a:solidFill>
                <a:latin typeface="Georgia"/>
              </a:rPr>
              <a:t>Strengths </a:t>
            </a:r>
            <a:r>
              <a:rPr lang="en-GB" altLang="en-US" sz="1800" dirty="0" smtClean="0">
                <a:solidFill>
                  <a:prstClr val="black"/>
                </a:solidFill>
                <a:latin typeface="Georgia"/>
              </a:rPr>
              <a:t>(</a:t>
            </a:r>
            <a:r>
              <a:rPr lang="en-US" sz="1800" i="1" dirty="0" smtClean="0"/>
              <a:t>internal and positive factors</a:t>
            </a:r>
            <a:r>
              <a:rPr lang="en-GB" altLang="en-US" sz="1800" dirty="0" smtClean="0">
                <a:solidFill>
                  <a:prstClr val="black"/>
                </a:solidFill>
                <a:latin typeface="Georgia"/>
              </a:rPr>
              <a:t>) &amp; </a:t>
            </a:r>
            <a:r>
              <a:rPr lang="en-GB" altLang="en-US" sz="2700" dirty="0">
                <a:solidFill>
                  <a:prstClr val="black"/>
                </a:solidFill>
                <a:latin typeface="Georgia"/>
              </a:rPr>
              <a:t>Weaknesses </a:t>
            </a:r>
            <a:r>
              <a:rPr lang="en-GB" altLang="en-US" sz="1800" dirty="0" smtClean="0">
                <a:solidFill>
                  <a:prstClr val="black"/>
                </a:solidFill>
                <a:latin typeface="Georgia"/>
              </a:rPr>
              <a:t>(</a:t>
            </a:r>
            <a:r>
              <a:rPr lang="en-US" sz="1800" i="1" dirty="0"/>
              <a:t>internal, negative </a:t>
            </a:r>
            <a:r>
              <a:rPr lang="en-US" sz="1800" i="1" dirty="0" smtClean="0"/>
              <a:t>factors</a:t>
            </a:r>
            <a:r>
              <a:rPr lang="en-US" sz="1800" dirty="0"/>
              <a:t>)</a:t>
            </a:r>
            <a:endParaRPr lang="en-GB" altLang="en-US" sz="2700" dirty="0">
              <a:solidFill>
                <a:prstClr val="black"/>
              </a:solidFill>
              <a:latin typeface="Georgia"/>
            </a:endParaRPr>
          </a:p>
          <a:p>
            <a:pPr marL="273050" lvl="0" indent="-273050" eaLnBrk="0" fontAlgn="base" hangingPunct="0">
              <a:lnSpc>
                <a:spcPct val="100000"/>
              </a:lnSpc>
              <a:spcBef>
                <a:spcPct val="20000"/>
              </a:spcBef>
              <a:spcAft>
                <a:spcPct val="0"/>
              </a:spcAft>
              <a:buSzPct val="85000"/>
              <a:buFont typeface="Wingdings 2" panose="05020102010507070707" pitchFamily="18"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700" dirty="0">
                <a:solidFill>
                  <a:prstClr val="black"/>
                </a:solidFill>
                <a:latin typeface="Georgia"/>
              </a:rPr>
              <a:t>Together Opportunities &amp; Threats identified in the external environmental </a:t>
            </a:r>
            <a:r>
              <a:rPr lang="en-GB" altLang="en-US" sz="2700" dirty="0" smtClean="0">
                <a:solidFill>
                  <a:prstClr val="black"/>
                </a:solidFill>
                <a:latin typeface="Georgia"/>
              </a:rPr>
              <a:t>analysis</a:t>
            </a:r>
            <a:endParaRPr lang="en-GB" altLang="en-US" sz="2700" dirty="0">
              <a:solidFill>
                <a:prstClr val="black"/>
              </a:solidFill>
              <a:latin typeface="Georgia"/>
            </a:endParaRPr>
          </a:p>
          <a:p>
            <a:pPr marL="0" indent="0">
              <a:buNone/>
            </a:pPr>
            <a:endParaRPr lang="en-US" dirty="0"/>
          </a:p>
        </p:txBody>
      </p:sp>
      <p:sp>
        <p:nvSpPr>
          <p:cNvPr id="4" name="Slide Number Placeholder 3"/>
          <p:cNvSpPr>
            <a:spLocks noGrp="1"/>
          </p:cNvSpPr>
          <p:nvPr>
            <p:ph type="sldNum" sz="quarter" idx="12"/>
          </p:nvPr>
        </p:nvSpPr>
        <p:spPr/>
        <p:txBody>
          <a:bodyPr/>
          <a:lstStyle/>
          <a:p>
            <a:fld id="{EE314405-12A2-4B67-A328-0FB71198855B}" type="slidenum">
              <a:rPr lang="en-US" smtClean="0"/>
              <a:t>25</a:t>
            </a:fld>
            <a:endParaRPr lang="en-US"/>
          </a:p>
        </p:txBody>
      </p:sp>
    </p:spTree>
    <p:extLst>
      <p:ext uri="{BB962C8B-B14F-4D97-AF65-F5344CB8AC3E}">
        <p14:creationId xmlns:p14="http://schemas.microsoft.com/office/powerpoint/2010/main" val="2479270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5018"/>
            <a:ext cx="10515600" cy="5511945"/>
          </a:xfrm>
        </p:spPr>
        <p:txBody>
          <a:bodyPr/>
          <a:lstStyle/>
          <a:p>
            <a:pPr marL="0" indent="0">
              <a:buNone/>
            </a:pPr>
            <a:endParaRPr lang="en-US" b="1" dirty="0" smtClean="0"/>
          </a:p>
          <a:p>
            <a:pPr marL="0" indent="0">
              <a:buNone/>
            </a:pPr>
            <a:r>
              <a:rPr lang="en-US" b="1" dirty="0"/>
              <a:t>Opportunities</a:t>
            </a:r>
            <a:r>
              <a:rPr lang="en-US" b="1" i="1" dirty="0"/>
              <a:t> (external, positive factors)</a:t>
            </a:r>
            <a:endParaRPr lang="en-US" b="1" dirty="0"/>
          </a:p>
          <a:p>
            <a:pPr marL="0" indent="0">
              <a:buNone/>
            </a:pPr>
            <a:r>
              <a:rPr lang="en-US" dirty="0">
                <a:solidFill>
                  <a:srgbClr val="FF0000"/>
                </a:solidFill>
              </a:rPr>
              <a:t>What opportunities exist in your market or the environment that you can benefit from?</a:t>
            </a:r>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Threats</a:t>
            </a:r>
            <a:r>
              <a:rPr lang="en-US" b="1" i="1" dirty="0"/>
              <a:t> (external, negative factors</a:t>
            </a:r>
            <a:r>
              <a:rPr lang="en-US" b="1" i="1" dirty="0" smtClean="0"/>
              <a:t>)</a:t>
            </a:r>
            <a:endParaRPr lang="en-US" b="1" dirty="0"/>
          </a:p>
        </p:txBody>
      </p:sp>
      <p:sp>
        <p:nvSpPr>
          <p:cNvPr id="4" name="Slide Number Placeholder 3"/>
          <p:cNvSpPr>
            <a:spLocks noGrp="1"/>
          </p:cNvSpPr>
          <p:nvPr>
            <p:ph type="sldNum" sz="quarter" idx="12"/>
          </p:nvPr>
        </p:nvSpPr>
        <p:spPr/>
        <p:txBody>
          <a:bodyPr/>
          <a:lstStyle/>
          <a:p>
            <a:fld id="{EE314405-12A2-4B67-A328-0FB71198855B}" type="slidenum">
              <a:rPr lang="en-US" smtClean="0"/>
              <a:t>26</a:t>
            </a:fld>
            <a:endParaRPr lang="en-US"/>
          </a:p>
        </p:txBody>
      </p:sp>
      <p:sp>
        <p:nvSpPr>
          <p:cNvPr id="5" name="Rectangle 4"/>
          <p:cNvSpPr/>
          <p:nvPr/>
        </p:nvSpPr>
        <p:spPr>
          <a:xfrm>
            <a:off x="1018310" y="4570917"/>
            <a:ext cx="5538696" cy="707886"/>
          </a:xfrm>
          <a:prstGeom prst="rect">
            <a:avLst/>
          </a:prstGeom>
        </p:spPr>
        <p:txBody>
          <a:bodyPr wrap="none">
            <a:spAutoFit/>
          </a:bodyPr>
          <a:lstStyle/>
          <a:p>
            <a:endParaRPr lang="en-US" sz="2000" dirty="0" smtClean="0">
              <a:solidFill>
                <a:srgbClr val="FF0000"/>
              </a:solidFill>
              <a:latin typeface="PT Serif"/>
            </a:endParaRPr>
          </a:p>
          <a:p>
            <a:r>
              <a:rPr lang="en-US" sz="2000" dirty="0" smtClean="0">
                <a:solidFill>
                  <a:srgbClr val="FF0000"/>
                </a:solidFill>
                <a:latin typeface="PT Serif"/>
              </a:rPr>
              <a:t>Who </a:t>
            </a:r>
            <a:r>
              <a:rPr lang="en-US" sz="2000" dirty="0">
                <a:solidFill>
                  <a:srgbClr val="FF0000"/>
                </a:solidFill>
                <a:latin typeface="PT Serif"/>
              </a:rPr>
              <a:t>are your existing or potential competitors?</a:t>
            </a:r>
            <a:endParaRPr lang="en-US" sz="2000" b="0" i="0" dirty="0">
              <a:solidFill>
                <a:srgbClr val="FF0000"/>
              </a:solidFill>
              <a:effectLst/>
              <a:latin typeface="PT Serif"/>
            </a:endParaRPr>
          </a:p>
        </p:txBody>
      </p:sp>
    </p:spTree>
    <p:extLst>
      <p:ext uri="{BB962C8B-B14F-4D97-AF65-F5344CB8AC3E}">
        <p14:creationId xmlns:p14="http://schemas.microsoft.com/office/powerpoint/2010/main" val="5267538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1828800" y="0"/>
            <a:ext cx="8104909" cy="1692771"/>
          </a:xfrm>
        </p:spPr>
        <p:txBody>
          <a:bodyPr wrap="square">
            <a:spAutoFit/>
          </a:bodyPr>
          <a:lstStyle/>
          <a:p>
            <a:pPr eaLnBrk="1" hangingPunct="1">
              <a:defRPr/>
            </a:pPr>
            <a:r>
              <a:rPr lang="en-US" sz="3200" b="1" dirty="0">
                <a:solidFill>
                  <a:schemeClr val="accent1">
                    <a:lumMod val="75000"/>
                  </a:schemeClr>
                </a:solidFill>
                <a:latin typeface="Times New Roman" pitchFamily="18" charset="0"/>
                <a:cs typeface="Times New Roman" pitchFamily="18" charset="0"/>
              </a:rPr>
              <a:t>The Strategic Marketing Process</a:t>
            </a:r>
            <a:br>
              <a:rPr lang="en-US" sz="3200" b="1" dirty="0">
                <a:solidFill>
                  <a:schemeClr val="accent1">
                    <a:lumMod val="75000"/>
                  </a:schemeClr>
                </a:solidFill>
                <a:latin typeface="Times New Roman" pitchFamily="18" charset="0"/>
                <a:cs typeface="Times New Roman" pitchFamily="18" charset="0"/>
              </a:rPr>
            </a:br>
            <a:r>
              <a:rPr lang="en-US" sz="3200" b="1" dirty="0">
                <a:solidFill>
                  <a:schemeClr val="accent1">
                    <a:lumMod val="75000"/>
                  </a:schemeClr>
                </a:solidFill>
                <a:latin typeface="Times New Roman" pitchFamily="18" charset="0"/>
                <a:cs typeface="Times New Roman" pitchFamily="18" charset="0"/>
              </a:rPr>
              <a:t>Actions and Information</a:t>
            </a:r>
            <a:r>
              <a:rPr lang="en-US" sz="3200" b="1" dirty="0">
                <a:solidFill>
                  <a:srgbClr val="00B0F0"/>
                </a:solidFill>
                <a:latin typeface="Times New Roman" pitchFamily="18" charset="0"/>
                <a:cs typeface="Times New Roman" pitchFamily="18" charset="0"/>
              </a:rPr>
              <a:t/>
            </a:r>
            <a:br>
              <a:rPr lang="en-US" sz="3200" b="1" dirty="0">
                <a:solidFill>
                  <a:srgbClr val="00B0F0"/>
                </a:solidFill>
                <a:latin typeface="Times New Roman" pitchFamily="18" charset="0"/>
                <a:cs typeface="Times New Roman" pitchFamily="18" charset="0"/>
              </a:rPr>
            </a:br>
            <a:endParaRPr lang="en-GB" sz="4000" b="1" dirty="0">
              <a:solidFill>
                <a:srgbClr val="00B0F0"/>
              </a:solidFill>
              <a:effectLst>
                <a:outerShdw blurRad="38100" dist="38100" dir="2700000" algn="tl">
                  <a:srgbClr val="000000"/>
                </a:outerShdw>
              </a:effectLst>
              <a:latin typeface="Times New Roman" pitchFamily="18" charset="0"/>
              <a:cs typeface="Times New Roman" pitchFamily="18" charset="0"/>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7" y="1447799"/>
            <a:ext cx="10252364" cy="50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1757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52600" y="2286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200" b="1">
                <a:solidFill>
                  <a:srgbClr val="00B0F0"/>
                </a:solidFill>
                <a:latin typeface="Times New Roman" panose="02020603050405020304" pitchFamily="18" charset="0"/>
                <a:cs typeface="Times New Roman" panose="02020603050405020304" pitchFamily="18" charset="0"/>
              </a:rPr>
              <a:t>The Control Phase </a:t>
            </a:r>
          </a:p>
          <a:p>
            <a:pPr algn="ctr" eaLnBrk="1" fontAlgn="base" hangingPunct="1">
              <a:spcBef>
                <a:spcPct val="0"/>
              </a:spcBef>
              <a:spcAft>
                <a:spcPct val="0"/>
              </a:spcAft>
            </a:pPr>
            <a:r>
              <a:rPr lang="en-US" altLang="en-US" sz="3200" b="1">
                <a:solidFill>
                  <a:srgbClr val="00B0F0"/>
                </a:solidFill>
                <a:latin typeface="Times New Roman" panose="02020603050405020304" pitchFamily="18" charset="0"/>
                <a:cs typeface="Times New Roman" panose="02020603050405020304" pitchFamily="18" charset="0"/>
              </a:rPr>
              <a:t>of </a:t>
            </a:r>
          </a:p>
          <a:p>
            <a:pPr algn="ctr" eaLnBrk="1" fontAlgn="base" hangingPunct="1">
              <a:spcBef>
                <a:spcPct val="0"/>
              </a:spcBef>
              <a:spcAft>
                <a:spcPct val="0"/>
              </a:spcAft>
            </a:pPr>
            <a:r>
              <a:rPr lang="en-US" altLang="en-US" sz="3200" b="1">
                <a:solidFill>
                  <a:srgbClr val="00B0F0"/>
                </a:solidFill>
                <a:latin typeface="Times New Roman" panose="02020603050405020304" pitchFamily="18" charset="0"/>
                <a:cs typeface="Times New Roman" panose="02020603050405020304" pitchFamily="18" charset="0"/>
              </a:rPr>
              <a:t>The Strategic Marketing Process</a:t>
            </a:r>
          </a:p>
        </p:txBody>
      </p:sp>
      <p:pic>
        <p:nvPicPr>
          <p:cNvPr id="29700" name="Picture 6" descr="Fig2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436" y="1752600"/>
            <a:ext cx="939338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38003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62234739"/>
              </p:ext>
            </p:extLst>
          </p:nvPr>
        </p:nvGraphicFramePr>
        <p:xfrm>
          <a:off x="1607127" y="304800"/>
          <a:ext cx="7744692" cy="6439701"/>
        </p:xfrm>
        <a:graphic>
          <a:graphicData uri="http://schemas.openxmlformats.org/drawingml/2006/table">
            <a:tbl>
              <a:tblPr firstRow="1" firstCol="1" bandRow="1"/>
              <a:tblGrid>
                <a:gridCol w="994167">
                  <a:extLst>
                    <a:ext uri="{9D8B030D-6E8A-4147-A177-3AD203B41FA5}">
                      <a16:colId xmlns:a16="http://schemas.microsoft.com/office/drawing/2014/main" val="2024890481"/>
                    </a:ext>
                  </a:extLst>
                </a:gridCol>
                <a:gridCol w="860313">
                  <a:extLst>
                    <a:ext uri="{9D8B030D-6E8A-4147-A177-3AD203B41FA5}">
                      <a16:colId xmlns:a16="http://schemas.microsoft.com/office/drawing/2014/main" val="588941427"/>
                    </a:ext>
                  </a:extLst>
                </a:gridCol>
                <a:gridCol w="5890212">
                  <a:extLst>
                    <a:ext uri="{9D8B030D-6E8A-4147-A177-3AD203B41FA5}">
                      <a16:colId xmlns:a16="http://schemas.microsoft.com/office/drawing/2014/main" val="704918377"/>
                    </a:ext>
                  </a:extLst>
                </a:gridCol>
              </a:tblGrid>
              <a:tr h="247421">
                <a:tc>
                  <a:txBody>
                    <a:bodyPr/>
                    <a:lstStyle/>
                    <a:p>
                      <a:pPr marL="0" marR="0">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Week</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0">
                          <a:effectLst/>
                          <a:latin typeface="+mn-lt"/>
                          <a:ea typeface="Calibri" panose="020F0502020204030204" pitchFamily="34" charset="0"/>
                          <a:cs typeface="Times New Roman" panose="02020603050405020304" pitchFamily="18" charset="0"/>
                        </a:rPr>
                        <a:t>Hour</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0">
                          <a:effectLst/>
                          <a:latin typeface="+mn-lt"/>
                          <a:ea typeface="Calibri" panose="020F0502020204030204" pitchFamily="34" charset="0"/>
                          <a:cs typeface="Times New Roman" panose="02020603050405020304" pitchFamily="18" charset="0"/>
                        </a:rPr>
                        <a:t>Topic</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859099"/>
                  </a:ext>
                </a:extLst>
              </a:tr>
              <a:tr h="247421">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1</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rgbClr val="FF0000"/>
                          </a:solidFill>
                          <a:effectLst/>
                          <a:latin typeface="+mn-lt"/>
                          <a:ea typeface="Calibri" panose="020F0502020204030204" pitchFamily="34" charset="0"/>
                          <a:cs typeface="Times New Roman" panose="02020603050405020304" pitchFamily="18" charset="0"/>
                        </a:rPr>
                        <a:t>Introduction to marketing strategy</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48943"/>
                  </a:ext>
                </a:extLst>
              </a:tr>
              <a:tr h="247421">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2</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rgbClr val="FF0000"/>
                          </a:solidFill>
                          <a:effectLst/>
                          <a:latin typeface="+mn-lt"/>
                          <a:ea typeface="Calibri" panose="020F0502020204030204" pitchFamily="34" charset="0"/>
                          <a:cs typeface="Times New Roman" panose="02020603050405020304" pitchFamily="18" charset="0"/>
                        </a:rPr>
                        <a:t>The strategic marketing process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008293"/>
                  </a:ext>
                </a:extLst>
              </a:tr>
              <a:tr h="212454">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3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b="1"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813741"/>
                  </a:ext>
                </a:extLst>
              </a:tr>
              <a:tr h="466414">
                <a:tc>
                  <a:txBody>
                    <a:bodyPr/>
                    <a:lstStyle/>
                    <a:p>
                      <a:pPr marL="0" marR="0" algn="ctr">
                        <a:lnSpc>
                          <a:spcPct val="107000"/>
                        </a:lnSpc>
                        <a:spcBef>
                          <a:spcPts val="0"/>
                        </a:spcBef>
                        <a:spcAft>
                          <a:spcPts val="800"/>
                        </a:spcAft>
                      </a:pPr>
                      <a:r>
                        <a:rPr lang="en-US" sz="1100" b="0" dirty="0">
                          <a:solidFill>
                            <a:schemeClr val="accent6">
                              <a:lumMod val="75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6">
                              <a:lumMod val="75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chemeClr val="accent6">
                              <a:lumMod val="75000"/>
                            </a:schemeClr>
                          </a:solidFill>
                          <a:effectLst/>
                          <a:latin typeface="+mn-lt"/>
                          <a:ea typeface="Calibri" panose="020F0502020204030204" pitchFamily="34" charset="0"/>
                          <a:cs typeface="Times New Roman" panose="02020603050405020304" pitchFamily="18" charset="0"/>
                        </a:rPr>
                        <a:t>Strategic Marketing – situation assessment - Market definition and Industry Analysis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00817"/>
                  </a:ext>
                </a:extLst>
              </a:tr>
              <a:tr h="247421">
                <a:tc>
                  <a:txBody>
                    <a:bodyPr/>
                    <a:lstStyle/>
                    <a:p>
                      <a:pPr marL="0" marR="0" algn="ctr">
                        <a:lnSpc>
                          <a:spcPct val="107000"/>
                        </a:lnSpc>
                        <a:spcBef>
                          <a:spcPts val="0"/>
                        </a:spcBef>
                        <a:spcAft>
                          <a:spcPts val="800"/>
                        </a:spcAft>
                      </a:pPr>
                      <a:r>
                        <a:rPr lang="en-US" sz="1100" b="0" dirty="0">
                          <a:solidFill>
                            <a:schemeClr val="accent6">
                              <a:lumMod val="75000"/>
                            </a:schemeClr>
                          </a:solidFill>
                          <a:effectLst/>
                          <a:latin typeface="+mn-lt"/>
                          <a:ea typeface="Calibri" panose="020F0502020204030204" pitchFamily="34" charset="0"/>
                          <a:cs typeface="Times New Roman" panose="02020603050405020304" pitchFamily="18" charset="0"/>
                        </a:rPr>
                        <a:t>4</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6">
                              <a:lumMod val="75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chemeClr val="accent6">
                              <a:lumMod val="75000"/>
                            </a:schemeClr>
                          </a:solidFill>
                          <a:effectLst/>
                          <a:latin typeface="+mn-lt"/>
                          <a:ea typeface="Calibri" panose="020F0502020204030204" pitchFamily="34" charset="0"/>
                          <a:cs typeface="Times New Roman" panose="02020603050405020304" pitchFamily="18" charset="0"/>
                        </a:rPr>
                        <a:t>Product Life cycle</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491760"/>
                  </a:ext>
                </a:extLst>
              </a:tr>
              <a:tr h="247421">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b="1"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23059"/>
                  </a:ext>
                </a:extLst>
              </a:tr>
              <a:tr h="247421">
                <a:tc>
                  <a:txBody>
                    <a:bodyPr/>
                    <a:lstStyle/>
                    <a:p>
                      <a:pPr marL="0" marR="0" algn="ctr">
                        <a:lnSpc>
                          <a:spcPct val="107000"/>
                        </a:lnSpc>
                        <a:spcBef>
                          <a:spcPts val="0"/>
                        </a:spcBef>
                        <a:spcAft>
                          <a:spcPts val="800"/>
                        </a:spcAft>
                      </a:pPr>
                      <a:r>
                        <a:rPr lang="en-US" sz="1100" b="0" dirty="0">
                          <a:solidFill>
                            <a:schemeClr val="accent5">
                              <a:lumMod val="50000"/>
                            </a:schemeClr>
                          </a:solidFill>
                          <a:effectLst/>
                          <a:latin typeface="+mn-lt"/>
                          <a:ea typeface="Calibri" panose="020F0502020204030204" pitchFamily="34" charset="0"/>
                          <a:cs typeface="Times New Roman" panose="02020603050405020304" pitchFamily="18" charset="0"/>
                        </a:rPr>
                        <a:t>5</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5">
                              <a:lumMod val="50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100" b="1" kern="1200" dirty="0" smtClean="0">
                          <a:solidFill>
                            <a:schemeClr val="accent5">
                              <a:lumMod val="50000"/>
                            </a:schemeClr>
                          </a:solidFill>
                          <a:effectLst/>
                          <a:latin typeface="+mn-lt"/>
                          <a:ea typeface="Calibri" panose="020F0502020204030204" pitchFamily="34" charset="0"/>
                          <a:cs typeface="Times New Roman" panose="02020603050405020304" pitchFamily="18" charset="0"/>
                        </a:rPr>
                        <a:t>Connecting with customers and Customers satisfaction </a:t>
                      </a:r>
                      <a:endParaRPr lang="en-US" sz="1100" b="1" kern="12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42249"/>
                  </a:ext>
                </a:extLst>
              </a:tr>
              <a:tr h="247421">
                <a:tc>
                  <a:txBody>
                    <a:bodyPr/>
                    <a:lstStyle/>
                    <a:p>
                      <a:pPr marL="0" marR="0" algn="ctr">
                        <a:lnSpc>
                          <a:spcPct val="107000"/>
                        </a:lnSpc>
                        <a:spcBef>
                          <a:spcPts val="0"/>
                        </a:spcBef>
                        <a:spcAft>
                          <a:spcPts val="800"/>
                        </a:spcAft>
                      </a:pPr>
                      <a:r>
                        <a:rPr lang="en-US" sz="1100" b="0" dirty="0">
                          <a:solidFill>
                            <a:schemeClr val="accent5">
                              <a:lumMod val="50000"/>
                            </a:schemeClr>
                          </a:solidFill>
                          <a:effectLst/>
                          <a:latin typeface="+mn-lt"/>
                          <a:ea typeface="Calibri" panose="020F0502020204030204" pitchFamily="34" charset="0"/>
                          <a:cs typeface="Times New Roman" panose="02020603050405020304" pitchFamily="18" charset="0"/>
                        </a:rPr>
                        <a:t>6</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5">
                              <a:lumMod val="50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100" b="1" kern="1200" dirty="0" smtClean="0">
                          <a:solidFill>
                            <a:schemeClr val="accent5">
                              <a:lumMod val="50000"/>
                            </a:schemeClr>
                          </a:solidFill>
                          <a:effectLst/>
                          <a:latin typeface="+mn-lt"/>
                          <a:ea typeface="Calibri" panose="020F0502020204030204" pitchFamily="34" charset="0"/>
                          <a:cs typeface="Times New Roman" panose="02020603050405020304" pitchFamily="18" charset="0"/>
                        </a:rPr>
                        <a:t>Brand &amp; Branding and Dealing with competitions</a:t>
                      </a:r>
                      <a:endParaRPr lang="en-US" sz="1100" b="1" kern="1200"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941833"/>
                  </a:ext>
                </a:extLst>
              </a:tr>
              <a:tr h="247421">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b="1"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841758"/>
                  </a:ext>
                </a:extLst>
              </a:tr>
              <a:tr h="247421">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7</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rgbClr val="FF0000"/>
                          </a:solidFill>
                          <a:effectLst/>
                          <a:latin typeface="+mn-lt"/>
                          <a:ea typeface="Calibri" panose="020F0502020204030204" pitchFamily="34" charset="0"/>
                          <a:cs typeface="Times New Roman" panose="02020603050405020304" pitchFamily="18" charset="0"/>
                        </a:rPr>
                        <a:t>Midterm Exam</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950465"/>
                  </a:ext>
                </a:extLst>
              </a:tr>
              <a:tr h="247421">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8</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rgbClr val="FF0000"/>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dirty="0">
                          <a:solidFill>
                            <a:srgbClr val="FF0000"/>
                          </a:solidFill>
                          <a:effectLst/>
                          <a:latin typeface="+mn-lt"/>
                          <a:ea typeface="Calibri" panose="020F0502020204030204" pitchFamily="34" charset="0"/>
                          <a:cs typeface="Times New Roman" panose="02020603050405020304" pitchFamily="18" charset="0"/>
                        </a:rPr>
                        <a:t>Generic-Frameworks of Marketing Strategies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565885"/>
                  </a:ext>
                </a:extLst>
              </a:tr>
              <a:tr h="247421">
                <a:tc>
                  <a:txBody>
                    <a:bodyPr/>
                    <a:lstStyle/>
                    <a:p>
                      <a:pPr algn="ctr">
                        <a:lnSpc>
                          <a:spcPct val="107000"/>
                        </a:lnSpc>
                      </a:pPr>
                      <a:endParaRPr lang="en-US" sz="1100" b="0" dirty="0">
                        <a:solidFill>
                          <a:srgbClr val="FF0000"/>
                        </a:solidFill>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100" b="0" dirty="0">
                        <a:solidFill>
                          <a:srgbClr val="FF0000"/>
                        </a:solidFill>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b="1" dirty="0">
                        <a:solidFill>
                          <a:srgbClr val="FF0000"/>
                        </a:solidFill>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946276"/>
                  </a:ext>
                </a:extLst>
              </a:tr>
              <a:tr h="247421">
                <a:tc>
                  <a:txBody>
                    <a:bodyPr/>
                    <a:lstStyle/>
                    <a:p>
                      <a:pPr marL="0" marR="0" algn="ctr">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9</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smtClean="0">
                          <a:effectLst/>
                          <a:latin typeface="+mn-lt"/>
                          <a:ea typeface="Calibri" panose="020F0502020204030204" pitchFamily="34" charset="0"/>
                          <a:cs typeface="Times New Roman" panose="02020603050405020304" pitchFamily="18" charset="0"/>
                        </a:rPr>
                        <a:t>Product strategies and New Product Development</a:t>
                      </a:r>
                      <a:endParaRPr lang="en-US" sz="1100" b="1" dirty="0">
                        <a:effectLst/>
                        <a:latin typeface="+mn-lt"/>
                        <a:ea typeface="Calibri" panose="020F0502020204030204" pitchFamily="34" charset="0"/>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285992"/>
                  </a:ext>
                </a:extLst>
              </a:tr>
              <a:tr h="247421">
                <a:tc>
                  <a:txBody>
                    <a:bodyPr/>
                    <a:lstStyle/>
                    <a:p>
                      <a:pPr marL="0" marR="0" algn="ctr">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10</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smtClean="0">
                          <a:effectLst/>
                          <a:latin typeface="+mn-lt"/>
                          <a:ea typeface="Calibri" panose="020F0502020204030204" pitchFamily="34" charset="0"/>
                          <a:cs typeface="Times New Roman" panose="02020603050405020304" pitchFamily="18" charset="0"/>
                        </a:rPr>
                        <a:t>Marketing</a:t>
                      </a:r>
                      <a:r>
                        <a:rPr lang="en-US" sz="1100" b="1" baseline="0" dirty="0" smtClean="0">
                          <a:effectLst/>
                          <a:latin typeface="+mn-lt"/>
                          <a:ea typeface="Calibri" panose="020F0502020204030204" pitchFamily="34" charset="0"/>
                          <a:cs typeface="Times New Roman" panose="02020603050405020304" pitchFamily="18" charset="0"/>
                        </a:rPr>
                        <a:t> communication and promotional tools</a:t>
                      </a:r>
                      <a:endParaRPr lang="en-US" sz="1100" b="1" dirty="0">
                        <a:effectLst/>
                        <a:latin typeface="+mn-lt"/>
                        <a:ea typeface="Calibri" panose="020F0502020204030204" pitchFamily="34" charset="0"/>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486570"/>
                  </a:ext>
                </a:extLst>
              </a:tr>
              <a:tr h="247421">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b="1"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56947"/>
                  </a:ext>
                </a:extLst>
              </a:tr>
              <a:tr h="247421">
                <a:tc>
                  <a:txBody>
                    <a:bodyPr/>
                    <a:lstStyle/>
                    <a:p>
                      <a:pPr marL="0" marR="0" algn="ctr">
                        <a:lnSpc>
                          <a:spcPct val="107000"/>
                        </a:lnSpc>
                        <a:spcBef>
                          <a:spcPts val="0"/>
                        </a:spcBef>
                        <a:spcAft>
                          <a:spcPts val="800"/>
                        </a:spcAft>
                      </a:pPr>
                      <a:r>
                        <a:rPr lang="en-US" sz="1100" b="0" dirty="0">
                          <a:solidFill>
                            <a:schemeClr val="accent6">
                              <a:lumMod val="50000"/>
                            </a:schemeClr>
                          </a:solidFill>
                          <a:effectLst/>
                          <a:latin typeface="+mn-lt"/>
                          <a:ea typeface="Calibri" panose="020F0502020204030204" pitchFamily="34" charset="0"/>
                          <a:cs typeface="Times New Roman" panose="02020603050405020304" pitchFamily="18" charset="0"/>
                        </a:rPr>
                        <a:t>11</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6">
                              <a:lumMod val="50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chemeClr val="accent6">
                              <a:lumMod val="50000"/>
                            </a:schemeClr>
                          </a:solidFill>
                          <a:effectLst/>
                          <a:latin typeface="+mn-lt"/>
                          <a:ea typeface="Calibri" panose="020F0502020204030204" pitchFamily="34" charset="0"/>
                          <a:cs typeface="Times New Roman" panose="02020603050405020304" pitchFamily="18" charset="0"/>
                        </a:rPr>
                        <a:t>Customer orientated market research and pricing strategies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632407"/>
                  </a:ext>
                </a:extLst>
              </a:tr>
              <a:tr h="247421">
                <a:tc>
                  <a:txBody>
                    <a:bodyPr/>
                    <a:lstStyle/>
                    <a:p>
                      <a:pPr marL="0" marR="0" algn="ctr">
                        <a:lnSpc>
                          <a:spcPct val="107000"/>
                        </a:lnSpc>
                        <a:spcBef>
                          <a:spcPts val="0"/>
                        </a:spcBef>
                        <a:spcAft>
                          <a:spcPts val="800"/>
                        </a:spcAft>
                      </a:pPr>
                      <a:r>
                        <a:rPr lang="en-US" sz="1100" b="0" dirty="0">
                          <a:solidFill>
                            <a:schemeClr val="accent6">
                              <a:lumMod val="50000"/>
                            </a:schemeClr>
                          </a:solidFill>
                          <a:effectLst/>
                          <a:latin typeface="+mn-lt"/>
                          <a:ea typeface="Calibri" panose="020F0502020204030204" pitchFamily="34" charset="0"/>
                          <a:cs typeface="Times New Roman" panose="02020603050405020304" pitchFamily="18" charset="0"/>
                        </a:rPr>
                        <a:t>12</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6">
                              <a:lumMod val="50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dirty="0">
                          <a:solidFill>
                            <a:schemeClr val="accent6">
                              <a:lumMod val="50000"/>
                            </a:schemeClr>
                          </a:solidFill>
                          <a:effectLst/>
                          <a:latin typeface="+mn-lt"/>
                          <a:ea typeface="Calibri" panose="020F0502020204030204" pitchFamily="34" charset="0"/>
                          <a:cs typeface="Times New Roman" panose="02020603050405020304" pitchFamily="18" charset="0"/>
                        </a:rPr>
                        <a:t>Budgets, forecasts and objectives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052860"/>
                  </a:ext>
                </a:extLst>
              </a:tr>
              <a:tr h="247421">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1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b="1"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574631"/>
                  </a:ext>
                </a:extLst>
              </a:tr>
              <a:tr h="437795">
                <a:tc>
                  <a:txBody>
                    <a:bodyPr/>
                    <a:lstStyle/>
                    <a:p>
                      <a:pPr marL="0" marR="0" algn="ctr">
                        <a:lnSpc>
                          <a:spcPct val="107000"/>
                        </a:lnSpc>
                        <a:spcBef>
                          <a:spcPts val="0"/>
                        </a:spcBef>
                        <a:spcAft>
                          <a:spcPts val="800"/>
                        </a:spcAft>
                      </a:pPr>
                      <a:r>
                        <a:rPr lang="en-US" sz="1100" b="0" dirty="0">
                          <a:solidFill>
                            <a:schemeClr val="accent2">
                              <a:lumMod val="75000"/>
                            </a:schemeClr>
                          </a:solidFill>
                          <a:effectLst/>
                          <a:latin typeface="+mn-lt"/>
                          <a:ea typeface="Calibri" panose="020F0502020204030204" pitchFamily="34" charset="0"/>
                          <a:cs typeface="Times New Roman" panose="02020603050405020304" pitchFamily="18" charset="0"/>
                        </a:rPr>
                        <a:t>13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2">
                              <a:lumMod val="75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b="1" kern="1200" dirty="0" smtClean="0">
                          <a:solidFill>
                            <a:schemeClr val="accent2">
                              <a:lumMod val="75000"/>
                            </a:schemeClr>
                          </a:solidFill>
                          <a:effectLst/>
                          <a:latin typeface="+mn-lt"/>
                          <a:ea typeface="Calibri" panose="020F0502020204030204" pitchFamily="34" charset="0"/>
                          <a:cs typeface="Times New Roman" panose="02020603050405020304" pitchFamily="18" charset="0"/>
                        </a:rPr>
                        <a:t>Entrepreneurial Marketing &amp; New Product -Service</a:t>
                      </a:r>
                    </a:p>
                    <a:p>
                      <a:r>
                        <a:rPr lang="en-US" sz="1100" b="1" kern="1200" dirty="0" smtClean="0">
                          <a:solidFill>
                            <a:schemeClr val="accent2">
                              <a:lumMod val="75000"/>
                            </a:schemeClr>
                          </a:solidFill>
                          <a:effectLst/>
                          <a:latin typeface="+mn-lt"/>
                          <a:ea typeface="Calibri" panose="020F0502020204030204" pitchFamily="34" charset="0"/>
                          <a:cs typeface="Times New Roman" panose="02020603050405020304" pitchFamily="18" charset="0"/>
                        </a:rPr>
                        <a:t>Marketing Strategies</a:t>
                      </a:r>
                      <a:endParaRPr lang="en-US" sz="1100" b="1" kern="1200" dirty="0">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23666"/>
                  </a:ext>
                </a:extLst>
              </a:tr>
              <a:tr h="247421">
                <a:tc>
                  <a:txBody>
                    <a:bodyPr/>
                    <a:lstStyle/>
                    <a:p>
                      <a:pPr marL="0" marR="0" algn="ctr">
                        <a:lnSpc>
                          <a:spcPct val="107000"/>
                        </a:lnSpc>
                        <a:spcBef>
                          <a:spcPts val="0"/>
                        </a:spcBef>
                        <a:spcAft>
                          <a:spcPts val="800"/>
                        </a:spcAft>
                      </a:pPr>
                      <a:r>
                        <a:rPr lang="en-US" sz="1100" b="0" dirty="0">
                          <a:solidFill>
                            <a:schemeClr val="accent2">
                              <a:lumMod val="75000"/>
                            </a:schemeClr>
                          </a:solidFill>
                          <a:effectLst/>
                          <a:latin typeface="+mn-lt"/>
                          <a:ea typeface="Calibri" panose="020F0502020204030204" pitchFamily="34" charset="0"/>
                          <a:cs typeface="Times New Roman" panose="02020603050405020304" pitchFamily="18" charset="0"/>
                        </a:rPr>
                        <a:t>14</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0" dirty="0">
                          <a:solidFill>
                            <a:schemeClr val="accent2">
                              <a:lumMod val="75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100" b="1" kern="1200" dirty="0" smtClean="0">
                          <a:solidFill>
                            <a:schemeClr val="accent2">
                              <a:lumMod val="75000"/>
                            </a:schemeClr>
                          </a:solidFill>
                          <a:effectLst/>
                          <a:latin typeface="+mn-lt"/>
                          <a:ea typeface="Calibri" panose="020F0502020204030204" pitchFamily="34" charset="0"/>
                          <a:cs typeface="Times New Roman" panose="02020603050405020304" pitchFamily="18" charset="0"/>
                        </a:rPr>
                        <a:t>Recent Trends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280959"/>
                  </a:ext>
                </a:extLst>
              </a:tr>
              <a:tr h="323922">
                <a:tc>
                  <a:txBody>
                    <a:bodyPr/>
                    <a:lstStyle/>
                    <a:p>
                      <a:pPr algn="ctr">
                        <a:lnSpc>
                          <a:spcPct val="107000"/>
                        </a:lnSpc>
                      </a:pPr>
                      <a:endParaRPr lang="en-US" sz="16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600" b="0"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b="1" dirty="0">
                        <a:effectLst/>
                        <a:latin typeface="+mn-lt"/>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165429"/>
                  </a:ext>
                </a:extLst>
              </a:tr>
              <a:tr h="292101">
                <a:tc>
                  <a:txBody>
                    <a:bodyPr/>
                    <a:lstStyle/>
                    <a:p>
                      <a:pPr marL="0" marR="0" algn="ctr">
                        <a:lnSpc>
                          <a:spcPct val="107000"/>
                        </a:lnSpc>
                        <a:spcBef>
                          <a:spcPts val="0"/>
                        </a:spcBef>
                        <a:spcAft>
                          <a:spcPts val="800"/>
                        </a:spcAft>
                      </a:pPr>
                      <a:r>
                        <a:rPr lang="en-US" sz="1600" b="0" dirty="0">
                          <a:solidFill>
                            <a:schemeClr val="accent6">
                              <a:lumMod val="50000"/>
                            </a:schemeClr>
                          </a:solidFill>
                          <a:effectLst/>
                          <a:latin typeface="+mn-lt"/>
                          <a:ea typeface="Calibri" panose="020F0502020204030204" pitchFamily="34" charset="0"/>
                          <a:cs typeface="Times New Roman" panose="02020603050405020304" pitchFamily="18" charset="0"/>
                        </a:rPr>
                        <a:t>15</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0" dirty="0">
                          <a:solidFill>
                            <a:schemeClr val="accent6">
                              <a:lumMod val="50000"/>
                            </a:schemeClr>
                          </a:solidFill>
                          <a:effectLst/>
                          <a:latin typeface="+mn-lt"/>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kern="1200" dirty="0">
                          <a:solidFill>
                            <a:schemeClr val="accent6">
                              <a:lumMod val="50000"/>
                            </a:schemeClr>
                          </a:solidFill>
                          <a:effectLst/>
                          <a:latin typeface="+mn-lt"/>
                          <a:ea typeface="Calibri" panose="020F0502020204030204" pitchFamily="34" charset="0"/>
                          <a:cs typeface="Times New Roman" panose="02020603050405020304" pitchFamily="18" charset="0"/>
                        </a:rPr>
                        <a:t>Final Exam</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931282"/>
                  </a:ext>
                </a:extLst>
              </a:tr>
              <a:tr h="228396">
                <a:tc>
                  <a:txBody>
                    <a:bodyPr/>
                    <a:lstStyle/>
                    <a:p>
                      <a:pPr marL="0" marR="0" algn="ctr">
                        <a:lnSpc>
                          <a:spcPct val="107000"/>
                        </a:lnSpc>
                        <a:spcBef>
                          <a:spcPts val="0"/>
                        </a:spcBef>
                        <a:spcAft>
                          <a:spcPts val="800"/>
                        </a:spcAft>
                      </a:pPr>
                      <a:r>
                        <a:rPr lang="en-US"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b="1" kern="1200" dirty="0">
                          <a:solidFill>
                            <a:schemeClr val="accent6">
                              <a:lumMod val="50000"/>
                            </a:schemeClr>
                          </a:solidFill>
                          <a:effectLst/>
                          <a:latin typeface="+mn-lt"/>
                          <a:ea typeface="Calibri" panose="020F0502020204030204" pitchFamily="34" charset="0"/>
                          <a:cs typeface="Times New Roman" panose="02020603050405020304" pitchFamily="18" charset="0"/>
                        </a:rPr>
                        <a:t>Final Exam</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818053"/>
                  </a:ext>
                </a:extLst>
              </a:tr>
            </a:tbl>
          </a:graphicData>
        </a:graphic>
      </p:graphicFrame>
    </p:spTree>
    <p:extLst>
      <p:ext uri="{BB962C8B-B14F-4D97-AF65-F5344CB8AC3E}">
        <p14:creationId xmlns:p14="http://schemas.microsoft.com/office/powerpoint/2010/main" val="19013189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98764"/>
            <a:ext cx="10363200" cy="5673436"/>
          </a:xfrm>
        </p:spPr>
        <p:txBody>
          <a:bodyPr/>
          <a:lstStyle/>
          <a:p>
            <a:pPr marL="0" indent="0">
              <a:buNone/>
            </a:pPr>
            <a:r>
              <a:rPr lang="en-US" altLang="en-US" sz="4000" dirty="0">
                <a:solidFill>
                  <a:srgbClr val="FF0000"/>
                </a:solidFill>
              </a:rPr>
              <a:t>Marketing</a:t>
            </a:r>
            <a:r>
              <a:rPr lang="en-US" altLang="en-US" dirty="0"/>
              <a:t> is the activity, set of instructions, and processes for creating, communicating, delivering, and exchanging offerings that have value for customers, clients, partners, and society at large</a:t>
            </a:r>
            <a:r>
              <a:rPr lang="en-US" altLang="en-US" dirty="0" smtClean="0"/>
              <a:t>.</a:t>
            </a:r>
          </a:p>
          <a:p>
            <a:pPr marL="0" indent="0" algn="ctr">
              <a:lnSpc>
                <a:spcPct val="90000"/>
              </a:lnSpc>
              <a:buClr>
                <a:srgbClr val="333333"/>
              </a:buClr>
              <a:buSzPct val="120000"/>
              <a:buNone/>
            </a:pPr>
            <a:r>
              <a:rPr lang="en-US" altLang="en-US" sz="3600" dirty="0">
                <a:solidFill>
                  <a:srgbClr val="FF0000"/>
                </a:solidFill>
                <a:latin typeface="Times New Roman" panose="02020603050405020304" pitchFamily="18" charset="0"/>
              </a:rPr>
              <a:t>OLD view of </a:t>
            </a:r>
            <a:r>
              <a:rPr lang="en-US" altLang="en-US" sz="3600" dirty="0" smtClean="0">
                <a:solidFill>
                  <a:srgbClr val="FF0000"/>
                </a:solidFill>
                <a:latin typeface="Times New Roman" panose="02020603050405020304" pitchFamily="18" charset="0"/>
              </a:rPr>
              <a:t>marketing</a:t>
            </a:r>
            <a:r>
              <a:rPr lang="en-US" altLang="en-US" dirty="0">
                <a:solidFill>
                  <a:srgbClr val="FF9900"/>
                </a:solidFill>
                <a:latin typeface="Times New Roman" panose="02020603050405020304" pitchFamily="18" charset="0"/>
              </a:rPr>
              <a:t/>
            </a:r>
            <a:br>
              <a:rPr lang="en-US" altLang="en-US" dirty="0">
                <a:solidFill>
                  <a:srgbClr val="FF9900"/>
                </a:solidFill>
                <a:latin typeface="Times New Roman" panose="02020603050405020304" pitchFamily="18" charset="0"/>
              </a:rPr>
            </a:br>
            <a:endParaRPr lang="en-US" altLang="en-US" sz="700" dirty="0">
              <a:solidFill>
                <a:srgbClr val="663300"/>
              </a:solidFill>
              <a:latin typeface="Times New Roman" panose="02020603050405020304" pitchFamily="18" charset="0"/>
            </a:endParaRPr>
          </a:p>
          <a:p>
            <a:pPr marL="0" indent="0" algn="ctr">
              <a:lnSpc>
                <a:spcPct val="90000"/>
              </a:lnSpc>
              <a:buClr>
                <a:srgbClr val="333333"/>
              </a:buClr>
              <a:buSzPct val="120000"/>
              <a:buNone/>
            </a:pPr>
            <a:r>
              <a:rPr lang="en-US" altLang="en-US" i="1" dirty="0">
                <a:solidFill>
                  <a:srgbClr val="000000"/>
                </a:solidFill>
                <a:latin typeface="Times New Roman" panose="02020603050405020304" pitchFamily="18" charset="0"/>
              </a:rPr>
              <a:t>Making a sale</a:t>
            </a:r>
            <a:r>
              <a:rPr lang="en-US" altLang="en-US" i="1" dirty="0">
                <a:solidFill>
                  <a:srgbClr val="000000"/>
                </a:solidFill>
                <a:latin typeface="Times New Roman" panose="02020603050405020304" pitchFamily="18" charset="0"/>
                <a:cs typeface="Times New Roman" panose="02020603050405020304" pitchFamily="18" charset="0"/>
              </a:rPr>
              <a:t>—</a:t>
            </a:r>
            <a:r>
              <a:rPr lang="en-US" altLang="en-US" i="1" dirty="0">
                <a:solidFill>
                  <a:srgbClr val="000000"/>
                </a:solidFill>
                <a:latin typeface="Times New Roman" panose="02020603050405020304" pitchFamily="18" charset="0"/>
              </a:rPr>
              <a:t>“telling and </a:t>
            </a:r>
            <a:r>
              <a:rPr lang="en-US" altLang="en-US" i="1" dirty="0" smtClean="0">
                <a:solidFill>
                  <a:srgbClr val="000000"/>
                </a:solidFill>
                <a:latin typeface="Times New Roman" panose="02020603050405020304" pitchFamily="18" charset="0"/>
              </a:rPr>
              <a:t>selling</a:t>
            </a:r>
          </a:p>
          <a:p>
            <a:pPr marL="0" indent="0" algn="ctr">
              <a:lnSpc>
                <a:spcPct val="90000"/>
              </a:lnSpc>
              <a:buClr>
                <a:srgbClr val="333333"/>
              </a:buClr>
              <a:buSzPct val="120000"/>
              <a:buNone/>
            </a:pPr>
            <a:r>
              <a:rPr lang="en-US" altLang="en-US" sz="3600" dirty="0">
                <a:solidFill>
                  <a:srgbClr val="FF0000"/>
                </a:solidFill>
                <a:latin typeface="Times New Roman" panose="02020603050405020304" pitchFamily="18" charset="0"/>
              </a:rPr>
              <a:t>NEW view of </a:t>
            </a:r>
            <a:r>
              <a:rPr lang="en-US" altLang="en-US" sz="3600" dirty="0" smtClean="0">
                <a:solidFill>
                  <a:srgbClr val="FF0000"/>
                </a:solidFill>
                <a:latin typeface="Times New Roman" panose="02020603050405020304" pitchFamily="18" charset="0"/>
              </a:rPr>
              <a:t>marketing</a:t>
            </a:r>
            <a:endParaRPr lang="en-US" altLang="en-US" sz="3600" dirty="0" smtClean="0">
              <a:solidFill>
                <a:srgbClr val="003300"/>
              </a:solidFill>
              <a:latin typeface="Times New Roman" panose="02020603050405020304" pitchFamily="18" charset="0"/>
            </a:endParaRPr>
          </a:p>
          <a:p>
            <a:pPr marL="0" indent="0" algn="ctr">
              <a:lnSpc>
                <a:spcPct val="90000"/>
              </a:lnSpc>
              <a:buClr>
                <a:srgbClr val="333333"/>
              </a:buClr>
              <a:buSzPct val="120000"/>
              <a:buNone/>
            </a:pPr>
            <a:r>
              <a:rPr lang="en-US" altLang="en-US" i="1" dirty="0" smtClean="0">
                <a:solidFill>
                  <a:srgbClr val="000000"/>
                </a:solidFill>
                <a:latin typeface="Times New Roman" panose="02020603050405020304" pitchFamily="18" charset="0"/>
              </a:rPr>
              <a:t>Satisfying </a:t>
            </a:r>
            <a:r>
              <a:rPr lang="en-US" altLang="en-US" i="1" dirty="0">
                <a:solidFill>
                  <a:srgbClr val="000000"/>
                </a:solidFill>
                <a:latin typeface="Times New Roman" panose="02020603050405020304" pitchFamily="18" charset="0"/>
              </a:rPr>
              <a:t/>
            </a:r>
            <a:br>
              <a:rPr lang="en-US" altLang="en-US" i="1" dirty="0">
                <a:solidFill>
                  <a:srgbClr val="000000"/>
                </a:solidFill>
                <a:latin typeface="Times New Roman" panose="02020603050405020304" pitchFamily="18" charset="0"/>
              </a:rPr>
            </a:br>
            <a:r>
              <a:rPr lang="en-US" altLang="en-US" i="1" dirty="0">
                <a:solidFill>
                  <a:srgbClr val="000000"/>
                </a:solidFill>
                <a:latin typeface="Times New Roman" panose="02020603050405020304" pitchFamily="18" charset="0"/>
              </a:rPr>
              <a:t>customer needs</a:t>
            </a:r>
          </a:p>
          <a:p>
            <a:pPr algn="ctr">
              <a:lnSpc>
                <a:spcPct val="90000"/>
              </a:lnSpc>
              <a:buClr>
                <a:srgbClr val="333333"/>
              </a:buClr>
              <a:buSzPct val="120000"/>
            </a:pPr>
            <a:endParaRPr lang="en-US" altLang="en-US" i="1" dirty="0" smtClean="0">
              <a:solidFill>
                <a:srgbClr val="000000"/>
              </a:solidFill>
              <a:latin typeface="Times New Roman" panose="02020603050405020304" pitchFamily="18" charset="0"/>
            </a:endParaRPr>
          </a:p>
          <a:p>
            <a:pPr algn="ctr">
              <a:lnSpc>
                <a:spcPct val="90000"/>
              </a:lnSpc>
              <a:buClr>
                <a:srgbClr val="333333"/>
              </a:buClr>
              <a:buSzPct val="120000"/>
            </a:pPr>
            <a:endParaRPr lang="en-US" altLang="en-US" i="1" dirty="0">
              <a:solidFill>
                <a:srgbClr val="000000"/>
              </a:solidFill>
              <a:latin typeface="Times New Roman" panose="02020603050405020304" pitchFamily="18" charset="0"/>
            </a:endParaRPr>
          </a:p>
          <a:p>
            <a:pPr marL="0" indent="0" algn="ctr">
              <a:lnSpc>
                <a:spcPct val="90000"/>
              </a:lnSpc>
              <a:buClr>
                <a:srgbClr val="333333"/>
              </a:buClr>
              <a:buSzPct val="120000"/>
              <a:buNone/>
            </a:pPr>
            <a:endParaRPr lang="en-US" altLang="en-US" dirty="0"/>
          </a:p>
          <a:p>
            <a:endParaRPr lang="en-US" dirty="0"/>
          </a:p>
        </p:txBody>
      </p:sp>
    </p:spTree>
    <p:extLst>
      <p:ext uri="{BB962C8B-B14F-4D97-AF65-F5344CB8AC3E}">
        <p14:creationId xmlns:p14="http://schemas.microsoft.com/office/powerpoint/2010/main" val="10709387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9309"/>
            <a:ext cx="10515600" cy="4777654"/>
          </a:xfrm>
        </p:spPr>
        <p:txBody>
          <a:bodyPr/>
          <a:lstStyle/>
          <a:p>
            <a:pPr marL="463550" indent="-463550">
              <a:buClr>
                <a:schemeClr val="tx2"/>
              </a:buClr>
              <a:buNone/>
            </a:pPr>
            <a:r>
              <a:rPr lang="en-US" altLang="en-US" sz="3600" dirty="0" smtClean="0"/>
              <a:t>Goals</a:t>
            </a:r>
            <a:r>
              <a:rPr lang="en-US" altLang="en-US" sz="3600" dirty="0"/>
              <a:t>: </a:t>
            </a:r>
          </a:p>
          <a:p>
            <a:pPr marL="463550" indent="-463550">
              <a:buFontTx/>
              <a:buAutoNum type="arabicPeriod"/>
            </a:pPr>
            <a:r>
              <a:rPr lang="en-US" altLang="en-US" i="1" dirty="0"/>
              <a:t>Attract new customers by promising superior value. </a:t>
            </a:r>
          </a:p>
          <a:p>
            <a:pPr marL="463550" indent="-463550">
              <a:buFontTx/>
              <a:buAutoNum type="arabicPeriod"/>
            </a:pPr>
            <a:r>
              <a:rPr lang="en-US" altLang="en-US" i="1" dirty="0"/>
              <a:t>Keep and grow current customers by delivering satisfaction.</a:t>
            </a:r>
          </a:p>
          <a:p>
            <a:endParaRPr lang="en-US" dirty="0"/>
          </a:p>
        </p:txBody>
      </p:sp>
    </p:spTree>
    <p:extLst>
      <p:ext uri="{BB962C8B-B14F-4D97-AF65-F5344CB8AC3E}">
        <p14:creationId xmlns:p14="http://schemas.microsoft.com/office/powerpoint/2010/main" val="4336167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3810000"/>
            <a:ext cx="8610600" cy="2286000"/>
          </a:xfrm>
        </p:spPr>
        <p:txBody>
          <a:bodyPr rtlCol="0">
            <a:normAutofit/>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2800" b="1" i="1" dirty="0">
                <a:solidFill>
                  <a:schemeClr val="accent1">
                    <a:lumMod val="75000"/>
                  </a:schemeClr>
                </a:solidFill>
              </a:rPr>
              <a:t>The Exchange Relationship – </a:t>
            </a:r>
            <a:r>
              <a:rPr lang="en-US" sz="2800" dirty="0">
                <a:solidFill>
                  <a:schemeClr val="accent1">
                    <a:lumMod val="75000"/>
                  </a:schemeClr>
                </a:solidFill>
              </a:rPr>
              <a:t>act of giving up one thing (money, credit, labor, goods) in return (exchange) for something else (goods, services, or ideas)</a:t>
            </a:r>
          </a:p>
          <a:p>
            <a:pPr algn="l" eaLnBrk="1" fontAlgn="auto" hangingPunct="1">
              <a:spcAft>
                <a:spcPts val="0"/>
              </a:spcAft>
              <a:buFont typeface="Arial" panose="020B0604020202020204" pitchFamily="34" charset="0"/>
              <a:buChar char="•"/>
              <a:defRPr/>
            </a:pPr>
            <a:endParaRPr lang="en-US" sz="2800" dirty="0">
              <a:solidFill>
                <a:schemeClr val="accent1">
                  <a:lumMod val="75000"/>
                </a:schemeClr>
              </a:solidFill>
            </a:endParaRPr>
          </a:p>
        </p:txBody>
      </p:sp>
      <p:sp>
        <p:nvSpPr>
          <p:cNvPr id="10" name="Title 1"/>
          <p:cNvSpPr txBox="1">
            <a:spLocks/>
          </p:cNvSpPr>
          <p:nvPr/>
        </p:nvSpPr>
        <p:spPr>
          <a:xfrm>
            <a:off x="1752600" y="381000"/>
            <a:ext cx="8915400" cy="838200"/>
          </a:xfrm>
          <a:prstGeom prst="rect">
            <a:avLst/>
          </a:prstGeom>
        </p:spPr>
        <p:txBody>
          <a:bodyPr anchor="ctr">
            <a:normAutofit/>
          </a:bodyPr>
          <a:lstStyle/>
          <a:p>
            <a:pPr>
              <a:spcBef>
                <a:spcPct val="0"/>
              </a:spcBef>
              <a:defRPr/>
            </a:pPr>
            <a:r>
              <a:rPr lang="en-US" sz="3600" dirty="0">
                <a:solidFill>
                  <a:prstClr val="black"/>
                </a:solidFill>
                <a:latin typeface="Calibri"/>
              </a:rPr>
              <a:t>Marketing</a:t>
            </a:r>
          </a:p>
        </p:txBody>
      </p:sp>
      <p:pic>
        <p:nvPicPr>
          <p:cNvPr id="31748" name="Picture 2" descr="C:\Documents and Settings\anthony.chelte\Local Settings\Temporary Internet Files\Content.IE5\LHAY0NL0\MPj043934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09601"/>
            <a:ext cx="3865417" cy="369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6039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5181600"/>
            <a:ext cx="8610600" cy="838200"/>
          </a:xfrm>
        </p:spPr>
        <p:txBody>
          <a:bodyPr rtlCol="0">
            <a:normAutofit fontScale="85000" lnSpcReduction="10000"/>
          </a:bodyPr>
          <a:lstStyle/>
          <a:p>
            <a:pPr algn="l" eaLnBrk="1" fontAlgn="auto" hangingPunct="1">
              <a:spcAft>
                <a:spcPts val="0"/>
              </a:spcAft>
              <a:defRPr/>
            </a:pPr>
            <a:endParaRPr lang="en-US" sz="2000" dirty="0">
              <a:solidFill>
                <a:schemeClr val="accent2">
                  <a:lumMod val="50000"/>
                </a:schemeClr>
              </a:solidFill>
            </a:endParaRPr>
          </a:p>
          <a:p>
            <a:pPr eaLnBrk="1" fontAlgn="auto" hangingPunct="1">
              <a:spcAft>
                <a:spcPts val="0"/>
              </a:spcAft>
              <a:defRPr/>
            </a:pPr>
            <a:r>
              <a:rPr lang="en-US" sz="2800" b="1" i="1" dirty="0">
                <a:solidFill>
                  <a:schemeClr val="accent2">
                    <a:lumMod val="50000"/>
                  </a:schemeClr>
                </a:solidFill>
              </a:rPr>
              <a:t>The Exchange Process: Giving Up One Thing in Return for Another</a:t>
            </a:r>
            <a:endParaRPr lang="en-US" sz="2400" dirty="0">
              <a:solidFill>
                <a:schemeClr val="accent2">
                  <a:lumMod val="50000"/>
                </a:schemeClr>
              </a:solidFill>
            </a:endParaRPr>
          </a:p>
          <a:p>
            <a:pPr lvl="1" algn="l" eaLnBrk="1" fontAlgn="auto" hangingPunct="1">
              <a:spcAft>
                <a:spcPts val="0"/>
              </a:spcAft>
              <a:buFont typeface="Arial" panose="020B0604020202020204" pitchFamily="34" charset="0"/>
              <a:buChar char="•"/>
              <a:defRPr/>
            </a:pPr>
            <a:endParaRPr lang="en-US" sz="2400" dirty="0">
              <a:solidFill>
                <a:schemeClr val="accent2">
                  <a:lumMod val="50000"/>
                </a:schemeClr>
              </a:solidFill>
            </a:endParaRPr>
          </a:p>
          <a:p>
            <a:pPr algn="l" eaLnBrk="1" fontAlgn="auto" hangingPunct="1">
              <a:spcAft>
                <a:spcPts val="0"/>
              </a:spcAft>
              <a:buFont typeface="Arial" panose="020B0604020202020204" pitchFamily="34" charset="0"/>
              <a:buChar char="•"/>
              <a:defRPr/>
            </a:pPr>
            <a:endParaRPr lang="en-US" dirty="0" smtClean="0">
              <a:solidFill>
                <a:schemeClr val="accent2">
                  <a:lumMod val="50000"/>
                </a:schemeClr>
              </a:solidFill>
            </a:endParaRPr>
          </a:p>
        </p:txBody>
      </p:sp>
      <p:sp>
        <p:nvSpPr>
          <p:cNvPr id="10" name="Title 1"/>
          <p:cNvSpPr txBox="1">
            <a:spLocks/>
          </p:cNvSpPr>
          <p:nvPr/>
        </p:nvSpPr>
        <p:spPr>
          <a:xfrm>
            <a:off x="1752600" y="228600"/>
            <a:ext cx="8915400" cy="533400"/>
          </a:xfrm>
          <a:prstGeom prst="rect">
            <a:avLst/>
          </a:prstGeom>
        </p:spPr>
        <p:txBody>
          <a:bodyPr anchor="ctr">
            <a:normAutofit fontScale="92500" lnSpcReduction="20000"/>
          </a:bodyPr>
          <a:lstStyle/>
          <a:p>
            <a:pPr>
              <a:spcBef>
                <a:spcPct val="0"/>
              </a:spcBef>
              <a:defRPr/>
            </a:pPr>
            <a:r>
              <a:rPr lang="en-US" sz="3600" dirty="0">
                <a:solidFill>
                  <a:prstClr val="black"/>
                </a:solidFill>
                <a:latin typeface="Calibri"/>
              </a:rPr>
              <a:t>Marketing – The Exchange Relationship </a:t>
            </a:r>
          </a:p>
        </p:txBody>
      </p:sp>
      <p:pic>
        <p:nvPicPr>
          <p:cNvPr id="93186" name="Picture 2"/>
          <p:cNvPicPr>
            <a:picLocks noChangeAspect="1" noChangeArrowheads="1"/>
          </p:cNvPicPr>
          <p:nvPr/>
        </p:nvPicPr>
        <p:blipFill>
          <a:blip r:embed="rId3"/>
          <a:srcRect/>
          <a:stretch>
            <a:fillRect/>
          </a:stretch>
        </p:blipFill>
        <p:spPr bwMode="auto">
          <a:xfrm>
            <a:off x="3020291" y="1219200"/>
            <a:ext cx="5066435" cy="4038600"/>
          </a:xfrm>
          <a:prstGeom prst="rect">
            <a:avLst/>
          </a:prstGeom>
          <a:noFill/>
          <a:ln w="9525">
            <a:solidFill>
              <a:schemeClr val="accent2">
                <a:lumMod val="50000"/>
              </a:schemeClr>
            </a:solidFill>
            <a:miter lim="800000"/>
            <a:headEnd/>
            <a:tailEnd/>
          </a:ln>
          <a:effectLst/>
        </p:spPr>
      </p:pic>
    </p:spTree>
    <p:extLst>
      <p:ext uri="{BB962C8B-B14F-4D97-AF65-F5344CB8AC3E}">
        <p14:creationId xmlns:p14="http://schemas.microsoft.com/office/powerpoint/2010/main" val="28685074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1752600" y="381000"/>
            <a:ext cx="8915400" cy="838200"/>
          </a:xfrm>
        </p:spPr>
        <p:txBody>
          <a:bodyPr/>
          <a:lstStyle/>
          <a:p>
            <a:pPr algn="l" eaLnBrk="1" hangingPunct="1"/>
            <a:r>
              <a:rPr lang="en-US" altLang="en-US" sz="3600"/>
              <a:t>The Importance of Marketing</a:t>
            </a:r>
          </a:p>
        </p:txBody>
      </p:sp>
      <p:sp>
        <p:nvSpPr>
          <p:cNvPr id="8" name="Subtitle 7"/>
          <p:cNvSpPr>
            <a:spLocks noGrp="1"/>
          </p:cNvSpPr>
          <p:nvPr>
            <p:ph type="subTitle" idx="1"/>
          </p:nvPr>
        </p:nvSpPr>
        <p:spPr>
          <a:xfrm>
            <a:off x="1260764" y="3505200"/>
            <a:ext cx="7578436" cy="2743200"/>
          </a:xfrm>
        </p:spPr>
        <p:txBody>
          <a:bodyPr rtlCol="0">
            <a:normAutofit/>
          </a:bodyPr>
          <a:lstStyle/>
          <a:p>
            <a:pPr algn="l" eaLnBrk="1" fontAlgn="auto" hangingPunct="1">
              <a:spcAft>
                <a:spcPts val="0"/>
              </a:spcAft>
              <a:defRPr/>
            </a:pPr>
            <a:r>
              <a:rPr lang="en-US" b="1" i="1" dirty="0" smtClean="0">
                <a:solidFill>
                  <a:schemeClr val="accent1">
                    <a:lumMod val="75000"/>
                  </a:schemeClr>
                </a:solidFill>
              </a:rPr>
              <a:t>Planning &amp; execution to satisfy customer goals –</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Product development</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Product pricing</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Product promotion</a:t>
            </a:r>
          </a:p>
          <a:p>
            <a:pPr lvl="1" algn="l" eaLnBrk="1" fontAlgn="auto" hangingPunct="1">
              <a:spcAft>
                <a:spcPts val="0"/>
              </a:spcAft>
              <a:buFont typeface="Arial" panose="020B0604020202020204" pitchFamily="34" charset="0"/>
              <a:buChar char="•"/>
              <a:defRPr/>
            </a:pPr>
            <a:r>
              <a:rPr lang="en-US" dirty="0" smtClean="0">
                <a:solidFill>
                  <a:schemeClr val="accent1">
                    <a:lumMod val="75000"/>
                  </a:schemeClr>
                </a:solidFill>
              </a:rPr>
              <a:t>Distribution of goods, ideas, services</a:t>
            </a:r>
          </a:p>
          <a:p>
            <a:pPr algn="l" eaLnBrk="1" fontAlgn="auto" hangingPunct="1">
              <a:spcAft>
                <a:spcPts val="0"/>
              </a:spcAft>
              <a:defRPr/>
            </a:pPr>
            <a:endParaRPr lang="en-US" dirty="0">
              <a:solidFill>
                <a:schemeClr val="accent1">
                  <a:lumMod val="75000"/>
                </a:schemeClr>
              </a:solidFill>
            </a:endParaRPr>
          </a:p>
        </p:txBody>
      </p:sp>
      <p:pic>
        <p:nvPicPr>
          <p:cNvPr id="66561" name="Picture 1" descr="C:\Documents and Settings\anthony.chelte\Local Settings\Temporary Internet Files\Content.IE5\2QG29OW0\MCj02330370000[1].wmf"/>
          <p:cNvPicPr>
            <a:picLocks noChangeAspect="1" noChangeArrowheads="1"/>
          </p:cNvPicPr>
          <p:nvPr/>
        </p:nvPicPr>
        <p:blipFill>
          <a:blip r:embed="rId3"/>
          <a:srcRect/>
          <a:stretch>
            <a:fillRect/>
          </a:stretch>
        </p:blipFill>
        <p:spPr bwMode="auto">
          <a:xfrm>
            <a:off x="8839200" y="3124201"/>
            <a:ext cx="1296988" cy="3141663"/>
          </a:xfrm>
          <a:prstGeom prst="rect">
            <a:avLst/>
          </a:prstGeom>
          <a:noFill/>
          <a:ln>
            <a:solidFill>
              <a:schemeClr val="accent2">
                <a:lumMod val="50000"/>
              </a:schemeClr>
            </a:solidFill>
          </a:ln>
        </p:spPr>
      </p:pic>
      <p:pic>
        <p:nvPicPr>
          <p:cNvPr id="25605" name="Picture 2" descr="C:\Documents and Settings\anthony.chelte\Local Settings\Temporary Internet Files\Content.IE5\N6GBVEKB\MCj0368616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05001"/>
            <a:ext cx="18923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5830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4343400"/>
            <a:ext cx="8610600" cy="1524000"/>
          </a:xfrm>
        </p:spPr>
        <p:txBody>
          <a:bodyPr rtlCol="0">
            <a:normAutofit fontScale="92500" lnSpcReduction="10000"/>
          </a:bodyPr>
          <a:lstStyle/>
          <a:p>
            <a:pPr algn="l" eaLnBrk="1" fontAlgn="auto" hangingPunct="1">
              <a:spcAft>
                <a:spcPts val="0"/>
              </a:spcAft>
              <a:defRPr/>
            </a:pPr>
            <a:endParaRPr lang="en-US" sz="2000" dirty="0">
              <a:solidFill>
                <a:schemeClr val="accent2">
                  <a:lumMod val="75000"/>
                </a:schemeClr>
              </a:solidFill>
            </a:endParaRPr>
          </a:p>
          <a:p>
            <a:pPr algn="l" eaLnBrk="1" fontAlgn="auto" hangingPunct="1">
              <a:spcAft>
                <a:spcPts val="0"/>
              </a:spcAft>
              <a:defRPr/>
            </a:pPr>
            <a:r>
              <a:rPr lang="en-US" sz="2800" b="1" i="1" dirty="0">
                <a:solidFill>
                  <a:schemeClr val="accent1">
                    <a:lumMod val="75000"/>
                  </a:schemeClr>
                </a:solidFill>
              </a:rPr>
              <a:t>The idea that an organization should try to satisfy customers’ needs through coordinated activities that also allow it to achieve its own goals.</a:t>
            </a:r>
            <a:endParaRPr lang="en-US" sz="2800" i="1" dirty="0">
              <a:solidFill>
                <a:schemeClr val="accent1">
                  <a:lumMod val="75000"/>
                </a:schemeClr>
              </a:solidFill>
            </a:endParaRPr>
          </a:p>
          <a:p>
            <a:pPr lvl="1" algn="l" eaLnBrk="1" fontAlgn="auto" hangingPunct="1">
              <a:spcAft>
                <a:spcPts val="0"/>
              </a:spcAft>
              <a:buFont typeface="Arial" panose="020B0604020202020204" pitchFamily="34" charset="0"/>
              <a:buChar char="•"/>
              <a:defRPr/>
            </a:pPr>
            <a:endParaRPr lang="en-US" sz="2400" dirty="0">
              <a:solidFill>
                <a:schemeClr val="accent1">
                  <a:lumMod val="75000"/>
                </a:schemeClr>
              </a:solidFill>
            </a:endParaRPr>
          </a:p>
          <a:p>
            <a:pPr algn="l" eaLnBrk="1" fontAlgn="auto" hangingPunct="1">
              <a:spcAft>
                <a:spcPts val="0"/>
              </a:spcAft>
              <a:buFont typeface="Arial" panose="020B0604020202020204" pitchFamily="34" charset="0"/>
              <a:buChar char="•"/>
              <a:defRPr/>
            </a:pPr>
            <a:endParaRPr lang="en-US" dirty="0" smtClean="0">
              <a:solidFill>
                <a:schemeClr val="accent2">
                  <a:lumMod val="75000"/>
                </a:schemeClr>
              </a:solidFill>
            </a:endParaRPr>
          </a:p>
        </p:txBody>
      </p:sp>
      <p:sp>
        <p:nvSpPr>
          <p:cNvPr id="10" name="Title 1"/>
          <p:cNvSpPr txBox="1">
            <a:spLocks/>
          </p:cNvSpPr>
          <p:nvPr/>
        </p:nvSpPr>
        <p:spPr>
          <a:xfrm>
            <a:off x="1752600" y="381000"/>
            <a:ext cx="8915400" cy="8382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 Marketing Concept</a:t>
            </a:r>
          </a:p>
        </p:txBody>
      </p:sp>
      <p:pic>
        <p:nvPicPr>
          <p:cNvPr id="39940" name="Picture 3" descr="C:\Documents and Settings\anthony.chelte\Local Settings\Temporary Internet Files\Content.IE5\J0VF2W9J\MCj036836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47800"/>
            <a:ext cx="3733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386673"/>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TotalTime>
  <Words>922</Words>
  <Application>Microsoft Office PowerPoint</Application>
  <PresentationFormat>Widescreen</PresentationFormat>
  <Paragraphs>212</Paragraphs>
  <Slides>28</Slides>
  <Notes>16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41" baseType="lpstr">
      <vt:lpstr>Arial</vt:lpstr>
      <vt:lpstr>Calibri</vt:lpstr>
      <vt:lpstr>Calibri Light</vt:lpstr>
      <vt:lpstr>Georgia</vt:lpstr>
      <vt:lpstr>PT Serif</vt:lpstr>
      <vt:lpstr>Times New Roman</vt:lpstr>
      <vt:lpstr>Wingdings</vt:lpstr>
      <vt:lpstr>Wingdings 2</vt:lpstr>
      <vt:lpstr>Office Theme</vt:lpstr>
      <vt:lpstr>Civic</vt:lpstr>
      <vt:lpstr>1_Civic</vt:lpstr>
      <vt:lpstr>Default Design</vt:lpstr>
      <vt:lpstr>Photo Editor Photo</vt:lpstr>
      <vt:lpstr>     Chapter-1 Introduction to Marketing Strategies</vt:lpstr>
      <vt:lpstr>Expectations from Students  </vt:lpstr>
      <vt:lpstr>PowerPoint Presentation</vt:lpstr>
      <vt:lpstr>PowerPoint Presentation</vt:lpstr>
      <vt:lpstr>PowerPoint Presentation</vt:lpstr>
      <vt:lpstr>PowerPoint Presentation</vt:lpstr>
      <vt:lpstr>PowerPoint Presentation</vt:lpstr>
      <vt:lpstr>The Importance of Marketing</vt:lpstr>
      <vt:lpstr>PowerPoint Presentation</vt:lpstr>
      <vt:lpstr>PowerPoint Presentation</vt:lpstr>
      <vt:lpstr>Implementing the Marketing Concept</vt:lpstr>
      <vt:lpstr>The Nature of Marketing</vt:lpstr>
      <vt:lpstr>PowerPoint Presentation</vt:lpstr>
      <vt:lpstr>PowerPoint Presentation</vt:lpstr>
      <vt:lpstr>Strategy </vt:lpstr>
      <vt:lpstr>Marketing Strategy</vt:lpstr>
      <vt:lpstr>Cont.</vt:lpstr>
      <vt:lpstr>Developing a Marketing Strategy</vt:lpstr>
      <vt:lpstr>Developing a Marketing Strategy</vt:lpstr>
      <vt:lpstr>Developing a Marketing Strategy</vt:lpstr>
      <vt:lpstr>The Goal of Strategic Marketing Management</vt:lpstr>
      <vt:lpstr>Focus: 4 Core Markets</vt:lpstr>
      <vt:lpstr>Strategy</vt:lpstr>
      <vt:lpstr>Strategy</vt:lpstr>
      <vt:lpstr>SWOT-Analysis</vt:lpstr>
      <vt:lpstr>PowerPoint Presentation</vt:lpstr>
      <vt:lpstr>The Strategic Marketing Process Actions and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Organizational Behavior</dc:title>
  <dc:creator>Windows User</dc:creator>
  <cp:lastModifiedBy>Windows User</cp:lastModifiedBy>
  <cp:revision>75</cp:revision>
  <dcterms:created xsi:type="dcterms:W3CDTF">2018-10-03T18:22:52Z</dcterms:created>
  <dcterms:modified xsi:type="dcterms:W3CDTF">2018-11-04T07:52:28Z</dcterms:modified>
</cp:coreProperties>
</file>