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3" r:id="rId1"/>
  </p:sldMasterIdLst>
  <p:notesMasterIdLst>
    <p:notesMasterId r:id="rId50"/>
  </p:notesMasterIdLst>
  <p:handoutMasterIdLst>
    <p:handoutMasterId r:id="rId51"/>
  </p:handoutMasterIdLst>
  <p:sldIdLst>
    <p:sldId id="347" r:id="rId2"/>
    <p:sldId id="321" r:id="rId3"/>
    <p:sldId id="360" r:id="rId4"/>
    <p:sldId id="366" r:id="rId5"/>
    <p:sldId id="348" r:id="rId6"/>
    <p:sldId id="322" r:id="rId7"/>
    <p:sldId id="323" r:id="rId8"/>
    <p:sldId id="324" r:id="rId9"/>
    <p:sldId id="325" r:id="rId10"/>
    <p:sldId id="362" r:id="rId11"/>
    <p:sldId id="262" r:id="rId12"/>
    <p:sldId id="264" r:id="rId13"/>
    <p:sldId id="326" r:id="rId14"/>
    <p:sldId id="349" r:id="rId15"/>
    <p:sldId id="266" r:id="rId16"/>
    <p:sldId id="267" r:id="rId17"/>
    <p:sldId id="268" r:id="rId18"/>
    <p:sldId id="269" r:id="rId19"/>
    <p:sldId id="270" r:id="rId20"/>
    <p:sldId id="327" r:id="rId21"/>
    <p:sldId id="350" r:id="rId22"/>
    <p:sldId id="363" r:id="rId23"/>
    <p:sldId id="364" r:id="rId24"/>
    <p:sldId id="276" r:id="rId25"/>
    <p:sldId id="352" r:id="rId26"/>
    <p:sldId id="278" r:id="rId27"/>
    <p:sldId id="357" r:id="rId28"/>
    <p:sldId id="358" r:id="rId29"/>
    <p:sldId id="331" r:id="rId30"/>
    <p:sldId id="280" r:id="rId31"/>
    <p:sldId id="334" r:id="rId32"/>
    <p:sldId id="335" r:id="rId33"/>
    <p:sldId id="282" r:id="rId34"/>
    <p:sldId id="283" r:id="rId35"/>
    <p:sldId id="365" r:id="rId36"/>
    <p:sldId id="353" r:id="rId37"/>
    <p:sldId id="284" r:id="rId38"/>
    <p:sldId id="336" r:id="rId39"/>
    <p:sldId id="338" r:id="rId40"/>
    <p:sldId id="286" r:id="rId41"/>
    <p:sldId id="320" r:id="rId42"/>
    <p:sldId id="287" r:id="rId43"/>
    <p:sldId id="345" r:id="rId44"/>
    <p:sldId id="296" r:id="rId45"/>
    <p:sldId id="299" r:id="rId46"/>
    <p:sldId id="367" r:id="rId47"/>
    <p:sldId id="368" r:id="rId48"/>
    <p:sldId id="369" r:id="rId4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BEFF"/>
    <a:srgbClr val="AF006B"/>
    <a:srgbClr val="D93192"/>
    <a:srgbClr val="EAEC5E"/>
    <a:srgbClr val="C1CEFF"/>
    <a:srgbClr val="F39FD1"/>
    <a:srgbClr val="3399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13" autoAdjust="0"/>
  </p:normalViewPr>
  <p:slideViewPr>
    <p:cSldViewPr>
      <p:cViewPr>
        <p:scale>
          <a:sx n="60" d="100"/>
          <a:sy n="60" d="100"/>
        </p:scale>
        <p:origin x="-1656" y="-252"/>
      </p:cViewPr>
      <p:guideLst>
        <p:guide orient="horz" pos="2304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27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90013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2u.net/business/presentations/accounts/windowdressing/default.html" TargetMode="External"/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accountingtools.com/questions-and-answers/what-is-window-dressing-in-accounting.html" TargetMode="External"/><Relationship Id="rId5" Type="http://schemas.openxmlformats.org/officeDocument/2006/relationships/hyperlink" Target="http://www.accountingtools.com/questions-and-answers/what-is-an-accounting-period.html" TargetMode="External"/><Relationship Id="rId4" Type="http://schemas.openxmlformats.org/officeDocument/2006/relationships/hyperlink" Target="http://www.accountingtools.com/definition-financial-statemen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r>
              <a:rPr lang="en-US"/>
              <a:t>For value box in Ch 3 ratios FM13.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A/R money should be collected within a month or 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53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Example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Dell Inc. earnings before interest and taxes for the financial year ended 2 February 2012 are $4,431 million while its total assets as at 2 February 2012 are $44,533. The company's net income for the same period is $3,492 million. Find the basic earning power ratio and return on assets and highlight how is BEP ratio useful.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Basic Earning Power (BEP) Ratio = EBIT ($4,431 million) ÷ Total Assets ($44,533 million) = 9.95%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Return on Assets Ratio = Net Income ($3,492 million) ÷ Total Assets ($44,533 million) = 7.84%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Basic earning power ratio tells that Dell has a raw earning power of 9.95%. Since its return on assets is 7.84%, we can conclude that 2.11% of the company's revenue is expensed out as interest expense and taxes.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28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Price Earning Ratio:</a:t>
            </a:r>
            <a:r>
              <a:rPr lang="en-US" baseline="0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how much investors are willing to pay per dollar of earnings.  If a company were currently trading at a multiple (P/E) of 20, the interpretation is that an investor is willing to pay $20 for $1 of current earnings.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382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Like all debt management ratios, the equity multiplier is a way of examining how a company uses debt to finance its assets. Also known as the financial leverage ratio or leverage ratio. this ratio shows a company's total assets per dollar of stockholders' equity. A higher equity multiplier indicates higher financial leverage, which means the company is relying more on debt to finance its assets.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DuPont analysis tells us that ROE is affected by three things: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- Operating efficiency, which is measured by profit margin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- Asset use efficiency, which is measured by total asset turnover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- Financial leverage, which is measured by the equity multiplier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2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http://www.tutor2u.net/business/presentations/accounts/windowdressing/default.html</a:t>
            </a:r>
            <a:endParaRPr lang="en-US" dirty="0" smtClean="0"/>
          </a:p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Window dressing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in accounting is actions taken by management to improve the appearance of a company's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  <a:hlinkClick r:id="rId4"/>
              </a:rPr>
              <a:t>financial statements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 usually shortly before the end of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an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  <a:hlinkClick r:id="rId5"/>
              </a:rPr>
              <a:t>accounting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  <a:hlinkClick r:id="rId5"/>
              </a:rPr>
              <a:t> period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r>
              <a:rPr lang="en-US" dirty="0" smtClean="0">
                <a:hlinkClick r:id="rId6"/>
              </a:rPr>
              <a:t>http://www.accountingtools.com/questions-and-answers/what-is-window-dressing-in-accounting.html</a:t>
            </a:r>
            <a:endParaRPr lang="en-US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entire concept of window dressing is clearly unethical, since it is misleading. Also, it merely robs results from a future period in order to make the current period look better, so it is extremely short-term in 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45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531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2531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253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3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53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253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3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53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5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5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53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253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253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EBB2366-6D6B-4935-8B6C-6A98923B6F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4B7AE-12D9-4478-A334-6E4EC4FED3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381BF-6D0B-4028-830D-838B15CE2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583E88-8561-4279-97D5-5D440122DE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A70C52-D73B-459B-B693-DA3E1D72D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5338856-89DC-41C3-A524-C7EA5844DF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6F0DA-F03D-4B67-967F-4E235CC35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282D5-0EAA-49AB-8EE0-DD44D386E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F1742-686A-4BF2-B71E-3D9E6A532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CD4D6-88C9-4982-B13C-176CBB922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7BDC8-5B95-4AB3-B7E0-C784CAFBA9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383EE-B913-4C16-8331-6E68D7BC09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411D2-6D35-413D-BE7C-F03309242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05B85-72C0-4391-AFE3-9365E0338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524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524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524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524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524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524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4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4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24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24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CADDEE4A-7668-4383-9126-68C930196C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  <p:sldLayoutId id="214748386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r.reuters.com/" TargetMode="Externa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E8E1BF4-708C-4DEE-BB35-0EBE534BC914}" type="slidenum">
              <a:rPr lang="en-US"/>
              <a:pPr/>
              <a:t>1</a:t>
            </a:fld>
            <a:endParaRPr lang="en-US"/>
          </a:p>
        </p:txBody>
      </p:sp>
      <p:sp>
        <p:nvSpPr>
          <p:cNvPr id="52634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2634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Analysis of Financial Statements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3E88-8561-4279-97D5-5D440122DE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What are the five major categories of ratios, and what questions do they answer?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2688" y="2017713"/>
            <a:ext cx="75041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800" kern="0" smtClean="0"/>
              <a:t>Liquidity: Can we make required payments?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kern="0" smtClean="0"/>
              <a:t>Asset management: right amount of assets vs. sales? </a:t>
            </a:r>
            <a:r>
              <a:rPr lang="en-US" altLang="en-US" sz="2000" kern="0" smtClean="0"/>
              <a:t>(managing assets efficiently)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kern="0" smtClean="0"/>
              <a:t>Debt management: Right mix of debt and equity? </a:t>
            </a:r>
            <a:r>
              <a:rPr lang="en-US" altLang="en-US" sz="2400" kern="0" smtClean="0"/>
              <a:t>(how the firm financed its assets and plan to repay its long term debt)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kern="0" smtClean="0"/>
              <a:t>Profitability: Do sales prices exceed unit costs, and are sales high enough as reflected in PM, ROE, and ROA?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kern="0" smtClean="0"/>
              <a:t>Market value: Do investors like what they see as reflected in P/E?</a:t>
            </a:r>
          </a:p>
        </p:txBody>
      </p:sp>
    </p:spTree>
    <p:extLst>
      <p:ext uri="{BB962C8B-B14F-4D97-AF65-F5344CB8AC3E}">
        <p14:creationId xmlns:p14="http://schemas.microsoft.com/office/powerpoint/2010/main" val="2755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148F-6162-4012-9432-16A1B9CA1A15}" type="slidenum">
              <a:rPr lang="en-US"/>
              <a:pPr/>
              <a:t>11</a:t>
            </a:fld>
            <a:endParaRPr lang="en-US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Liquidity Ratios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the company meet its short-term obligations using the resources it currently has on hand</a:t>
            </a:r>
            <a:r>
              <a:rPr lang="en-US" dirty="0" smtClean="0"/>
              <a:t>?</a:t>
            </a:r>
          </a:p>
          <a:p>
            <a:r>
              <a:rPr lang="en-US" dirty="0"/>
              <a:t>liquidity must be the first order of business.</a:t>
            </a:r>
          </a:p>
          <a:p>
            <a:r>
              <a:rPr lang="en-US" dirty="0"/>
              <a:t>If cur </a:t>
            </a:r>
            <a:r>
              <a:rPr lang="en-US" dirty="0" err="1"/>
              <a:t>liab</a:t>
            </a:r>
            <a:r>
              <a:rPr lang="en-US" dirty="0"/>
              <a:t>. Up, cur ratio falls and vice versa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FC2B-AB0E-4748-A19B-76C1B72A63EC}" type="slidenum">
              <a:rPr lang="en-US"/>
              <a:pPr/>
              <a:t>12</a:t>
            </a:fld>
            <a:endParaRPr lang="en-US"/>
          </a:p>
        </p:txBody>
      </p:sp>
      <p:sp>
        <p:nvSpPr>
          <p:cNvPr id="20496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Forecasted Current and Quick Ratios for 2011.</a:t>
            </a:r>
          </a:p>
        </p:txBody>
      </p:sp>
      <p:grpSp>
        <p:nvGrpSpPr>
          <p:cNvPr id="20497" name="Group 17"/>
          <p:cNvGrpSpPr>
            <a:grpSpLocks/>
          </p:cNvGrpSpPr>
          <p:nvPr/>
        </p:nvGrpSpPr>
        <p:grpSpPr bwMode="auto">
          <a:xfrm>
            <a:off x="835025" y="2552700"/>
            <a:ext cx="6496050" cy="3582988"/>
            <a:chOff x="526" y="1608"/>
            <a:chExt cx="4092" cy="2257"/>
          </a:xfrm>
        </p:grpSpPr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527" y="1713"/>
              <a:ext cx="3985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>
                  <a:latin typeface="Tahoma" pitchFamily="34" charset="0"/>
                </a:rPr>
                <a:t>CR</a:t>
              </a:r>
              <a:r>
                <a:rPr lang="en-US" sz="3200" baseline="-25000">
                  <a:latin typeface="Tahoma" pitchFamily="34" charset="0"/>
                </a:rPr>
                <a:t>10</a:t>
              </a:r>
              <a:r>
                <a:rPr lang="en-US" sz="3200">
                  <a:latin typeface="Tahoma" pitchFamily="34" charset="0"/>
                </a:rPr>
                <a:t> =           =               = 2.58.</a:t>
              </a: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526" y="2699"/>
              <a:ext cx="90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>
                  <a:latin typeface="Tahoma" pitchFamily="34" charset="0"/>
                </a:rPr>
                <a:t>QR</a:t>
              </a:r>
              <a:r>
                <a:rPr lang="en-US" sz="3200" baseline="-25000">
                  <a:latin typeface="Tahoma" pitchFamily="34" charset="0"/>
                </a:rPr>
                <a:t>10</a:t>
              </a:r>
              <a:r>
                <a:rPr lang="en-US" sz="3200">
                  <a:latin typeface="Tahoma" pitchFamily="34" charset="0"/>
                </a:rPr>
                <a:t> =</a:t>
              </a: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1156" y="3391"/>
              <a:ext cx="346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>
                  <a:latin typeface="Tahoma" pitchFamily="34" charset="0"/>
                </a:rPr>
                <a:t>=                             = 0.93.</a:t>
              </a: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1406" y="1615"/>
              <a:ext cx="422" cy="5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u="sng">
                  <a:latin typeface="Tahoma" pitchFamily="34" charset="0"/>
                </a:rPr>
                <a:t>CA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CL</a:t>
              </a:r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2367" y="1608"/>
              <a:ext cx="892" cy="5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u="sng">
                  <a:latin typeface="Tahoma" pitchFamily="34" charset="0"/>
                </a:rPr>
                <a:t>$2,680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$1,040</a:t>
              </a:r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1413" y="3287"/>
              <a:ext cx="1923" cy="5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u="sng">
                  <a:latin typeface="Tahoma" pitchFamily="34" charset="0"/>
                </a:rPr>
                <a:t>$2,680 - $1,716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$1,040</a:t>
              </a:r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1441" y="2610"/>
              <a:ext cx="1120" cy="5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u="sng">
                  <a:latin typeface="Tahoma" pitchFamily="34" charset="0"/>
                </a:rPr>
                <a:t>CA - Inv.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CL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414628" y="1923799"/>
            <a:ext cx="7119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2171700" algn="l"/>
              </a:tabLst>
              <a:defRPr/>
            </a:pPr>
            <a:r>
              <a:rPr lang="en-US" altLang="en-US" sz="2400" dirty="0"/>
              <a:t>Current ratio 	= Current assets / Current liabilities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7FB3-32EF-47B3-B05E-8E9B905C6CC6}" type="slidenum">
              <a:rPr lang="en-US"/>
              <a:pPr/>
              <a:t>13</a:t>
            </a:fld>
            <a:endParaRPr lang="en-US"/>
          </a:p>
        </p:txBody>
      </p:sp>
      <p:sp>
        <p:nvSpPr>
          <p:cNvPr id="18333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Comments on CR and QR</a:t>
            </a:r>
          </a:p>
        </p:txBody>
      </p:sp>
      <p:graphicFrame>
        <p:nvGraphicFramePr>
          <p:cNvPr id="183340" name="Group 44"/>
          <p:cNvGraphicFramePr>
            <a:graphicFrameLocks noGrp="1"/>
          </p:cNvGraphicFramePr>
          <p:nvPr>
            <p:ph sz="half" idx="1"/>
          </p:nvPr>
        </p:nvGraphicFramePr>
        <p:xfrm>
          <a:off x="1182688" y="2017713"/>
          <a:ext cx="6665912" cy="1981200"/>
        </p:xfrm>
        <a:graphic>
          <a:graphicData uri="http://schemas.openxmlformats.org/drawingml/2006/table">
            <a:tbl>
              <a:tblPr/>
              <a:tblGrid>
                <a:gridCol w="1333500"/>
                <a:gridCol w="1331912"/>
                <a:gridCol w="1335088"/>
                <a:gridCol w="1331912"/>
                <a:gridCol w="13335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2.58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1.46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0.93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0.8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3341" name="Rectangle 45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151313"/>
            <a:ext cx="8421688" cy="1981200"/>
          </a:xfrm>
        </p:spPr>
        <p:txBody>
          <a:bodyPr/>
          <a:lstStyle/>
          <a:p>
            <a:r>
              <a:rPr lang="en-US" sz="2600" dirty="0"/>
              <a:t>Expected to improve but still below the industry average.</a:t>
            </a:r>
          </a:p>
          <a:p>
            <a:r>
              <a:rPr lang="en-US" sz="2600" dirty="0"/>
              <a:t>Liquidity position is weak</a:t>
            </a:r>
            <a:r>
              <a:rPr lang="en-US" sz="2600" dirty="0" smtClean="0"/>
              <a:t>.</a:t>
            </a:r>
          </a:p>
          <a:p>
            <a:r>
              <a:rPr lang="en-US" altLang="en-US" sz="2600" dirty="0"/>
              <a:t>Is high </a:t>
            </a:r>
            <a:r>
              <a:rPr lang="en-US" altLang="en-US" sz="2600" dirty="0" smtClean="0"/>
              <a:t>CR good</a:t>
            </a:r>
            <a:r>
              <a:rPr lang="en-US" altLang="en-US" sz="2600" dirty="0"/>
              <a:t>? What about too high? (old </a:t>
            </a:r>
            <a:r>
              <a:rPr lang="en-US" altLang="en-US" sz="2600" dirty="0" smtClean="0"/>
              <a:t>inventory-least liquid-sales down, </a:t>
            </a:r>
            <a:r>
              <a:rPr lang="en-US" altLang="en-US" sz="2600" dirty="0"/>
              <a:t>too much cash, A/R)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A4E2-2559-4F0B-9DC2-B5D6EEA8D3A2}" type="slidenum">
              <a:rPr lang="en-US"/>
              <a:pPr/>
              <a:t>14</a:t>
            </a:fld>
            <a:endParaRPr lang="en-US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Asset Management Ratios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efficiently does the firm use its assets?</a:t>
            </a:r>
          </a:p>
          <a:p>
            <a:r>
              <a:rPr lang="en-US" dirty="0"/>
              <a:t>How much does the firm have tied up in assets for each dollar of sales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buy assets? equity </a:t>
            </a:r>
            <a:r>
              <a:rPr lang="en-US" dirty="0" err="1" smtClean="0"/>
              <a:t>vs</a:t>
            </a:r>
            <a:r>
              <a:rPr lang="en-US" dirty="0" smtClean="0"/>
              <a:t> debt (interest)</a:t>
            </a:r>
          </a:p>
          <a:p>
            <a:r>
              <a:rPr lang="en-US" dirty="0" smtClean="0"/>
              <a:t>Too many </a:t>
            </a:r>
            <a:r>
              <a:rPr lang="en-US" dirty="0" err="1" smtClean="0"/>
              <a:t>vs</a:t>
            </a:r>
            <a:r>
              <a:rPr lang="en-US" dirty="0" smtClean="0"/>
              <a:t> too few assets</a:t>
            </a: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F18B-C158-4ACF-A341-75EEE1A04772}" type="slidenum">
              <a:rPr lang="en-US"/>
              <a:pPr/>
              <a:t>15</a:t>
            </a:fld>
            <a:endParaRPr lang="en-US"/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Inventory Turnover Ratio vs. Industry Average</a:t>
            </a:r>
          </a:p>
        </p:txBody>
      </p:sp>
      <p:grpSp>
        <p:nvGrpSpPr>
          <p:cNvPr id="24587" name="Group 11"/>
          <p:cNvGrpSpPr>
            <a:grpSpLocks/>
          </p:cNvGrpSpPr>
          <p:nvPr/>
        </p:nvGrpSpPr>
        <p:grpSpPr bwMode="auto">
          <a:xfrm>
            <a:off x="152400" y="2281238"/>
            <a:ext cx="8278814" cy="1905000"/>
            <a:chOff x="576" y="1437"/>
            <a:chExt cx="5215" cy="1200"/>
          </a:xfrm>
        </p:grpSpPr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576" y="1530"/>
              <a:ext cx="5215" cy="9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>
                  <a:latin typeface="Tahoma" pitchFamily="34" charset="0"/>
                </a:rPr>
                <a:t>Inv. turnover	=</a:t>
              </a:r>
            </a:p>
            <a:p>
              <a:endParaRPr lang="en-US" sz="3200" dirty="0">
                <a:latin typeface="Tahoma" pitchFamily="34" charset="0"/>
              </a:endParaRPr>
            </a:p>
            <a:p>
              <a:r>
                <a:rPr lang="en-US" sz="3200" dirty="0">
                  <a:latin typeface="Tahoma" pitchFamily="34" charset="0"/>
                </a:rPr>
                <a:t>			=                =  </a:t>
              </a:r>
              <a:r>
                <a:rPr lang="en-US" sz="3200" dirty="0" smtClean="0">
                  <a:latin typeface="Tahoma" pitchFamily="34" charset="0"/>
                </a:rPr>
                <a:t>4.10 times/</a:t>
              </a:r>
              <a:r>
                <a:rPr lang="en-US" sz="3200" dirty="0" err="1" smtClean="0">
                  <a:latin typeface="Tahoma" pitchFamily="34" charset="0"/>
                </a:rPr>
                <a:t>Yr</a:t>
              </a:r>
              <a:endParaRPr lang="en-US" sz="3200" dirty="0">
                <a:latin typeface="Tahoma" pitchFamily="34" charset="0"/>
              </a:endParaRPr>
            </a:p>
          </p:txBody>
        </p:sp>
        <p:grpSp>
          <p:nvGrpSpPr>
            <p:cNvPr id="24585" name="Group 9"/>
            <p:cNvGrpSpPr>
              <a:grpSpLocks/>
            </p:cNvGrpSpPr>
            <p:nvPr/>
          </p:nvGrpSpPr>
          <p:grpSpPr bwMode="auto">
            <a:xfrm>
              <a:off x="2651" y="1437"/>
              <a:ext cx="1420" cy="578"/>
              <a:chOff x="2651" y="1437"/>
              <a:chExt cx="1420" cy="578"/>
            </a:xfrm>
          </p:grpSpPr>
          <p:sp>
            <p:nvSpPr>
              <p:cNvPr id="24583" name="Rectangle 7"/>
              <p:cNvSpPr>
                <a:spLocks noChangeArrowheads="1"/>
              </p:cNvSpPr>
              <p:nvPr/>
            </p:nvSpPr>
            <p:spPr bwMode="auto">
              <a:xfrm>
                <a:off x="2687" y="1437"/>
                <a:ext cx="1384" cy="57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US" sz="3200">
                    <a:latin typeface="Tahoma" pitchFamily="34" charset="0"/>
                  </a:rPr>
                  <a:t>Sales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3200">
                    <a:latin typeface="Tahoma" pitchFamily="34" charset="0"/>
                  </a:rPr>
                  <a:t>Inventories</a:t>
                </a:r>
              </a:p>
            </p:txBody>
          </p:sp>
          <p:sp>
            <p:nvSpPr>
              <p:cNvPr id="24584" name="Line 8"/>
              <p:cNvSpPr>
                <a:spLocks noChangeShapeType="1"/>
              </p:cNvSpPr>
              <p:nvPr/>
            </p:nvSpPr>
            <p:spPr bwMode="auto">
              <a:xfrm>
                <a:off x="2651" y="1706"/>
                <a:ext cx="140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2599" y="2059"/>
              <a:ext cx="892" cy="5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u="sng">
                  <a:latin typeface="Tahoma" pitchFamily="34" charset="0"/>
                </a:rPr>
                <a:t>$7,036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$1,716</a:t>
              </a:r>
            </a:p>
          </p:txBody>
        </p:sp>
      </p:grp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879475" y="4824413"/>
            <a:ext cx="7751763" cy="1319212"/>
            <a:chOff x="554" y="3039"/>
            <a:chExt cx="4883" cy="831"/>
          </a:xfrm>
        </p:grpSpPr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554" y="3039"/>
              <a:ext cx="4883" cy="8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  <a:tabLst>
                  <a:tab pos="1370013" algn="l"/>
                  <a:tab pos="2973388" algn="l"/>
                  <a:tab pos="4576763" algn="l"/>
                  <a:tab pos="6110288" algn="l"/>
                </a:tabLst>
              </a:pPr>
              <a:r>
                <a:rPr lang="en-US" sz="3200">
                  <a:latin typeface="Tahoma" pitchFamily="34" charset="0"/>
                </a:rPr>
                <a:t>	2011E	2010	2009	Ind.</a:t>
              </a:r>
            </a:p>
            <a:p>
              <a:pPr>
                <a:spcBef>
                  <a:spcPct val="50000"/>
                </a:spcBef>
                <a:tabLst>
                  <a:tab pos="1370013" algn="l"/>
                  <a:tab pos="2973388" algn="l"/>
                  <a:tab pos="4576763" algn="l"/>
                  <a:tab pos="6110288" algn="l"/>
                </a:tabLst>
              </a:pPr>
              <a:r>
                <a:rPr lang="en-US" sz="3200">
                  <a:latin typeface="Tahoma" pitchFamily="34" charset="0"/>
                </a:rPr>
                <a:t>Inv. T.	4.1	4.5	4.8	6.1</a:t>
              </a:r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>
              <a:off x="1404" y="3409"/>
              <a:ext cx="36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>
              <a:off x="1403" y="3421"/>
              <a:ext cx="0" cy="4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31A5-0BEB-4757-B80F-CF4D941E2482}" type="slidenum">
              <a:rPr lang="en-US"/>
              <a:pPr/>
              <a:t>16</a:t>
            </a:fld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Comments on Inventory Turnover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Inventory turnover is below industry average.</a:t>
            </a:r>
          </a:p>
          <a:p>
            <a:r>
              <a:rPr lang="en-US"/>
              <a:t>Firm might have old inventory, or its control might be poor.</a:t>
            </a:r>
          </a:p>
          <a:p>
            <a:r>
              <a:rPr lang="en-US"/>
              <a:t>No improvement is currently forecasted.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AFA6-FB8F-4A3E-816F-21FDA0F79C5E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28689" name="Group 17"/>
          <p:cNvGrpSpPr>
            <a:grpSpLocks/>
          </p:cNvGrpSpPr>
          <p:nvPr/>
        </p:nvGrpSpPr>
        <p:grpSpPr bwMode="auto">
          <a:xfrm>
            <a:off x="990600" y="1981200"/>
            <a:ext cx="7010400" cy="3470275"/>
            <a:chOff x="672" y="2160"/>
            <a:chExt cx="4416" cy="1946"/>
          </a:xfrm>
        </p:grpSpPr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672" y="2208"/>
              <a:ext cx="4416" cy="18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tabLst>
                  <a:tab pos="1022350" algn="l"/>
                </a:tabLst>
              </a:pPr>
              <a:r>
                <a:rPr lang="en-US" sz="3200" dirty="0" smtClean="0">
                  <a:latin typeface="Tahoma" pitchFamily="34" charset="0"/>
                </a:rPr>
                <a:t>DSO</a:t>
              </a:r>
              <a:r>
                <a:rPr lang="en-US" sz="3200" dirty="0">
                  <a:latin typeface="Tahoma" pitchFamily="34" charset="0"/>
                </a:rPr>
                <a:t>	=</a:t>
              </a:r>
            </a:p>
            <a:p>
              <a:pPr>
                <a:tabLst>
                  <a:tab pos="1022350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1022350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1022350" algn="l"/>
                </a:tabLst>
              </a:pPr>
              <a:r>
                <a:rPr lang="en-US" sz="3200" dirty="0">
                  <a:latin typeface="Tahoma" pitchFamily="34" charset="0"/>
                </a:rPr>
                <a:t>	=                         =                     </a:t>
              </a:r>
            </a:p>
            <a:p>
              <a:pPr>
                <a:tabLst>
                  <a:tab pos="1022350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1022350" algn="l"/>
                </a:tabLst>
              </a:pPr>
              <a:r>
                <a:rPr lang="en-US" sz="3200" dirty="0">
                  <a:latin typeface="Tahoma" pitchFamily="34" charset="0"/>
                </a:rPr>
                <a:t>         = 45.5 days. </a:t>
              </a:r>
            </a:p>
          </p:txBody>
        </p:sp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1593" y="2160"/>
              <a:ext cx="2603" cy="5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Receivables</a:t>
              </a: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Average sales per day</a:t>
              </a:r>
            </a:p>
          </p:txBody>
        </p:sp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3696" y="3312"/>
              <a:ext cx="124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1536" y="2448"/>
              <a:ext cx="26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3591" y="3070"/>
              <a:ext cx="1410" cy="5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$878</a:t>
              </a: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$7,036/365</a:t>
              </a:r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1567" y="3120"/>
              <a:ext cx="1432" cy="5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u="sng">
                  <a:latin typeface="Tahoma" pitchFamily="34" charset="0"/>
                </a:rPr>
                <a:t>Receivables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Sales/365</a:t>
              </a:r>
            </a:p>
          </p:txBody>
        </p:sp>
      </p:grpSp>
      <p:sp>
        <p:nvSpPr>
          <p:cNvPr id="2868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DSO: average number of days from sale until cash received.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5266292"/>
            <a:ext cx="86071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DSO: Days Sales Outstanding. </a:t>
            </a:r>
            <a:r>
              <a:rPr lang="en-US" sz="2000" dirty="0" smtClean="0"/>
              <a:t>How many days to collect A/R</a:t>
            </a:r>
          </a:p>
          <a:p>
            <a:r>
              <a:rPr lang="en-US" sz="2800" dirty="0" smtClean="0"/>
              <a:t>ACP = Average Collection Period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1D78-04E7-444A-83B8-946A7107A375}" type="slidenum">
              <a:rPr lang="en-US"/>
              <a:pPr/>
              <a:t>18</a:t>
            </a:fld>
            <a:endParaRPr lang="en-US"/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Appraisal of DSO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Firm collects too slowly, and situation is getting worse.</a:t>
            </a:r>
          </a:p>
          <a:p>
            <a:r>
              <a:rPr lang="en-US" dirty="0"/>
              <a:t>Poor credit </a:t>
            </a:r>
            <a:r>
              <a:rPr lang="en-US" dirty="0" smtClean="0"/>
              <a:t>policy (not paying on time, default).</a:t>
            </a:r>
            <a:endParaRPr lang="en-US" dirty="0"/>
          </a:p>
          <a:p>
            <a:endParaRPr lang="en-US" dirty="0"/>
          </a:p>
        </p:txBody>
      </p: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1219200" y="4648200"/>
            <a:ext cx="6970713" cy="1162050"/>
            <a:chOff x="768" y="2928"/>
            <a:chExt cx="4391" cy="732"/>
          </a:xfrm>
        </p:grpSpPr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768" y="2928"/>
              <a:ext cx="4391" cy="7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10000"/>
                </a:lnSpc>
                <a:tabLst>
                  <a:tab pos="1762125" algn="ctr"/>
                  <a:tab pos="3143250" algn="ctr"/>
                  <a:tab pos="4524375" algn="ctr"/>
                  <a:tab pos="5881688" algn="ctr"/>
                </a:tabLst>
              </a:pPr>
              <a:r>
                <a:rPr lang="en-US" sz="3200">
                  <a:latin typeface="Tahoma" pitchFamily="34" charset="0"/>
                </a:rPr>
                <a:t>	2011	2010	2009	Ind.</a:t>
              </a:r>
            </a:p>
            <a:p>
              <a:pPr>
                <a:lnSpc>
                  <a:spcPct val="110000"/>
                </a:lnSpc>
                <a:tabLst>
                  <a:tab pos="1762125" algn="ctr"/>
                  <a:tab pos="3143250" algn="ctr"/>
                  <a:tab pos="4524375" algn="ctr"/>
                  <a:tab pos="5881688" algn="ctr"/>
                </a:tabLst>
              </a:pPr>
              <a:r>
                <a:rPr lang="en-US" sz="3200">
                  <a:latin typeface="Tahoma" pitchFamily="34" charset="0"/>
                </a:rPr>
                <a:t>DSO	45.5	39.5	37.4	32.0</a:t>
              </a:r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>
              <a:off x="1441" y="3276"/>
              <a:ext cx="347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>
              <a:off x="1440" y="3277"/>
              <a:ext cx="0" cy="3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250F-301C-4B58-B7F0-2DB0901A71D1}" type="slidenum">
              <a:rPr lang="en-US"/>
              <a:pPr/>
              <a:t>19</a:t>
            </a:fld>
            <a:endParaRPr lang="en-US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1398588" y="4502150"/>
            <a:ext cx="2316162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>
                <a:latin typeface="Tahoma" pitchFamily="34" charset="0"/>
              </a:rPr>
              <a:t>Total assets</a:t>
            </a: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turnover</a:t>
            </a: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3959225" y="4710113"/>
            <a:ext cx="4906793" cy="1567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dirty="0">
                <a:latin typeface="Tahoma" pitchFamily="34" charset="0"/>
              </a:rPr>
              <a:t>=</a:t>
            </a:r>
          </a:p>
          <a:p>
            <a:endParaRPr lang="en-US" sz="3200" dirty="0">
              <a:latin typeface="Tahoma" pitchFamily="34" charset="0"/>
            </a:endParaRPr>
          </a:p>
          <a:p>
            <a:r>
              <a:rPr lang="en-US" sz="3200" dirty="0">
                <a:latin typeface="Tahoma" pitchFamily="34" charset="0"/>
              </a:rPr>
              <a:t>=                = </a:t>
            </a:r>
            <a:r>
              <a:rPr lang="en-US" sz="3200" dirty="0" smtClean="0">
                <a:latin typeface="Tahoma" pitchFamily="34" charset="0"/>
              </a:rPr>
              <a:t>2.00 Time.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4540250" y="4502150"/>
            <a:ext cx="2474913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 u="sng">
                <a:latin typeface="Tahoma" pitchFamily="34" charset="0"/>
              </a:rPr>
              <a:t>   </a:t>
            </a:r>
            <a:r>
              <a:rPr lang="en-US" u="sng">
                <a:latin typeface="Tahoma" pitchFamily="34" charset="0"/>
              </a:rPr>
              <a:t>     </a:t>
            </a:r>
            <a:r>
              <a:rPr lang="en-US" sz="3200" u="sng">
                <a:latin typeface="Tahoma" pitchFamily="34" charset="0"/>
              </a:rPr>
              <a:t>Sales</a:t>
            </a:r>
            <a:r>
              <a:rPr lang="en-US" u="sng">
                <a:latin typeface="Tahoma" pitchFamily="34" charset="0"/>
              </a:rPr>
              <a:t>       </a:t>
            </a:r>
            <a:r>
              <a:rPr lang="en-US" sz="3200" u="sng">
                <a:latin typeface="Tahoma" pitchFamily="34" charset="0"/>
              </a:rPr>
              <a:t> </a:t>
            </a:r>
          </a:p>
          <a:p>
            <a:pPr algn="ctr"/>
            <a:r>
              <a:rPr lang="en-US" sz="3200">
                <a:latin typeface="Tahoma" pitchFamily="34" charset="0"/>
              </a:rPr>
              <a:t>Total assets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4486275" y="5487988"/>
            <a:ext cx="141605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 u="sng">
                <a:latin typeface="Tahoma" pitchFamily="34" charset="0"/>
              </a:rPr>
              <a:t>$7,036</a:t>
            </a:r>
            <a:endParaRPr lang="en-US" sz="3200">
              <a:latin typeface="Tahoma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$3,517</a:t>
            </a:r>
          </a:p>
        </p:txBody>
      </p:sp>
      <p:grpSp>
        <p:nvGrpSpPr>
          <p:cNvPr id="32796" name="Group 28"/>
          <p:cNvGrpSpPr>
            <a:grpSpLocks/>
          </p:cNvGrpSpPr>
          <p:nvPr/>
        </p:nvGrpSpPr>
        <p:grpSpPr bwMode="auto">
          <a:xfrm>
            <a:off x="1420813" y="2438400"/>
            <a:ext cx="7492999" cy="1976438"/>
            <a:chOff x="895" y="1536"/>
            <a:chExt cx="4720" cy="1245"/>
          </a:xfrm>
        </p:grpSpPr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895" y="1536"/>
              <a:ext cx="1488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dirty="0">
                  <a:latin typeface="Tahoma" pitchFamily="34" charset="0"/>
                </a:rPr>
                <a:t>Fixed assets</a:t>
              </a:r>
            </a:p>
            <a:p>
              <a:pPr algn="ctr">
                <a:lnSpc>
                  <a:spcPct val="85000"/>
                </a:lnSpc>
              </a:pPr>
              <a:r>
                <a:rPr lang="en-US" sz="3200" dirty="0">
                  <a:latin typeface="Tahoma" pitchFamily="34" charset="0"/>
                </a:rPr>
                <a:t>turnover</a:t>
              </a:r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2930" y="1536"/>
              <a:ext cx="1908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u="sng">
                  <a:latin typeface="Tahoma" pitchFamily="34" charset="0"/>
                </a:rPr>
                <a:t>    </a:t>
              </a:r>
              <a:r>
                <a:rPr lang="en-US" sz="3200" u="sng">
                  <a:latin typeface="Tahoma" pitchFamily="34" charset="0"/>
                </a:rPr>
                <a:t>     Sales </a:t>
              </a:r>
              <a:r>
                <a:rPr lang="en-US" u="sng">
                  <a:latin typeface="Tahoma" pitchFamily="34" charset="0"/>
                </a:rPr>
                <a:t>            </a:t>
              </a:r>
              <a:endParaRPr lang="en-US" sz="3200" u="sng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Net fixed assets</a:t>
              </a:r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2524" y="1667"/>
              <a:ext cx="3091" cy="9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>
                  <a:latin typeface="Tahoma" pitchFamily="34" charset="0"/>
                </a:rPr>
                <a:t>=</a:t>
              </a:r>
            </a:p>
            <a:p>
              <a:endParaRPr lang="en-US" sz="3200" dirty="0">
                <a:latin typeface="Tahoma" pitchFamily="34" charset="0"/>
              </a:endParaRPr>
            </a:p>
            <a:p>
              <a:r>
                <a:rPr lang="en-US" sz="3200" dirty="0">
                  <a:latin typeface="Tahoma" pitchFamily="34" charset="0"/>
                </a:rPr>
                <a:t>=                = </a:t>
              </a:r>
              <a:r>
                <a:rPr lang="en-US" sz="3200" dirty="0" smtClean="0">
                  <a:latin typeface="Tahoma" pitchFamily="34" charset="0"/>
                </a:rPr>
                <a:t>8.41 Time.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32779" name="Rectangle 11"/>
            <p:cNvSpPr>
              <a:spLocks noChangeArrowheads="1"/>
            </p:cNvSpPr>
            <p:nvPr/>
          </p:nvSpPr>
          <p:spPr bwMode="auto">
            <a:xfrm>
              <a:off x="2856" y="2157"/>
              <a:ext cx="892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$7,036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$837</a:t>
              </a:r>
            </a:p>
          </p:txBody>
        </p:sp>
      </p:grp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7469188" y="6173788"/>
            <a:ext cx="1371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/>
              <a:t>(More…)</a:t>
            </a:r>
          </a:p>
        </p:txBody>
      </p:sp>
      <p:sp>
        <p:nvSpPr>
          <p:cNvPr id="3279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Assets and Total Assets</a:t>
            </a:r>
            <a:br>
              <a:rPr lang="en-US" dirty="0"/>
            </a:br>
            <a:r>
              <a:rPr lang="en-US" dirty="0"/>
              <a:t>Turnover Ratios</a:t>
            </a:r>
          </a:p>
        </p:txBody>
      </p:sp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4416425" y="32464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  </a:t>
            </a:r>
          </a:p>
        </p:txBody>
      </p:sp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4416425" y="32464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  </a:t>
            </a:r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4416425" y="32464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  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1752600"/>
            <a:ext cx="77708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measures how effectively the firm uses its plant and </a:t>
            </a:r>
            <a:r>
              <a:rPr lang="en-US" dirty="0" smtClean="0"/>
              <a:t>equipment to generating revenues: </a:t>
            </a:r>
            <a:r>
              <a:rPr lang="en-US" dirty="0"/>
              <a:t>money tied up in fixed assets for each unit of sales.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AEE8-7EE9-4CCF-B55E-6950C9523E01}" type="slidenum">
              <a:rPr lang="en-US"/>
              <a:pPr/>
              <a:t>2</a:t>
            </a:fld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 in Chapter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Ratio analysis</a:t>
            </a:r>
          </a:p>
          <a:p>
            <a:r>
              <a:rPr lang="en-US"/>
              <a:t>Du Pont system</a:t>
            </a:r>
          </a:p>
          <a:p>
            <a:r>
              <a:rPr lang="en-US"/>
              <a:t>Effects of improving ratios</a:t>
            </a:r>
          </a:p>
          <a:p>
            <a:r>
              <a:rPr lang="en-US"/>
              <a:t>Limitations of ratio analysis</a:t>
            </a:r>
          </a:p>
          <a:p>
            <a:r>
              <a:rPr lang="en-US"/>
              <a:t>Qualitative factors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7363-75E5-48D4-88D4-BE20A1C0A181}" type="slidenum">
              <a:rPr lang="en-US"/>
              <a:pPr/>
              <a:t>20</a:t>
            </a:fld>
            <a:endParaRPr lang="en-US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Fixed Assets and Total Assets</a:t>
            </a:r>
            <a:br>
              <a:rPr lang="en-US"/>
            </a:br>
            <a:r>
              <a:rPr lang="en-US"/>
              <a:t>Turnover Ratios</a:t>
            </a:r>
          </a:p>
        </p:txBody>
      </p:sp>
      <p:sp>
        <p:nvSpPr>
          <p:cNvPr id="2467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836738"/>
            <a:ext cx="8650288" cy="1973262"/>
          </a:xfrm>
        </p:spPr>
        <p:txBody>
          <a:bodyPr/>
          <a:lstStyle/>
          <a:p>
            <a:r>
              <a:rPr lang="en-US" sz="2200" dirty="0"/>
              <a:t>FA turnover is expected to exceed industry average.  Good.</a:t>
            </a:r>
          </a:p>
          <a:p>
            <a:r>
              <a:rPr lang="en-US" sz="2200" dirty="0"/>
              <a:t>TA turnover not up to industry average.  Caused by excessive current assets (A/R and inventory</a:t>
            </a:r>
            <a:r>
              <a:rPr lang="en-US" sz="2200" dirty="0" smtClean="0"/>
              <a:t>).</a:t>
            </a:r>
          </a:p>
          <a:p>
            <a:r>
              <a:rPr lang="en-US" sz="2200" dirty="0" smtClean="0"/>
              <a:t>Old assets (historical cost) </a:t>
            </a:r>
            <a:r>
              <a:rPr lang="en-US" sz="2200" dirty="0" err="1" smtClean="0"/>
              <a:t>vs</a:t>
            </a:r>
            <a:r>
              <a:rPr lang="en-US" sz="2200" dirty="0" smtClean="0"/>
              <a:t> new asset. Own judgment.</a:t>
            </a:r>
          </a:p>
          <a:p>
            <a:r>
              <a:rPr lang="en-US" sz="2200" dirty="0"/>
              <a:t>the right amount of fixed assets relative </a:t>
            </a:r>
            <a:r>
              <a:rPr lang="en-US" sz="2200" dirty="0" smtClean="0"/>
              <a:t>to its sales?</a:t>
            </a:r>
          </a:p>
          <a:p>
            <a:r>
              <a:rPr lang="en-US" sz="2200" dirty="0" smtClean="0"/>
              <a:t>The higher the </a:t>
            </a:r>
            <a:r>
              <a:rPr lang="en-US" sz="2200" dirty="0"/>
              <a:t>better. </a:t>
            </a:r>
            <a:r>
              <a:rPr lang="en-US" sz="2200" dirty="0" smtClean="0"/>
              <a:t>If low, company </a:t>
            </a:r>
            <a:r>
              <a:rPr lang="en-US" sz="2200" dirty="0"/>
              <a:t>is over investing in the property, plant and equipment.</a:t>
            </a:r>
            <a:endParaRPr lang="en-US" sz="2200" dirty="0" smtClean="0"/>
          </a:p>
          <a:p>
            <a:endParaRPr lang="en-US" sz="2200" dirty="0"/>
          </a:p>
        </p:txBody>
      </p:sp>
      <p:graphicFrame>
        <p:nvGraphicFramePr>
          <p:cNvPr id="246816" name="Group 3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2114675"/>
              </p:ext>
            </p:extLst>
          </p:nvPr>
        </p:nvGraphicFramePr>
        <p:xfrm>
          <a:off x="609600" y="4656137"/>
          <a:ext cx="7772400" cy="1973263"/>
        </p:xfrm>
        <a:graphic>
          <a:graphicData uri="http://schemas.openxmlformats.org/drawingml/2006/table">
            <a:tbl>
              <a:tblPr/>
              <a:tblGrid>
                <a:gridCol w="1554162"/>
                <a:gridCol w="1554163"/>
                <a:gridCol w="1555750"/>
                <a:gridCol w="1554162"/>
                <a:gridCol w="1554163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 TO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8.4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10.0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7.0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 TO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FD1F-9BB3-4CEB-8FA8-86616DAF1EEB}" type="slidenum">
              <a:rPr lang="en-US"/>
              <a:pPr/>
              <a:t>21</a:t>
            </a:fld>
            <a:endParaRPr lang="en-US"/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Debt Management Ratios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set of ratios that measure how effectively a firm manages its debt.</a:t>
            </a:r>
          </a:p>
          <a:p>
            <a:r>
              <a:rPr lang="en-US" dirty="0" smtClean="0"/>
              <a:t>Does </a:t>
            </a:r>
            <a:r>
              <a:rPr lang="en-US" dirty="0"/>
              <a:t>the company have too much debt</a:t>
            </a:r>
            <a:r>
              <a:rPr lang="en-US" dirty="0" smtClean="0"/>
              <a:t>? More debts, more risk</a:t>
            </a:r>
            <a:endParaRPr lang="en-US" dirty="0"/>
          </a:p>
          <a:p>
            <a:r>
              <a:rPr lang="en-US" dirty="0"/>
              <a:t>Can the company’s earnings meet its debt servicing requirements?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Debt ratio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7BDC8-5B95-4AB3-B7E0-C784CAFBA9A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0600" y="18288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Debt ratio </a:t>
            </a:r>
            <a:r>
              <a:rPr lang="en-US" sz="2800" dirty="0"/>
              <a:t>measures </a:t>
            </a:r>
            <a:r>
              <a:rPr lang="en-US" sz="2800" dirty="0" smtClean="0"/>
              <a:t>the percentage </a:t>
            </a:r>
            <a:r>
              <a:rPr lang="en-US" sz="2800" dirty="0"/>
              <a:t>of funds provided by </a:t>
            </a:r>
            <a:r>
              <a:rPr lang="en-US" sz="2800" dirty="0" smtClean="0"/>
              <a:t>creditors.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9600" y="2838271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If more than 50% good or bad? </a:t>
            </a:r>
            <a:r>
              <a:rPr lang="en-US" sz="2400" dirty="0" smtClean="0"/>
              <a:t>Why?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Creditors </a:t>
            </a:r>
            <a:r>
              <a:rPr lang="en-US" sz="2400" dirty="0"/>
              <a:t>prefer low debt ratios. Why? </a:t>
            </a:r>
            <a:r>
              <a:rPr lang="en-US" sz="2400" dirty="0" smtClean="0"/>
              <a:t>Liquidation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Stockholders </a:t>
            </a:r>
            <a:r>
              <a:rPr lang="en-US" sz="2400" dirty="0"/>
              <a:t>may want more leverage because it can magnify expected earnings</a:t>
            </a:r>
            <a:endParaRPr lang="en-US" altLang="en-US" sz="2400" dirty="0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28600" y="4667250"/>
            <a:ext cx="8139113" cy="3105150"/>
            <a:chOff x="576" y="1392"/>
            <a:chExt cx="5127" cy="1956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6" y="2703"/>
              <a:ext cx="3630" cy="6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76" y="1392"/>
              <a:ext cx="4032" cy="6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463" y="1414"/>
              <a:ext cx="2047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  Total liabilities  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Total assets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816" y="1558"/>
              <a:ext cx="4887" cy="9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tabLst>
                  <a:tab pos="2119313" algn="l"/>
                </a:tabLst>
              </a:pPr>
              <a:r>
                <a:rPr lang="en-US" sz="3200" dirty="0">
                  <a:latin typeface="Tahoma" pitchFamily="34" charset="0"/>
                </a:rPr>
                <a:t>Debt ratio	=</a:t>
              </a:r>
            </a:p>
            <a:p>
              <a:pPr>
                <a:tabLst>
                  <a:tab pos="2119313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2119313" algn="l"/>
                </a:tabLst>
              </a:pPr>
              <a:r>
                <a:rPr lang="en-US" sz="3200" dirty="0">
                  <a:latin typeface="Tahoma" pitchFamily="34" charset="0"/>
                </a:rPr>
                <a:t>	=                           = 43.8%.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366" y="2035"/>
              <a:ext cx="1798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 dirty="0">
                  <a:latin typeface="Tahoma" pitchFamily="34" charset="0"/>
                </a:rPr>
                <a:t>$1,040 + $500</a:t>
              </a:r>
              <a:endParaRPr lang="en-US" sz="3200" dirty="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 dirty="0">
                  <a:latin typeface="Tahoma" pitchFamily="34" charset="0"/>
                </a:rPr>
                <a:t>$3,517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9103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93037" cy="1143000"/>
          </a:xfrm>
        </p:spPr>
        <p:txBody>
          <a:bodyPr/>
          <a:lstStyle/>
          <a:p>
            <a:pPr algn="ctr"/>
            <a:r>
              <a:rPr lang="en-US" dirty="0" smtClean="0"/>
              <a:t>Times-interest-earned </a:t>
            </a:r>
            <a:r>
              <a:rPr lang="en-US" dirty="0"/>
              <a:t>(TIE)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42150" y="6553200"/>
            <a:ext cx="1905000" cy="457200"/>
          </a:xfrm>
        </p:spPr>
        <p:txBody>
          <a:bodyPr/>
          <a:lstStyle/>
          <a:p>
            <a:fld id="{CBD7BDC8-5B95-4AB3-B7E0-C784CAFBA9A4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914400" y="2519362"/>
            <a:ext cx="6553200" cy="4075113"/>
            <a:chOff x="576" y="1392"/>
            <a:chExt cx="4128" cy="2567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576" y="2703"/>
              <a:ext cx="3630" cy="6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576" y="1392"/>
              <a:ext cx="4032" cy="6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207" y="2035"/>
              <a:ext cx="115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2412" y="2714"/>
              <a:ext cx="1668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u="sng" dirty="0"/>
                <a:t>            </a:t>
              </a:r>
              <a:r>
                <a:rPr lang="en-US" sz="3200" u="sng" dirty="0">
                  <a:latin typeface="Tahoma" pitchFamily="34" charset="0"/>
                </a:rPr>
                <a:t>EBIT</a:t>
              </a:r>
              <a:r>
                <a:rPr lang="en-US" sz="3200" u="sng" dirty="0">
                  <a:latin typeface="Times New Roman" pitchFamily="18" charset="0"/>
                </a:rPr>
                <a:t> </a:t>
              </a:r>
              <a:r>
                <a:rPr lang="en-US" u="sng" dirty="0"/>
                <a:t>       </a:t>
              </a:r>
              <a:r>
                <a:rPr lang="en-US" sz="3200" u="sng" dirty="0">
                  <a:latin typeface="Tahoma" pitchFamily="34" charset="0"/>
                </a:rPr>
                <a:t>       </a:t>
              </a:r>
              <a:endParaRPr lang="en-US" sz="3200" dirty="0">
                <a:latin typeface="Tahoma" pitchFamily="34" charset="0"/>
              </a:endParaRPr>
            </a:p>
            <a:p>
              <a:pPr>
                <a:lnSpc>
                  <a:spcPct val="85000"/>
                </a:lnSpc>
              </a:pPr>
              <a:r>
                <a:rPr lang="en-US" sz="3200" dirty="0">
                  <a:latin typeface="Tahoma" pitchFamily="34" charset="0"/>
                </a:rPr>
                <a:t>Int. expense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72" y="2845"/>
              <a:ext cx="3932" cy="9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>
                <a:tabLst>
                  <a:tab pos="2119313" algn="l"/>
                </a:tabLst>
              </a:pPr>
              <a:r>
                <a:rPr lang="en-US" sz="3200" dirty="0">
                  <a:latin typeface="Tahoma" pitchFamily="34" charset="0"/>
                </a:rPr>
                <a:t>           TIE	=</a:t>
              </a:r>
            </a:p>
            <a:p>
              <a:pPr>
                <a:tabLst>
                  <a:tab pos="2119313" algn="l"/>
                </a:tabLst>
              </a:pPr>
              <a:endParaRPr lang="en-US" sz="3200" dirty="0">
                <a:latin typeface="Tahoma" pitchFamily="34" charset="0"/>
              </a:endParaRPr>
            </a:p>
            <a:p>
              <a:pPr>
                <a:tabLst>
                  <a:tab pos="2119313" algn="l"/>
                </a:tabLst>
              </a:pPr>
              <a:r>
                <a:rPr lang="en-US" sz="3200" dirty="0">
                  <a:latin typeface="Tahoma" pitchFamily="34" charset="0"/>
                </a:rPr>
                <a:t>	=               = </a:t>
              </a:r>
              <a:r>
                <a:rPr lang="en-US" sz="3200" dirty="0" smtClean="0">
                  <a:latin typeface="Tahoma" pitchFamily="34" charset="0"/>
                </a:rPr>
                <a:t>6.3 </a:t>
              </a:r>
              <a:r>
                <a:rPr lang="en-US" sz="2400" dirty="0" smtClean="0">
                  <a:latin typeface="Tahoma" pitchFamily="34" charset="0"/>
                </a:rPr>
                <a:t>time</a:t>
              </a:r>
              <a:r>
                <a:rPr lang="en-US" sz="3200" dirty="0" smtClean="0">
                  <a:latin typeface="Tahoma" pitchFamily="34" charset="0"/>
                </a:rPr>
                <a:t> 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387" y="3335"/>
              <a:ext cx="892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$502.6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$80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207736" y="1905000"/>
            <a:ext cx="7326663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buNone/>
              <a:tabLst>
                <a:tab pos="1885950" algn="l"/>
              </a:tabLst>
            </a:pPr>
            <a:r>
              <a:rPr lang="en-US" altLang="en-US" sz="2400" dirty="0">
                <a:solidFill>
                  <a:srgbClr val="002060"/>
                </a:solidFill>
              </a:rPr>
              <a:t>TIE</a:t>
            </a:r>
            <a:r>
              <a:rPr lang="en-US" altLang="en-US" sz="2400" dirty="0"/>
              <a:t> measures of the firm’s ability to meet its annual interest payments</a:t>
            </a:r>
            <a:r>
              <a:rPr lang="en-US" altLang="en-US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Failure to pay interest will bring legal action by the firm’s creditors and probably result in </a:t>
            </a:r>
            <a:r>
              <a:rPr lang="en-US" sz="2400" dirty="0" smtClean="0"/>
              <a:t>bankruptcy.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Net </a:t>
            </a:r>
            <a:r>
              <a:rPr lang="en-US" sz="2400" dirty="0"/>
              <a:t>Income not used because interest is paid with pretax dollars, the firm’s ability to pay current interest is not affected by taxes.</a:t>
            </a:r>
          </a:p>
          <a:p>
            <a:pPr eaLnBrk="1" hangingPunct="1">
              <a:lnSpc>
                <a:spcPct val="110000"/>
              </a:lnSpc>
              <a:buNone/>
              <a:tabLst>
                <a:tab pos="1885950" algn="l"/>
              </a:tabLst>
            </a:pPr>
            <a:endParaRPr lang="en-US" altLang="en-US" sz="2400" dirty="0" smtClean="0"/>
          </a:p>
          <a:p>
            <a:pPr eaLnBrk="1" hangingPunct="1">
              <a:lnSpc>
                <a:spcPct val="110000"/>
              </a:lnSpc>
              <a:buNone/>
              <a:tabLst>
                <a:tab pos="1885950" algn="l"/>
              </a:tabLst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35588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403-E672-4C80-9713-58BC9DC9B525}" type="slidenum">
              <a:rPr lang="en-US"/>
              <a:pPr/>
              <a:t>24</a:t>
            </a:fld>
            <a:endParaRPr lang="en-US"/>
          </a:p>
        </p:txBody>
      </p:sp>
      <p:sp>
        <p:nvSpPr>
          <p:cNvPr id="44036" name="Rectangle 1028"/>
          <p:cNvSpPr>
            <a:spLocks noChangeArrowheads="1"/>
          </p:cNvSpPr>
          <p:nvPr/>
        </p:nvSpPr>
        <p:spPr bwMode="auto">
          <a:xfrm>
            <a:off x="977900" y="5264150"/>
            <a:ext cx="7473950" cy="532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Recapitalization improved </a:t>
            </a:r>
            <a:r>
              <a:rPr lang="en-US" sz="3200" dirty="0" smtClean="0"/>
              <a:t>situation.</a:t>
            </a:r>
            <a:endParaRPr lang="en-US" sz="3200" dirty="0"/>
          </a:p>
        </p:txBody>
      </p:sp>
      <p:grpSp>
        <p:nvGrpSpPr>
          <p:cNvPr id="44045" name="Group 1037"/>
          <p:cNvGrpSpPr>
            <a:grpSpLocks/>
          </p:cNvGrpSpPr>
          <p:nvPr/>
        </p:nvGrpSpPr>
        <p:grpSpPr bwMode="auto">
          <a:xfrm>
            <a:off x="909638" y="2495550"/>
            <a:ext cx="7446962" cy="2235200"/>
            <a:chOff x="573" y="1572"/>
            <a:chExt cx="4691" cy="1408"/>
          </a:xfrm>
        </p:grpSpPr>
        <p:sp>
          <p:nvSpPr>
            <p:cNvPr id="44039" name="Rectangle 1031"/>
            <p:cNvSpPr>
              <a:spLocks noChangeArrowheads="1"/>
            </p:cNvSpPr>
            <p:nvPr/>
          </p:nvSpPr>
          <p:spPr bwMode="auto">
            <a:xfrm>
              <a:off x="573" y="1572"/>
              <a:ext cx="4691" cy="1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b="1" dirty="0">
                  <a:latin typeface="Tahoma" pitchFamily="34" charset="0"/>
                </a:rPr>
                <a:t>	              </a:t>
              </a:r>
              <a:r>
                <a:rPr lang="en-US" sz="3200" dirty="0">
                  <a:latin typeface="Tahoma" pitchFamily="34" charset="0"/>
                </a:rPr>
                <a:t>2011E	   2010   2009	      Ind.</a:t>
              </a:r>
            </a:p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dirty="0">
                  <a:latin typeface="Tahoma" pitchFamily="34" charset="0"/>
                </a:rPr>
                <a:t>D/A	43.8%	80.7%	54.8%	50.0%</a:t>
              </a:r>
            </a:p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dirty="0">
                  <a:latin typeface="Tahoma" pitchFamily="34" charset="0"/>
                </a:rPr>
                <a:t>TIE	6.3	0.1	3.3	6.2</a:t>
              </a:r>
            </a:p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dirty="0">
                  <a:latin typeface="Tahoma" pitchFamily="34" charset="0"/>
                </a:rPr>
                <a:t>	</a:t>
              </a:r>
            </a:p>
          </p:txBody>
        </p:sp>
        <p:sp>
          <p:nvSpPr>
            <p:cNvPr id="44040" name="Line 1032"/>
            <p:cNvSpPr>
              <a:spLocks noChangeShapeType="1"/>
            </p:cNvSpPr>
            <p:nvPr/>
          </p:nvSpPr>
          <p:spPr bwMode="auto">
            <a:xfrm>
              <a:off x="1534" y="1920"/>
              <a:ext cx="347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Line 1033"/>
            <p:cNvSpPr>
              <a:spLocks noChangeShapeType="1"/>
            </p:cNvSpPr>
            <p:nvPr/>
          </p:nvSpPr>
          <p:spPr bwMode="auto">
            <a:xfrm>
              <a:off x="1545" y="1921"/>
              <a:ext cx="0" cy="6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4" name="Rectangle 10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Debt Management Ratios vs. Industry Averages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9BD5-BB4B-41A2-8CE5-1520E0B7FCA1}" type="slidenum">
              <a:rPr lang="en-US"/>
              <a:pPr/>
              <a:t>25</a:t>
            </a:fld>
            <a:endParaRPr 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Profitability Ratios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company’s rate of return on:</a:t>
            </a:r>
          </a:p>
          <a:p>
            <a:pPr lvl="1"/>
            <a:r>
              <a:rPr lang="en-US"/>
              <a:t>Sales?</a:t>
            </a:r>
          </a:p>
          <a:p>
            <a:pPr lvl="1"/>
            <a:r>
              <a:rPr lang="en-US"/>
              <a:t>Assets?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7E8A-2E9B-469E-9584-DBB509E08CCB}" type="slidenum">
              <a:rPr lang="en-US"/>
              <a:pPr/>
              <a:t>26</a:t>
            </a:fld>
            <a:endParaRPr lang="en-US"/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Profit Margins</a:t>
            </a:r>
          </a:p>
        </p:txBody>
      </p:sp>
      <p:grpSp>
        <p:nvGrpSpPr>
          <p:cNvPr id="532490" name="Group 10"/>
          <p:cNvGrpSpPr>
            <a:grpSpLocks/>
          </p:cNvGrpSpPr>
          <p:nvPr/>
        </p:nvGrpSpPr>
        <p:grpSpPr bwMode="auto">
          <a:xfrm>
            <a:off x="1143000" y="1905000"/>
            <a:ext cx="7697788" cy="4665663"/>
            <a:chOff x="720" y="1200"/>
            <a:chExt cx="4849" cy="2939"/>
          </a:xfrm>
        </p:grpSpPr>
        <p:grpSp>
          <p:nvGrpSpPr>
            <p:cNvPr id="48141" name="Group 13"/>
            <p:cNvGrpSpPr>
              <a:grpSpLocks/>
            </p:cNvGrpSpPr>
            <p:nvPr/>
          </p:nvGrpSpPr>
          <p:grpSpPr bwMode="auto">
            <a:xfrm>
              <a:off x="720" y="1824"/>
              <a:ext cx="3936" cy="624"/>
              <a:chOff x="753" y="1118"/>
              <a:chExt cx="3936" cy="624"/>
            </a:xfrm>
          </p:grpSpPr>
          <p:sp>
            <p:nvSpPr>
              <p:cNvPr id="48138" name="Rectangle 10"/>
              <p:cNvSpPr>
                <a:spLocks noChangeArrowheads="1"/>
              </p:cNvSpPr>
              <p:nvPr/>
            </p:nvSpPr>
            <p:spPr bwMode="auto">
              <a:xfrm>
                <a:off x="753" y="1257"/>
                <a:ext cx="3936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dirty="0">
                    <a:latin typeface="Tahoma" pitchFamily="34" charset="0"/>
                  </a:rPr>
                  <a:t> PM  =          =              = 3.6%.</a:t>
                </a:r>
              </a:p>
            </p:txBody>
          </p:sp>
          <p:sp>
            <p:nvSpPr>
              <p:cNvPr id="48139" name="Rectangle 11"/>
              <p:cNvSpPr>
                <a:spLocks noChangeArrowheads="1"/>
              </p:cNvSpPr>
              <p:nvPr/>
            </p:nvSpPr>
            <p:spPr bwMode="auto">
              <a:xfrm>
                <a:off x="1621" y="1118"/>
                <a:ext cx="764" cy="6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1031875"/>
                <a:r>
                  <a:rPr lang="en-US" sz="3200" u="sng" dirty="0">
                    <a:latin typeface="Tahoma" pitchFamily="34" charset="0"/>
                  </a:rPr>
                  <a:t>   NI 	</a:t>
                </a:r>
                <a:endParaRPr lang="en-US" sz="3200" dirty="0">
                  <a:latin typeface="Tahoma" pitchFamily="34" charset="0"/>
                </a:endParaRPr>
              </a:p>
              <a:p>
                <a:pPr algn="ctr" defTabSz="1031875">
                  <a:lnSpc>
                    <a:spcPct val="85000"/>
                  </a:lnSpc>
                </a:pPr>
                <a:r>
                  <a:rPr lang="en-US" sz="3200" dirty="0">
                    <a:latin typeface="Tahoma" pitchFamily="34" charset="0"/>
                  </a:rPr>
                  <a:t>Sales</a:t>
                </a:r>
              </a:p>
            </p:txBody>
          </p:sp>
          <p:sp>
            <p:nvSpPr>
              <p:cNvPr id="48140" name="Rectangle 12"/>
              <p:cNvSpPr>
                <a:spLocks noChangeArrowheads="1"/>
              </p:cNvSpPr>
              <p:nvPr/>
            </p:nvSpPr>
            <p:spPr bwMode="auto">
              <a:xfrm>
                <a:off x="2697" y="1118"/>
                <a:ext cx="892" cy="6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3200" u="sng" dirty="0">
                    <a:latin typeface="Tahoma" pitchFamily="34" charset="0"/>
                  </a:rPr>
                  <a:t>$253.6</a:t>
                </a:r>
                <a:endParaRPr lang="en-US" sz="3200" dirty="0">
                  <a:latin typeface="Tahoma" pitchFamily="34" charset="0"/>
                </a:endParaRPr>
              </a:p>
              <a:p>
                <a:pPr algn="ctr">
                  <a:lnSpc>
                    <a:spcPct val="85000"/>
                  </a:lnSpc>
                </a:pPr>
                <a:r>
                  <a:rPr lang="en-US" sz="3200" dirty="0">
                    <a:latin typeface="Tahoma" pitchFamily="34" charset="0"/>
                  </a:rPr>
                  <a:t>$7,036</a:t>
                </a:r>
              </a:p>
            </p:txBody>
          </p:sp>
        </p:grpSp>
        <p:grpSp>
          <p:nvGrpSpPr>
            <p:cNvPr id="532482" name="Group 2"/>
            <p:cNvGrpSpPr>
              <a:grpSpLocks/>
            </p:cNvGrpSpPr>
            <p:nvPr/>
          </p:nvGrpSpPr>
          <p:grpSpPr bwMode="auto">
            <a:xfrm>
              <a:off x="768" y="2976"/>
              <a:ext cx="3976" cy="624"/>
              <a:chOff x="753" y="1118"/>
              <a:chExt cx="3976" cy="624"/>
            </a:xfrm>
          </p:grpSpPr>
          <p:sp>
            <p:nvSpPr>
              <p:cNvPr id="532483" name="Rectangle 3"/>
              <p:cNvSpPr>
                <a:spLocks noChangeArrowheads="1"/>
              </p:cNvSpPr>
              <p:nvPr/>
            </p:nvSpPr>
            <p:spPr bwMode="auto">
              <a:xfrm>
                <a:off x="753" y="1257"/>
                <a:ext cx="3976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dirty="0">
                    <a:latin typeface="Tahoma" pitchFamily="34" charset="0"/>
                  </a:rPr>
                  <a:t> OM  =          =              = 7.1%.</a:t>
                </a:r>
              </a:p>
            </p:txBody>
          </p:sp>
          <p:sp>
            <p:nvSpPr>
              <p:cNvPr id="532484" name="Rectangle 4"/>
              <p:cNvSpPr>
                <a:spLocks noChangeArrowheads="1"/>
              </p:cNvSpPr>
              <p:nvPr/>
            </p:nvSpPr>
            <p:spPr bwMode="auto">
              <a:xfrm>
                <a:off x="1653" y="1118"/>
                <a:ext cx="699" cy="6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 defTabSz="1031875"/>
                <a:r>
                  <a:rPr lang="en-US" sz="3200" u="sng" dirty="0">
                    <a:latin typeface="Tahoma" pitchFamily="34" charset="0"/>
                  </a:rPr>
                  <a:t>EBIT</a:t>
                </a:r>
                <a:endParaRPr lang="en-US" sz="3200" dirty="0">
                  <a:latin typeface="Tahoma" pitchFamily="34" charset="0"/>
                </a:endParaRPr>
              </a:p>
              <a:p>
                <a:pPr algn="ctr" defTabSz="1031875">
                  <a:lnSpc>
                    <a:spcPct val="85000"/>
                  </a:lnSpc>
                </a:pPr>
                <a:r>
                  <a:rPr lang="en-US" sz="3200" dirty="0">
                    <a:latin typeface="Tahoma" pitchFamily="34" charset="0"/>
                  </a:rPr>
                  <a:t>Sales</a:t>
                </a:r>
              </a:p>
            </p:txBody>
          </p:sp>
          <p:sp>
            <p:nvSpPr>
              <p:cNvPr id="532485" name="Rectangle 5"/>
              <p:cNvSpPr>
                <a:spLocks noChangeArrowheads="1"/>
              </p:cNvSpPr>
              <p:nvPr/>
            </p:nvSpPr>
            <p:spPr bwMode="auto">
              <a:xfrm>
                <a:off x="2606" y="1118"/>
                <a:ext cx="1074" cy="6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3200" dirty="0">
                    <a:latin typeface="Tahoma" pitchFamily="34" charset="0"/>
                  </a:rPr>
                  <a:t> </a:t>
                </a:r>
                <a:r>
                  <a:rPr lang="en-US" sz="3200" u="sng" dirty="0">
                    <a:latin typeface="Tahoma" pitchFamily="34" charset="0"/>
                  </a:rPr>
                  <a:t>  $503 </a:t>
                </a:r>
                <a:r>
                  <a:rPr lang="en-US" sz="3200" dirty="0">
                    <a:latin typeface="Tahoma" pitchFamily="34" charset="0"/>
                  </a:rPr>
                  <a:t> 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3200" dirty="0">
                    <a:latin typeface="Tahoma" pitchFamily="34" charset="0"/>
                  </a:rPr>
                  <a:t>$7,036</a:t>
                </a:r>
              </a:p>
            </p:txBody>
          </p:sp>
        </p:grpSp>
        <p:sp>
          <p:nvSpPr>
            <p:cNvPr id="532486" name="Text Box 6"/>
            <p:cNvSpPr txBox="1">
              <a:spLocks noChangeArrowheads="1"/>
            </p:cNvSpPr>
            <p:nvPr/>
          </p:nvSpPr>
          <p:spPr bwMode="auto">
            <a:xfrm>
              <a:off x="816" y="1200"/>
              <a:ext cx="3216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Net profit margin (PM):</a:t>
              </a:r>
            </a:p>
          </p:txBody>
        </p:sp>
        <p:sp>
          <p:nvSpPr>
            <p:cNvPr id="532487" name="Text Box 7"/>
            <p:cNvSpPr txBox="1">
              <a:spLocks noChangeArrowheads="1"/>
            </p:cNvSpPr>
            <p:nvPr/>
          </p:nvSpPr>
          <p:spPr bwMode="auto">
            <a:xfrm>
              <a:off x="816" y="2707"/>
              <a:ext cx="3792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Operating profit margin (OM):</a:t>
              </a:r>
            </a:p>
          </p:txBody>
        </p:sp>
        <p:sp>
          <p:nvSpPr>
            <p:cNvPr id="532488" name="Rectangle 8"/>
            <p:cNvSpPr>
              <a:spLocks noChangeArrowheads="1"/>
            </p:cNvSpPr>
            <p:nvPr/>
          </p:nvSpPr>
          <p:spPr bwMode="auto">
            <a:xfrm>
              <a:off x="4705" y="3889"/>
              <a:ext cx="86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/>
                <a:t>(More…)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041391" y="5650468"/>
            <a:ext cx="37498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operating profit per dollar of sales:</a:t>
            </a:r>
            <a:endParaRPr lang="en-US" dirty="0" smtClean="0"/>
          </a:p>
          <a:p>
            <a:r>
              <a:rPr lang="en-US" dirty="0" smtClean="0"/>
              <a:t>If low, operating </a:t>
            </a:r>
            <a:r>
              <a:rPr lang="en-US" dirty="0"/>
              <a:t>costs are too high.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7459" y="3692526"/>
            <a:ext cx="85393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If low, operating </a:t>
            </a:r>
            <a:r>
              <a:rPr lang="en-US" dirty="0"/>
              <a:t>costs are too </a:t>
            </a:r>
            <a:r>
              <a:rPr lang="en-US" dirty="0" smtClean="0"/>
              <a:t>high and using heavy use of debt. </a:t>
            </a:r>
          </a:p>
          <a:p>
            <a:r>
              <a:rPr lang="en-US" dirty="0" smtClean="0"/>
              <a:t>Higher interest </a:t>
            </a:r>
            <a:r>
              <a:rPr lang="en-US" dirty="0"/>
              <a:t>charges pull down its net income;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" y="2678668"/>
            <a:ext cx="790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Net profit </a:t>
            </a:r>
            <a:r>
              <a:rPr lang="en-US" dirty="0"/>
              <a:t>per dollar of </a:t>
            </a:r>
            <a:r>
              <a:rPr lang="en-US" dirty="0" smtClean="0"/>
              <a:t>sales. High sales price is not good due to a few sales.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B789-40C2-4092-9A5F-F5EE4BD86661}" type="slidenum">
              <a:rPr lang="en-US"/>
              <a:pPr/>
              <a:t>27</a:t>
            </a:fld>
            <a:endParaRPr lang="en-US"/>
          </a:p>
        </p:txBody>
      </p:sp>
      <p:sp>
        <p:nvSpPr>
          <p:cNvPr id="568326" name="Rectangle 6"/>
          <p:cNvSpPr>
            <a:spLocks noChangeArrowheads="1"/>
          </p:cNvSpPr>
          <p:nvPr/>
        </p:nvSpPr>
        <p:spPr bwMode="auto">
          <a:xfrm>
            <a:off x="2209800" y="2895600"/>
            <a:ext cx="2819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1031875"/>
            <a:r>
              <a:rPr lang="en-US" sz="3200" u="sng">
                <a:latin typeface="Tahoma" pitchFamily="34" charset="0"/>
              </a:rPr>
              <a:t>Sales </a:t>
            </a:r>
            <a:r>
              <a:rPr lang="en-US" sz="3200" u="sng">
                <a:latin typeface="Tahoma" pitchFamily="34" charset="0"/>
                <a:cs typeface="Tahoma" pitchFamily="34" charset="0"/>
              </a:rPr>
              <a:t>− COGS</a:t>
            </a:r>
            <a:r>
              <a:rPr lang="en-US" sz="3200" u="sng">
                <a:latin typeface="Tahoma" pitchFamily="34" charset="0"/>
              </a:rPr>
              <a:t> </a:t>
            </a:r>
            <a:endParaRPr lang="en-US" sz="3200">
              <a:latin typeface="Tahoma" pitchFamily="34" charset="0"/>
            </a:endParaRPr>
          </a:p>
          <a:p>
            <a:pPr algn="ctr" defTabSz="1031875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Sales</a:t>
            </a:r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Profit Margins </a:t>
            </a:r>
            <a:r>
              <a:rPr lang="en-US" sz="3200"/>
              <a:t>(Continued)</a:t>
            </a:r>
          </a:p>
        </p:txBody>
      </p:sp>
      <p:sp>
        <p:nvSpPr>
          <p:cNvPr id="568325" name="Rectangle 5"/>
          <p:cNvSpPr>
            <a:spLocks noChangeArrowheads="1"/>
          </p:cNvSpPr>
          <p:nvPr/>
        </p:nvSpPr>
        <p:spPr bwMode="auto">
          <a:xfrm>
            <a:off x="685800" y="3116263"/>
            <a:ext cx="49530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3200">
                <a:latin typeface="Tahoma" pitchFamily="34" charset="0"/>
              </a:rPr>
              <a:t> GPM =                        =</a:t>
            </a:r>
          </a:p>
        </p:txBody>
      </p:sp>
      <p:sp>
        <p:nvSpPr>
          <p:cNvPr id="568327" name="Rectangle 7"/>
          <p:cNvSpPr>
            <a:spLocks noChangeArrowheads="1"/>
          </p:cNvSpPr>
          <p:nvPr/>
        </p:nvSpPr>
        <p:spPr bwMode="auto">
          <a:xfrm>
            <a:off x="4389438" y="2895600"/>
            <a:ext cx="1809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endParaRPr lang="en-US" sz="3200">
              <a:latin typeface="Tahoma" pitchFamily="34" charset="0"/>
            </a:endParaRPr>
          </a:p>
        </p:txBody>
      </p:sp>
      <p:sp>
        <p:nvSpPr>
          <p:cNvPr id="568329" name="Rectangle 9"/>
          <p:cNvSpPr>
            <a:spLocks noChangeArrowheads="1"/>
          </p:cNvSpPr>
          <p:nvPr/>
        </p:nvSpPr>
        <p:spPr bwMode="auto">
          <a:xfrm>
            <a:off x="762000" y="4487863"/>
            <a:ext cx="47958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latin typeface="Tahoma" pitchFamily="34" charset="0"/>
              </a:rPr>
              <a:t>GPM =             = 17.6%.</a:t>
            </a:r>
          </a:p>
        </p:txBody>
      </p:sp>
      <p:sp>
        <p:nvSpPr>
          <p:cNvPr id="568331" name="Rectangle 11"/>
          <p:cNvSpPr>
            <a:spLocks noChangeArrowheads="1"/>
          </p:cNvSpPr>
          <p:nvPr/>
        </p:nvSpPr>
        <p:spPr bwMode="auto">
          <a:xfrm>
            <a:off x="1947863" y="4267200"/>
            <a:ext cx="192405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>
                <a:latin typeface="Tahoma" pitchFamily="34" charset="0"/>
              </a:rPr>
              <a:t> </a:t>
            </a:r>
            <a:r>
              <a:rPr lang="en-US" sz="3200" u="sng">
                <a:latin typeface="Tahoma" pitchFamily="34" charset="0"/>
              </a:rPr>
              <a:t> $1,236 </a:t>
            </a:r>
            <a:r>
              <a:rPr lang="en-US" sz="3200">
                <a:latin typeface="Tahoma" pitchFamily="34" charset="0"/>
              </a:rPr>
              <a:t> </a:t>
            </a: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$7,036</a:t>
            </a:r>
          </a:p>
        </p:txBody>
      </p:sp>
      <p:sp>
        <p:nvSpPr>
          <p:cNvPr id="568332" name="Text Box 12"/>
          <p:cNvSpPr txBox="1">
            <a:spLocks noChangeArrowheads="1"/>
          </p:cNvSpPr>
          <p:nvPr/>
        </p:nvSpPr>
        <p:spPr bwMode="auto">
          <a:xfrm>
            <a:off x="838200" y="2133600"/>
            <a:ext cx="51054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ahoma" pitchFamily="34" charset="0"/>
              </a:rPr>
              <a:t>Gross profit margin (GPM</a:t>
            </a:r>
            <a:r>
              <a:rPr lang="en-US" sz="3200" dirty="0" smtClean="0">
                <a:latin typeface="Tahoma" pitchFamily="34" charset="0"/>
              </a:rPr>
              <a:t>):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68335" name="Rectangle 15"/>
          <p:cNvSpPr>
            <a:spLocks noChangeArrowheads="1"/>
          </p:cNvSpPr>
          <p:nvPr/>
        </p:nvSpPr>
        <p:spPr bwMode="auto">
          <a:xfrm>
            <a:off x="5486400" y="2971800"/>
            <a:ext cx="3200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1031875"/>
            <a:r>
              <a:rPr lang="en-US" sz="3200" u="sng">
                <a:latin typeface="Tahoma" pitchFamily="34" charset="0"/>
              </a:rPr>
              <a:t>$7,036 </a:t>
            </a:r>
            <a:r>
              <a:rPr lang="en-US" sz="3200" u="sng">
                <a:latin typeface="Tahoma" pitchFamily="34" charset="0"/>
                <a:cs typeface="Tahoma" pitchFamily="34" charset="0"/>
              </a:rPr>
              <a:t>− $5,800</a:t>
            </a:r>
            <a:r>
              <a:rPr lang="en-US" sz="3200" u="sng">
                <a:latin typeface="Tahoma" pitchFamily="34" charset="0"/>
              </a:rPr>
              <a:t> </a:t>
            </a:r>
            <a:endParaRPr lang="en-US" sz="3200">
              <a:latin typeface="Tahoma" pitchFamily="34" charset="0"/>
            </a:endParaRPr>
          </a:p>
          <a:p>
            <a:pPr algn="ctr" defTabSz="1031875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$7,036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ACF8-5969-4E4F-9B2E-173733CD8E76}" type="slidenum">
              <a:rPr lang="en-US"/>
              <a:pPr/>
              <a:t>28</a:t>
            </a:fld>
            <a:endParaRPr lang="en-US"/>
          </a:p>
        </p:txBody>
      </p:sp>
      <p:sp>
        <p:nvSpPr>
          <p:cNvPr id="570370" name="Rectangle 2"/>
          <p:cNvSpPr>
            <a:spLocks noChangeArrowheads="1"/>
          </p:cNvSpPr>
          <p:nvPr/>
        </p:nvSpPr>
        <p:spPr bwMode="auto">
          <a:xfrm>
            <a:off x="990600" y="4953000"/>
            <a:ext cx="7473950" cy="1403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>
                <a:latin typeface="Tahoma" pitchFamily="34" charset="0"/>
              </a:rPr>
              <a:t>Very bad in 2010, but projected to 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Tahoma" pitchFamily="34" charset="0"/>
              </a:rPr>
              <a:t>meet or exceed industry average in 2011.</a:t>
            </a:r>
          </a:p>
        </p:txBody>
      </p:sp>
      <p:grpSp>
        <p:nvGrpSpPr>
          <p:cNvPr id="570371" name="Group 3"/>
          <p:cNvGrpSpPr>
            <a:grpSpLocks/>
          </p:cNvGrpSpPr>
          <p:nvPr/>
        </p:nvGrpSpPr>
        <p:grpSpPr bwMode="auto">
          <a:xfrm>
            <a:off x="909638" y="2495550"/>
            <a:ext cx="7446962" cy="2235200"/>
            <a:chOff x="573" y="1572"/>
            <a:chExt cx="4691" cy="1408"/>
          </a:xfrm>
        </p:grpSpPr>
        <p:sp>
          <p:nvSpPr>
            <p:cNvPr id="570372" name="Rectangle 4"/>
            <p:cNvSpPr>
              <a:spLocks noChangeArrowheads="1"/>
            </p:cNvSpPr>
            <p:nvPr/>
          </p:nvSpPr>
          <p:spPr bwMode="auto">
            <a:xfrm>
              <a:off x="573" y="1572"/>
              <a:ext cx="4691" cy="1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b="1" dirty="0">
                  <a:latin typeface="Tahoma" pitchFamily="34" charset="0"/>
                </a:rPr>
                <a:t>	              </a:t>
              </a:r>
              <a:r>
                <a:rPr lang="en-US" sz="3200" dirty="0">
                  <a:latin typeface="Tahoma" pitchFamily="34" charset="0"/>
                </a:rPr>
                <a:t>2011E	   2010   2009	      Ind.</a:t>
              </a:r>
            </a:p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dirty="0">
                  <a:latin typeface="Tahoma" pitchFamily="34" charset="0"/>
                </a:rPr>
                <a:t>PM	3.6%	-1.6%	2.6%	3.6%</a:t>
              </a:r>
            </a:p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dirty="0" smtClean="0">
                  <a:latin typeface="Tahoma" pitchFamily="34" charset="0"/>
                </a:rPr>
                <a:t>OPM</a:t>
              </a:r>
              <a:r>
                <a:rPr lang="en-US" sz="3200" dirty="0">
                  <a:latin typeface="Tahoma" pitchFamily="34" charset="0"/>
                </a:rPr>
                <a:t>	7.1	0.3	6.1	7.1</a:t>
              </a:r>
            </a:p>
            <a:p>
              <a:pPr>
                <a:lnSpc>
                  <a:spcPct val="110000"/>
                </a:lnSpc>
                <a:tabLst>
                  <a:tab pos="2047875" algn="dec"/>
                  <a:tab pos="3381375" algn="dec"/>
                  <a:tab pos="4738688" algn="dec"/>
                  <a:tab pos="6119813" algn="dec"/>
                </a:tabLst>
              </a:pPr>
              <a:r>
                <a:rPr lang="en-US" sz="3200" dirty="0">
                  <a:latin typeface="Tahoma" pitchFamily="34" charset="0"/>
                </a:rPr>
                <a:t>GPM	17.6	14.6	16.6	15.5</a:t>
              </a:r>
            </a:p>
          </p:txBody>
        </p:sp>
        <p:sp>
          <p:nvSpPr>
            <p:cNvPr id="570373" name="Line 5"/>
            <p:cNvSpPr>
              <a:spLocks noChangeShapeType="1"/>
            </p:cNvSpPr>
            <p:nvPr/>
          </p:nvSpPr>
          <p:spPr bwMode="auto">
            <a:xfrm>
              <a:off x="1534" y="1920"/>
              <a:ext cx="347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74" name="Line 6"/>
            <p:cNvSpPr>
              <a:spLocks noChangeShapeType="1"/>
            </p:cNvSpPr>
            <p:nvPr/>
          </p:nvSpPr>
          <p:spPr bwMode="auto">
            <a:xfrm>
              <a:off x="1545" y="1921"/>
              <a:ext cx="0" cy="10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03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Profit Margins vs. Industry Averages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4E21-86B3-4695-92CE-89D48B813CC1}" type="slidenum">
              <a:rPr lang="en-US"/>
              <a:pPr/>
              <a:t>29</a:t>
            </a:fld>
            <a:endParaRPr lang="en-US"/>
          </a:p>
        </p:txBody>
      </p:sp>
      <p:grpSp>
        <p:nvGrpSpPr>
          <p:cNvPr id="289800" name="Group 8"/>
          <p:cNvGrpSpPr>
            <a:grpSpLocks/>
          </p:cNvGrpSpPr>
          <p:nvPr/>
        </p:nvGrpSpPr>
        <p:grpSpPr bwMode="auto">
          <a:xfrm>
            <a:off x="2590800" y="2536826"/>
            <a:ext cx="5005388" cy="2205038"/>
            <a:chOff x="1632" y="1598"/>
            <a:chExt cx="3153" cy="1389"/>
          </a:xfrm>
        </p:grpSpPr>
        <p:sp>
          <p:nvSpPr>
            <p:cNvPr id="289795" name="Rectangle 3"/>
            <p:cNvSpPr>
              <a:spLocks noChangeArrowheads="1"/>
            </p:cNvSpPr>
            <p:nvPr/>
          </p:nvSpPr>
          <p:spPr bwMode="auto">
            <a:xfrm>
              <a:off x="1632" y="1743"/>
              <a:ext cx="3153" cy="11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r>
                <a:rPr lang="en-US" sz="3200">
                  <a:latin typeface="Tahoma" pitchFamily="34" charset="0"/>
                </a:rPr>
                <a:t>BEP  =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endParaRPr lang="en-US" sz="3200">
                <a:latin typeface="Tahoma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r>
                <a:rPr lang="en-US" sz="3200">
                  <a:latin typeface="Tahoma" pitchFamily="34" charset="0"/>
                </a:rPr>
                <a:t>	=                = 14.3%.</a:t>
              </a:r>
            </a:p>
          </p:txBody>
        </p:sp>
        <p:sp>
          <p:nvSpPr>
            <p:cNvPr id="289796" name="Rectangle 4"/>
            <p:cNvSpPr>
              <a:spLocks noChangeArrowheads="1"/>
            </p:cNvSpPr>
            <p:nvPr/>
          </p:nvSpPr>
          <p:spPr bwMode="auto">
            <a:xfrm>
              <a:off x="2569" y="1598"/>
              <a:ext cx="1622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1374775">
                <a:tabLst>
                  <a:tab pos="2393950" algn="l"/>
                  <a:tab pos="2566988" algn="l"/>
                </a:tabLst>
              </a:pPr>
              <a:r>
                <a:rPr lang="en-US" sz="3200" u="sng">
                  <a:latin typeface="Tahoma" pitchFamily="34" charset="0"/>
                </a:rPr>
                <a:t>       EBIT	</a:t>
              </a:r>
            </a:p>
            <a:p>
              <a:pPr algn="ctr" defTabSz="1374775">
                <a:tabLst>
                  <a:tab pos="2393950" algn="l"/>
                  <a:tab pos="2566988" algn="l"/>
                </a:tabLst>
              </a:pPr>
              <a:r>
                <a:rPr lang="en-US" sz="3200">
                  <a:latin typeface="Tahoma" pitchFamily="34" charset="0"/>
                </a:rPr>
                <a:t>Total assets</a:t>
              </a:r>
            </a:p>
          </p:txBody>
        </p:sp>
        <p:sp>
          <p:nvSpPr>
            <p:cNvPr id="289797" name="Rectangle 5"/>
            <p:cNvSpPr>
              <a:spLocks noChangeArrowheads="1"/>
            </p:cNvSpPr>
            <p:nvPr/>
          </p:nvSpPr>
          <p:spPr bwMode="auto">
            <a:xfrm>
              <a:off x="2529" y="2363"/>
              <a:ext cx="1052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 $502.6 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$3,517</a:t>
              </a:r>
            </a:p>
          </p:txBody>
        </p:sp>
      </p:grpSp>
      <p:sp>
        <p:nvSpPr>
          <p:cNvPr id="2898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Earning Power (BEP)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4781424"/>
            <a:ext cx="815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This ratio shows the raw </a:t>
            </a:r>
            <a:r>
              <a:rPr lang="en-US" sz="2800" dirty="0" smtClean="0"/>
              <a:t>earning power </a:t>
            </a:r>
            <a:r>
              <a:rPr lang="en-US" sz="2800" dirty="0"/>
              <a:t>of the firm’s assets before </a:t>
            </a:r>
            <a:r>
              <a:rPr lang="en-US" sz="2800" dirty="0" smtClean="0"/>
              <a:t>the influence of taxes </a:t>
            </a:r>
            <a:r>
              <a:rPr lang="en-US" sz="2800" dirty="0"/>
              <a:t>and </a:t>
            </a:r>
            <a:r>
              <a:rPr lang="en-US" sz="2800" dirty="0" smtClean="0"/>
              <a:t>debt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0CCA-8F2D-4065-890E-2B495376AEA8}" type="slidenum">
              <a:rPr lang="en-US"/>
              <a:pPr/>
              <a:t>3</a:t>
            </a:fld>
            <a:endParaRPr lang="en-US"/>
          </a:p>
        </p:txBody>
      </p:sp>
      <p:sp>
        <p:nvSpPr>
          <p:cNvPr id="5754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5491" name="AutoShape 3"/>
          <p:cNvSpPr>
            <a:spLocks noChangeArrowheads="1"/>
          </p:cNvSpPr>
          <p:nvPr/>
        </p:nvSpPr>
        <p:spPr bwMode="auto">
          <a:xfrm>
            <a:off x="990600" y="3124200"/>
            <a:ext cx="6934200" cy="914400"/>
          </a:xfrm>
          <a:prstGeom prst="roundRect">
            <a:avLst>
              <a:gd name="adj" fmla="val 16667"/>
            </a:avLst>
          </a:prstGeom>
          <a:solidFill>
            <a:srgbClr val="A3D5D9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75492" name="Text Box 4"/>
          <p:cNvSpPr txBox="1">
            <a:spLocks noChangeArrowheads="1"/>
          </p:cNvSpPr>
          <p:nvPr/>
        </p:nvSpPr>
        <p:spPr bwMode="auto">
          <a:xfrm>
            <a:off x="990600" y="3349625"/>
            <a:ext cx="5305425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Value =                         +                         +     +</a:t>
            </a:r>
          </a:p>
        </p:txBody>
      </p:sp>
      <p:sp>
        <p:nvSpPr>
          <p:cNvPr id="575493" name="Text Box 5"/>
          <p:cNvSpPr txBox="1">
            <a:spLocks noChangeArrowheads="1"/>
          </p:cNvSpPr>
          <p:nvPr/>
        </p:nvSpPr>
        <p:spPr bwMode="auto">
          <a:xfrm>
            <a:off x="2438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FCF</a:t>
            </a:r>
            <a:r>
              <a:rPr lang="en-US" b="1" baseline="-25000">
                <a:latin typeface="Tahoma" pitchFamily="34" charset="0"/>
              </a:rPr>
              <a:t>1</a:t>
            </a:r>
          </a:p>
        </p:txBody>
      </p:sp>
      <p:sp>
        <p:nvSpPr>
          <p:cNvPr id="575494" name="Text Box 6"/>
          <p:cNvSpPr txBox="1">
            <a:spLocks noChangeArrowheads="1"/>
          </p:cNvSpPr>
          <p:nvPr/>
        </p:nvSpPr>
        <p:spPr bwMode="auto">
          <a:xfrm>
            <a:off x="4343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FCF</a:t>
            </a:r>
            <a:r>
              <a:rPr lang="en-US" b="1" baseline="-25000">
                <a:latin typeface="Tahoma" pitchFamily="34" charset="0"/>
              </a:rPr>
              <a:t>2</a:t>
            </a:r>
          </a:p>
        </p:txBody>
      </p:sp>
      <p:sp>
        <p:nvSpPr>
          <p:cNvPr id="575495" name="Text Box 7"/>
          <p:cNvSpPr txBox="1">
            <a:spLocks noChangeArrowheads="1"/>
          </p:cNvSpPr>
          <p:nvPr/>
        </p:nvSpPr>
        <p:spPr bwMode="auto">
          <a:xfrm>
            <a:off x="6629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FCF</a:t>
            </a:r>
            <a:r>
              <a:rPr lang="en-US" b="1" baseline="-25000">
                <a:latin typeface="Tahoma" pitchFamily="34" charset="0"/>
              </a:rPr>
              <a:t>∞</a:t>
            </a:r>
          </a:p>
        </p:txBody>
      </p:sp>
      <p:sp>
        <p:nvSpPr>
          <p:cNvPr id="575496" name="Text Box 8"/>
          <p:cNvSpPr txBox="1">
            <a:spLocks noChangeArrowheads="1"/>
          </p:cNvSpPr>
          <p:nvPr/>
        </p:nvSpPr>
        <p:spPr bwMode="auto">
          <a:xfrm>
            <a:off x="1981200" y="3522663"/>
            <a:ext cx="20574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(1 + WACC)</a:t>
            </a:r>
            <a:r>
              <a:rPr lang="en-US" b="1" baseline="30000">
                <a:latin typeface="Tahoma" pitchFamily="34" charset="0"/>
              </a:rPr>
              <a:t>1</a:t>
            </a:r>
          </a:p>
        </p:txBody>
      </p:sp>
      <p:sp>
        <p:nvSpPr>
          <p:cNvPr id="575497" name="Text Box 9"/>
          <p:cNvSpPr txBox="1">
            <a:spLocks noChangeArrowheads="1"/>
          </p:cNvSpPr>
          <p:nvPr/>
        </p:nvSpPr>
        <p:spPr bwMode="auto">
          <a:xfrm>
            <a:off x="6172200" y="3522663"/>
            <a:ext cx="17526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(1 + WACC)</a:t>
            </a:r>
            <a:r>
              <a:rPr lang="en-US" b="1" baseline="30000">
                <a:latin typeface="Tahoma" pitchFamily="34" charset="0"/>
              </a:rPr>
              <a:t>∞</a:t>
            </a:r>
          </a:p>
        </p:txBody>
      </p:sp>
      <p:sp>
        <p:nvSpPr>
          <p:cNvPr id="575498" name="Text Box 10"/>
          <p:cNvSpPr txBox="1">
            <a:spLocks noChangeArrowheads="1"/>
          </p:cNvSpPr>
          <p:nvPr/>
        </p:nvSpPr>
        <p:spPr bwMode="auto">
          <a:xfrm>
            <a:off x="3810000" y="3522663"/>
            <a:ext cx="19812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(1 + WACC)</a:t>
            </a:r>
            <a:r>
              <a:rPr lang="en-US" b="1" baseline="30000">
                <a:latin typeface="Tahoma" pitchFamily="34" charset="0"/>
              </a:rPr>
              <a:t>2</a:t>
            </a:r>
          </a:p>
        </p:txBody>
      </p:sp>
      <p:sp>
        <p:nvSpPr>
          <p:cNvPr id="575499" name="Line 11"/>
          <p:cNvSpPr>
            <a:spLocks noChangeShapeType="1"/>
          </p:cNvSpPr>
          <p:nvPr/>
        </p:nvSpPr>
        <p:spPr bwMode="auto">
          <a:xfrm>
            <a:off x="21336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75500" name="Line 12"/>
          <p:cNvSpPr>
            <a:spLocks noChangeShapeType="1"/>
          </p:cNvSpPr>
          <p:nvPr/>
        </p:nvSpPr>
        <p:spPr bwMode="auto">
          <a:xfrm>
            <a:off x="39624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75501" name="Line 13"/>
          <p:cNvSpPr>
            <a:spLocks noChangeShapeType="1"/>
          </p:cNvSpPr>
          <p:nvPr/>
        </p:nvSpPr>
        <p:spPr bwMode="auto">
          <a:xfrm>
            <a:off x="63246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75502" name="AutoShape 14"/>
          <p:cNvSpPr>
            <a:spLocks noChangeArrowheads="1"/>
          </p:cNvSpPr>
          <p:nvPr/>
        </p:nvSpPr>
        <p:spPr bwMode="auto">
          <a:xfrm>
            <a:off x="3586163" y="2208213"/>
            <a:ext cx="1744662" cy="6619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Tahoma" pitchFamily="34" charset="0"/>
              </a:rPr>
              <a:t>Free cash flow</a:t>
            </a:r>
          </a:p>
          <a:p>
            <a:pPr algn="ctr"/>
            <a:r>
              <a:rPr lang="en-US" sz="1600" b="1">
                <a:latin typeface="Tahoma" pitchFamily="34" charset="0"/>
              </a:rPr>
              <a:t>(FCF)</a:t>
            </a:r>
          </a:p>
        </p:txBody>
      </p:sp>
      <p:cxnSp>
        <p:nvCxnSpPr>
          <p:cNvPr id="575503" name="AutoShape 15"/>
          <p:cNvCxnSpPr>
            <a:cxnSpLocks noChangeShapeType="1"/>
            <a:stCxn id="575508" idx="0"/>
            <a:endCxn id="575509" idx="2"/>
          </p:cNvCxnSpPr>
          <p:nvPr/>
        </p:nvCxnSpPr>
        <p:spPr bwMode="auto">
          <a:xfrm flipV="1">
            <a:off x="4457700" y="5291138"/>
            <a:ext cx="0" cy="1809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575504" name="AutoShape 16"/>
          <p:cNvSpPr>
            <a:spLocks noChangeArrowheads="1"/>
          </p:cNvSpPr>
          <p:nvPr/>
        </p:nvSpPr>
        <p:spPr bwMode="auto">
          <a:xfrm>
            <a:off x="627063" y="5408613"/>
            <a:ext cx="209550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Market interest rates</a:t>
            </a:r>
          </a:p>
        </p:txBody>
      </p:sp>
      <p:sp>
        <p:nvSpPr>
          <p:cNvPr id="575505" name="AutoShape 17"/>
          <p:cNvSpPr>
            <a:spLocks noChangeArrowheads="1"/>
          </p:cNvSpPr>
          <p:nvPr/>
        </p:nvSpPr>
        <p:spPr bwMode="auto">
          <a:xfrm>
            <a:off x="5791200" y="5942013"/>
            <a:ext cx="2246313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Firm’s business risk</a:t>
            </a:r>
          </a:p>
        </p:txBody>
      </p:sp>
      <p:sp>
        <p:nvSpPr>
          <p:cNvPr id="575506" name="AutoShape 18"/>
          <p:cNvSpPr>
            <a:spLocks noChangeArrowheads="1"/>
          </p:cNvSpPr>
          <p:nvPr/>
        </p:nvSpPr>
        <p:spPr bwMode="auto">
          <a:xfrm>
            <a:off x="684213" y="5942013"/>
            <a:ext cx="203835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Market risk aversion</a:t>
            </a:r>
          </a:p>
        </p:txBody>
      </p:sp>
      <p:sp>
        <p:nvSpPr>
          <p:cNvPr id="575507" name="AutoShape 19"/>
          <p:cNvSpPr>
            <a:spLocks noChangeArrowheads="1"/>
          </p:cNvSpPr>
          <p:nvPr/>
        </p:nvSpPr>
        <p:spPr bwMode="auto">
          <a:xfrm>
            <a:off x="5791200" y="5408613"/>
            <a:ext cx="2582863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Firm’s debt/equity mix</a:t>
            </a:r>
          </a:p>
        </p:txBody>
      </p:sp>
      <p:sp>
        <p:nvSpPr>
          <p:cNvPr id="575508" name="AutoShape 20"/>
          <p:cNvSpPr>
            <a:spLocks noChangeArrowheads="1"/>
          </p:cNvSpPr>
          <p:nvPr/>
        </p:nvSpPr>
        <p:spPr bwMode="auto">
          <a:xfrm>
            <a:off x="3695700" y="5486400"/>
            <a:ext cx="1522413" cy="7985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Cost of debt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Cost of equity</a:t>
            </a:r>
          </a:p>
        </p:txBody>
      </p:sp>
      <p:sp>
        <p:nvSpPr>
          <p:cNvPr id="575509" name="AutoShape 21"/>
          <p:cNvSpPr>
            <a:spLocks noChangeArrowheads="1"/>
          </p:cNvSpPr>
          <p:nvPr/>
        </p:nvSpPr>
        <p:spPr bwMode="auto">
          <a:xfrm>
            <a:off x="3378200" y="4343400"/>
            <a:ext cx="2157413" cy="933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Tahoma" pitchFamily="34" charset="0"/>
              </a:rPr>
              <a:t>Weighted average</a:t>
            </a:r>
          </a:p>
          <a:p>
            <a:pPr algn="ctr"/>
            <a:r>
              <a:rPr lang="en-US" sz="1600" b="1">
                <a:latin typeface="Tahoma" pitchFamily="34" charset="0"/>
              </a:rPr>
              <a:t>cost of capital</a:t>
            </a:r>
          </a:p>
          <a:p>
            <a:pPr algn="ctr"/>
            <a:r>
              <a:rPr lang="en-US" sz="1600" b="1">
                <a:latin typeface="Tahoma" pitchFamily="34" charset="0"/>
              </a:rPr>
              <a:t>(WACC)</a:t>
            </a:r>
          </a:p>
        </p:txBody>
      </p:sp>
      <p:cxnSp>
        <p:nvCxnSpPr>
          <p:cNvPr id="575510" name="AutoShape 22"/>
          <p:cNvCxnSpPr>
            <a:cxnSpLocks noChangeShapeType="1"/>
            <a:stCxn id="575507" idx="1"/>
            <a:endCxn id="575508" idx="3"/>
          </p:cNvCxnSpPr>
          <p:nvPr/>
        </p:nvCxnSpPr>
        <p:spPr bwMode="auto">
          <a:xfrm flipH="1">
            <a:off x="5232400" y="5605463"/>
            <a:ext cx="544513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75511" name="AutoShape 23"/>
          <p:cNvCxnSpPr>
            <a:cxnSpLocks noChangeShapeType="1"/>
            <a:stCxn id="575505" idx="1"/>
            <a:endCxn id="575508" idx="3"/>
          </p:cNvCxnSpPr>
          <p:nvPr/>
        </p:nvCxnSpPr>
        <p:spPr bwMode="auto">
          <a:xfrm flipH="1" flipV="1">
            <a:off x="5232400" y="5886450"/>
            <a:ext cx="544513" cy="252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75512" name="AutoShape 24"/>
          <p:cNvCxnSpPr>
            <a:cxnSpLocks noChangeShapeType="1"/>
            <a:stCxn id="575504" idx="3"/>
            <a:endCxn id="575508" idx="1"/>
          </p:cNvCxnSpPr>
          <p:nvPr/>
        </p:nvCxnSpPr>
        <p:spPr bwMode="auto">
          <a:xfrm>
            <a:off x="2736850" y="5605463"/>
            <a:ext cx="944563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75513" name="AutoShape 25"/>
          <p:cNvCxnSpPr>
            <a:cxnSpLocks noChangeShapeType="1"/>
            <a:stCxn id="575506" idx="3"/>
            <a:endCxn id="575508" idx="1"/>
          </p:cNvCxnSpPr>
          <p:nvPr/>
        </p:nvCxnSpPr>
        <p:spPr bwMode="auto">
          <a:xfrm flipV="1">
            <a:off x="2736850" y="5886450"/>
            <a:ext cx="944563" cy="25241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75514" name="AutoShape 26"/>
          <p:cNvCxnSpPr>
            <a:cxnSpLocks noChangeShapeType="1"/>
            <a:stCxn id="575507" idx="0"/>
            <a:endCxn id="575509" idx="3"/>
          </p:cNvCxnSpPr>
          <p:nvPr/>
        </p:nvCxnSpPr>
        <p:spPr bwMode="auto">
          <a:xfrm rot="5400000" flipH="1">
            <a:off x="6024563" y="4335462"/>
            <a:ext cx="584200" cy="15335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75515" name="AutoShape 27"/>
          <p:cNvSpPr>
            <a:spLocks noChangeArrowheads="1"/>
          </p:cNvSpPr>
          <p:nvPr/>
        </p:nvSpPr>
        <p:spPr bwMode="auto">
          <a:xfrm>
            <a:off x="1522413" y="1484313"/>
            <a:ext cx="1998662" cy="635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Net operating</a:t>
            </a:r>
          </a:p>
          <a:p>
            <a:pPr>
              <a:lnSpc>
                <a:spcPct val="95000"/>
              </a:lnSpc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profit after taxes</a:t>
            </a:r>
          </a:p>
        </p:txBody>
      </p:sp>
      <p:sp>
        <p:nvSpPr>
          <p:cNvPr id="575516" name="AutoShape 28"/>
          <p:cNvSpPr>
            <a:spLocks noChangeArrowheads="1"/>
          </p:cNvSpPr>
          <p:nvPr/>
        </p:nvSpPr>
        <p:spPr bwMode="auto">
          <a:xfrm>
            <a:off x="5484813" y="1484313"/>
            <a:ext cx="2503487" cy="635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Required investments</a:t>
            </a:r>
          </a:p>
          <a:p>
            <a:pPr>
              <a:lnSpc>
                <a:spcPct val="95000"/>
              </a:lnSpc>
            </a:pPr>
            <a:r>
              <a:rPr lang="en-US" sz="1600" b="1">
                <a:solidFill>
                  <a:schemeClr val="tx2"/>
                </a:solidFill>
                <a:latin typeface="Tahoma" pitchFamily="34" charset="0"/>
              </a:rPr>
              <a:t>in operating capital</a:t>
            </a:r>
          </a:p>
        </p:txBody>
      </p:sp>
      <p:sp>
        <p:nvSpPr>
          <p:cNvPr id="575517" name="Text Box 29"/>
          <p:cNvSpPr txBox="1">
            <a:spLocks noChangeArrowheads="1"/>
          </p:cNvSpPr>
          <p:nvPr/>
        </p:nvSpPr>
        <p:spPr bwMode="auto">
          <a:xfrm>
            <a:off x="5105400" y="1625600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  <a:cs typeface="Tahoma" pitchFamily="34" charset="0"/>
              </a:rPr>
              <a:t>−</a:t>
            </a:r>
          </a:p>
        </p:txBody>
      </p:sp>
      <p:sp>
        <p:nvSpPr>
          <p:cNvPr id="575518" name="Text Box 30"/>
          <p:cNvSpPr txBox="1">
            <a:spLocks noChangeArrowheads="1"/>
          </p:cNvSpPr>
          <p:nvPr/>
        </p:nvSpPr>
        <p:spPr bwMode="auto">
          <a:xfrm>
            <a:off x="5334000" y="2362200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ahoma" pitchFamily="34" charset="0"/>
                <a:cs typeface="Tahoma" pitchFamily="34" charset="0"/>
              </a:rPr>
              <a:t>=</a:t>
            </a:r>
          </a:p>
        </p:txBody>
      </p:sp>
      <p:cxnSp>
        <p:nvCxnSpPr>
          <p:cNvPr id="575519" name="AutoShape 31"/>
          <p:cNvCxnSpPr>
            <a:cxnSpLocks noChangeShapeType="1"/>
            <a:stCxn id="575509" idx="0"/>
            <a:endCxn id="575491" idx="2"/>
          </p:cNvCxnSpPr>
          <p:nvPr/>
        </p:nvCxnSpPr>
        <p:spPr bwMode="auto">
          <a:xfrm flipV="1">
            <a:off x="4457700" y="4052888"/>
            <a:ext cx="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75520" name="Text Box 32"/>
          <p:cNvSpPr txBox="1">
            <a:spLocks noChangeArrowheads="1"/>
          </p:cNvSpPr>
          <p:nvPr/>
        </p:nvSpPr>
        <p:spPr bwMode="auto">
          <a:xfrm>
            <a:off x="914400" y="228600"/>
            <a:ext cx="7772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400" b="1">
                <a:solidFill>
                  <a:schemeClr val="tx2"/>
                </a:solidFill>
                <a:latin typeface="Tahoma" pitchFamily="34" charset="0"/>
              </a:rPr>
              <a:t>Determinants of Intrinsic Value:</a:t>
            </a:r>
          </a:p>
          <a:p>
            <a:pPr algn="ctr">
              <a:lnSpc>
                <a:spcPct val="95000"/>
              </a:lnSpc>
            </a:pPr>
            <a:r>
              <a:rPr lang="en-US" sz="2400" b="1">
                <a:solidFill>
                  <a:schemeClr val="tx2"/>
                </a:solidFill>
                <a:latin typeface="Tahoma" pitchFamily="34" charset="0"/>
              </a:rPr>
              <a:t>Using Ratio Analysis</a:t>
            </a:r>
          </a:p>
        </p:txBody>
      </p:sp>
      <p:cxnSp>
        <p:nvCxnSpPr>
          <p:cNvPr id="575521" name="AutoShape 33"/>
          <p:cNvCxnSpPr>
            <a:cxnSpLocks noChangeShapeType="1"/>
            <a:stCxn id="575502" idx="2"/>
            <a:endCxn id="575491" idx="0"/>
          </p:cNvCxnSpPr>
          <p:nvPr/>
        </p:nvCxnSpPr>
        <p:spPr bwMode="auto">
          <a:xfrm flipH="1">
            <a:off x="4457700" y="2884488"/>
            <a:ext cx="1588" cy="225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75522" name="AutoShape 34"/>
          <p:cNvCxnSpPr>
            <a:cxnSpLocks noChangeShapeType="1"/>
            <a:stCxn id="575516" idx="2"/>
            <a:endCxn id="575518" idx="3"/>
          </p:cNvCxnSpPr>
          <p:nvPr/>
        </p:nvCxnSpPr>
        <p:spPr bwMode="auto">
          <a:xfrm rot="5400000">
            <a:off x="6012656" y="1805782"/>
            <a:ext cx="396875" cy="105251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75523" name="AutoShape 35"/>
          <p:cNvCxnSpPr>
            <a:cxnSpLocks noChangeShapeType="1"/>
            <a:stCxn id="575515" idx="3"/>
            <a:endCxn id="575517" idx="1"/>
          </p:cNvCxnSpPr>
          <p:nvPr/>
        </p:nvCxnSpPr>
        <p:spPr bwMode="auto">
          <a:xfrm flipV="1">
            <a:off x="3535363" y="1793875"/>
            <a:ext cx="1570037" cy="79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75524" name="AutoShape 36"/>
          <p:cNvSpPr>
            <a:spLocks noChangeArrowheads="1"/>
          </p:cNvSpPr>
          <p:nvPr/>
        </p:nvSpPr>
        <p:spPr bwMode="auto">
          <a:xfrm>
            <a:off x="609600" y="1676400"/>
            <a:ext cx="762000" cy="228600"/>
          </a:xfrm>
          <a:prstGeom prst="notchedRightArrow">
            <a:avLst>
              <a:gd name="adj1" fmla="val 50000"/>
              <a:gd name="adj2" fmla="val 83333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5525" name="AutoShape 37"/>
          <p:cNvSpPr>
            <a:spLocks noChangeArrowheads="1"/>
          </p:cNvSpPr>
          <p:nvPr/>
        </p:nvSpPr>
        <p:spPr bwMode="auto">
          <a:xfrm rot="10800000">
            <a:off x="8153400" y="1676400"/>
            <a:ext cx="762000" cy="228600"/>
          </a:xfrm>
          <a:prstGeom prst="notchedRightArrow">
            <a:avLst>
              <a:gd name="adj1" fmla="val 50000"/>
              <a:gd name="adj2" fmla="val 83333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5526" name="AutoShape 38"/>
          <p:cNvSpPr>
            <a:spLocks noChangeArrowheads="1"/>
          </p:cNvSpPr>
          <p:nvPr/>
        </p:nvSpPr>
        <p:spPr bwMode="auto">
          <a:xfrm rot="10800000">
            <a:off x="8153400" y="6019800"/>
            <a:ext cx="762000" cy="228600"/>
          </a:xfrm>
          <a:prstGeom prst="notchedRightArrow">
            <a:avLst>
              <a:gd name="adj1" fmla="val 50000"/>
              <a:gd name="adj2" fmla="val 83333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5527" name="AutoShape 39"/>
          <p:cNvSpPr>
            <a:spLocks noChangeArrowheads="1"/>
          </p:cNvSpPr>
          <p:nvPr/>
        </p:nvSpPr>
        <p:spPr bwMode="auto">
          <a:xfrm rot="10800000">
            <a:off x="8458200" y="5486400"/>
            <a:ext cx="533400" cy="228600"/>
          </a:xfrm>
          <a:prstGeom prst="notchedRightArrow">
            <a:avLst>
              <a:gd name="adj1" fmla="val 50000"/>
              <a:gd name="adj2" fmla="val 58333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5528" name="Text Box 40"/>
          <p:cNvSpPr txBox="1">
            <a:spLocks noChangeArrowheads="1"/>
          </p:cNvSpPr>
          <p:nvPr/>
        </p:nvSpPr>
        <p:spPr bwMode="auto">
          <a:xfrm>
            <a:off x="5638800" y="3276600"/>
            <a:ext cx="4572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...</a:t>
            </a:r>
            <a:endParaRPr lang="en-US" b="1" baseline="-25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5533-1062-466F-B7F1-B9B8B7AE952D}" type="slidenum">
              <a:rPr lang="en-US"/>
              <a:pPr/>
              <a:t>30</a:t>
            </a:fld>
            <a:endParaRPr lang="en-US"/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Earning Power vs. Industry Average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BEP removes effect of taxes and financial leverage.  Useful for comparison.</a:t>
            </a:r>
          </a:p>
          <a:p>
            <a:r>
              <a:rPr lang="en-US"/>
              <a:t>Projected to be below average.</a:t>
            </a:r>
          </a:p>
          <a:p>
            <a:r>
              <a:rPr lang="en-US"/>
              <a:t>Room for improvement.</a:t>
            </a:r>
          </a:p>
        </p:txBody>
      </p:sp>
      <p:grpSp>
        <p:nvGrpSpPr>
          <p:cNvPr id="52235" name="Group 11"/>
          <p:cNvGrpSpPr>
            <a:grpSpLocks/>
          </p:cNvGrpSpPr>
          <p:nvPr/>
        </p:nvGrpSpPr>
        <p:grpSpPr bwMode="auto">
          <a:xfrm>
            <a:off x="1066800" y="4724400"/>
            <a:ext cx="6970713" cy="1179513"/>
            <a:chOff x="768" y="1296"/>
            <a:chExt cx="4391" cy="743"/>
          </a:xfrm>
        </p:grpSpPr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768" y="1296"/>
              <a:ext cx="4391" cy="7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10000"/>
                </a:lnSpc>
                <a:tabLst>
                  <a:tab pos="1881188" algn="ctr"/>
                  <a:tab pos="3262313" algn="ctr"/>
                  <a:tab pos="4691063" algn="ctr"/>
                  <a:tab pos="6000750" algn="ctr"/>
                </a:tabLst>
              </a:pPr>
              <a:r>
                <a:rPr lang="en-US" sz="3200">
                  <a:latin typeface="Tahoma" pitchFamily="34" charset="0"/>
                </a:rPr>
                <a:t>	2011E	2010	2009	Ind.</a:t>
              </a:r>
            </a:p>
            <a:p>
              <a:pPr>
                <a:lnSpc>
                  <a:spcPct val="110000"/>
                </a:lnSpc>
                <a:tabLst>
                  <a:tab pos="1881188" algn="ctr"/>
                  <a:tab pos="3262313" algn="ctr"/>
                  <a:tab pos="4691063" algn="ctr"/>
                  <a:tab pos="6000750" algn="ctr"/>
                </a:tabLst>
              </a:pPr>
              <a:r>
                <a:rPr lang="en-US" sz="3200">
                  <a:latin typeface="Tahoma" pitchFamily="34" charset="0"/>
                </a:rPr>
                <a:t>BEP	14.3%	0.6%	14.2%	17.8%</a:t>
              </a:r>
            </a:p>
          </p:txBody>
        </p:sp>
        <p:grpSp>
          <p:nvGrpSpPr>
            <p:cNvPr id="52232" name="Group 8"/>
            <p:cNvGrpSpPr>
              <a:grpSpLocks/>
            </p:cNvGrpSpPr>
            <p:nvPr/>
          </p:nvGrpSpPr>
          <p:grpSpPr bwMode="auto">
            <a:xfrm>
              <a:off x="1488" y="1680"/>
              <a:ext cx="3569" cy="359"/>
              <a:chOff x="1365" y="1193"/>
              <a:chExt cx="3569" cy="359"/>
            </a:xfrm>
          </p:grpSpPr>
          <p:sp>
            <p:nvSpPr>
              <p:cNvPr id="52230" name="Line 6"/>
              <p:cNvSpPr>
                <a:spLocks noChangeShapeType="1"/>
              </p:cNvSpPr>
              <p:nvPr/>
            </p:nvSpPr>
            <p:spPr bwMode="auto">
              <a:xfrm>
                <a:off x="1366" y="1193"/>
                <a:ext cx="35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31" name="Line 7"/>
              <p:cNvSpPr>
                <a:spLocks noChangeShapeType="1"/>
              </p:cNvSpPr>
              <p:nvPr/>
            </p:nvSpPr>
            <p:spPr bwMode="auto">
              <a:xfrm>
                <a:off x="1365" y="1194"/>
                <a:ext cx="0" cy="3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9CC2-87C4-4CCB-8B97-936B52730A3E}" type="slidenum">
              <a:rPr lang="en-US"/>
              <a:pPr/>
              <a:t>31</a:t>
            </a:fld>
            <a:endParaRPr lang="en-US"/>
          </a:p>
        </p:txBody>
      </p:sp>
      <p:grpSp>
        <p:nvGrpSpPr>
          <p:cNvPr id="359426" name="Group 2"/>
          <p:cNvGrpSpPr>
            <a:grpSpLocks/>
          </p:cNvGrpSpPr>
          <p:nvPr/>
        </p:nvGrpSpPr>
        <p:grpSpPr bwMode="auto">
          <a:xfrm>
            <a:off x="2590800" y="2536825"/>
            <a:ext cx="6096000" cy="3711575"/>
            <a:chOff x="1632" y="1598"/>
            <a:chExt cx="3840" cy="2338"/>
          </a:xfrm>
        </p:grpSpPr>
        <p:sp>
          <p:nvSpPr>
            <p:cNvPr id="359427" name="Rectangle 3"/>
            <p:cNvSpPr>
              <a:spLocks noChangeArrowheads="1"/>
            </p:cNvSpPr>
            <p:nvPr/>
          </p:nvSpPr>
          <p:spPr bwMode="auto">
            <a:xfrm>
              <a:off x="1632" y="1743"/>
              <a:ext cx="3153" cy="11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r>
                <a:rPr lang="en-US" sz="3200">
                  <a:latin typeface="Tahoma" pitchFamily="34" charset="0"/>
                </a:rPr>
                <a:t>ROA  =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endParaRPr lang="en-US" sz="3200">
                <a:latin typeface="Tahoma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r>
                <a:rPr lang="en-US" sz="3200">
                  <a:latin typeface="Tahoma" pitchFamily="34" charset="0"/>
                </a:rPr>
                <a:t>	=                = 7.2%.</a:t>
              </a:r>
            </a:p>
          </p:txBody>
        </p:sp>
        <p:sp>
          <p:nvSpPr>
            <p:cNvPr id="359428" name="Rectangle 4"/>
            <p:cNvSpPr>
              <a:spLocks noChangeArrowheads="1"/>
            </p:cNvSpPr>
            <p:nvPr/>
          </p:nvSpPr>
          <p:spPr bwMode="auto">
            <a:xfrm>
              <a:off x="2569" y="1598"/>
              <a:ext cx="1622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1374775">
                <a:tabLst>
                  <a:tab pos="2393950" algn="l"/>
                  <a:tab pos="2566988" algn="l"/>
                </a:tabLst>
              </a:pPr>
              <a:r>
                <a:rPr lang="en-US" sz="3200" u="sng">
                  <a:latin typeface="Tahoma" pitchFamily="34" charset="0"/>
                </a:rPr>
                <a:t>       NI	</a:t>
              </a:r>
            </a:p>
            <a:p>
              <a:pPr algn="ctr" defTabSz="1374775">
                <a:tabLst>
                  <a:tab pos="2393950" algn="l"/>
                  <a:tab pos="2566988" algn="l"/>
                </a:tabLst>
              </a:pPr>
              <a:r>
                <a:rPr lang="en-US" sz="3200">
                  <a:latin typeface="Tahoma" pitchFamily="34" charset="0"/>
                </a:rPr>
                <a:t>Total assets</a:t>
              </a:r>
            </a:p>
          </p:txBody>
        </p:sp>
        <p:sp>
          <p:nvSpPr>
            <p:cNvPr id="359429" name="Rectangle 5"/>
            <p:cNvSpPr>
              <a:spLocks noChangeArrowheads="1"/>
            </p:cNvSpPr>
            <p:nvPr/>
          </p:nvSpPr>
          <p:spPr bwMode="auto">
            <a:xfrm>
              <a:off x="2529" y="2363"/>
              <a:ext cx="1052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 $253.6 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$3,517</a:t>
              </a:r>
            </a:p>
          </p:txBody>
        </p:sp>
        <p:sp>
          <p:nvSpPr>
            <p:cNvPr id="359430" name="Rectangle 6"/>
            <p:cNvSpPr>
              <a:spLocks noChangeArrowheads="1"/>
            </p:cNvSpPr>
            <p:nvPr/>
          </p:nvSpPr>
          <p:spPr bwMode="auto">
            <a:xfrm>
              <a:off x="4708" y="3686"/>
              <a:ext cx="76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(More…)</a:t>
              </a:r>
            </a:p>
          </p:txBody>
        </p:sp>
      </p:grpSp>
      <p:sp>
        <p:nvSpPr>
          <p:cNvPr id="3594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 on Assets (ROA)</a:t>
            </a:r>
            <a:br>
              <a:rPr lang="en-US"/>
            </a:br>
            <a:r>
              <a:rPr lang="en-US"/>
              <a:t>and Return on Equity (ROE)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4876800"/>
            <a:ext cx="69405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low ROA can result from a </a:t>
            </a:r>
            <a:r>
              <a:rPr lang="en-US" sz="2400" dirty="0" smtClean="0"/>
              <a:t>decision </a:t>
            </a:r>
            <a:r>
              <a:rPr lang="en-US" sz="2400" dirty="0"/>
              <a:t>to use a great deal of debt</a:t>
            </a:r>
            <a:r>
              <a:rPr lang="en-US" sz="2400" dirty="0" smtClean="0"/>
              <a:t>, in which </a:t>
            </a:r>
            <a:r>
              <a:rPr lang="en-US" sz="2400" dirty="0"/>
              <a:t>case high interest expenses will cause net income to </a:t>
            </a:r>
            <a:r>
              <a:rPr lang="en-US" sz="2400" dirty="0" smtClean="0"/>
              <a:t>be relatively </a:t>
            </a:r>
            <a:r>
              <a:rPr lang="en-US" sz="2400" dirty="0"/>
              <a:t>low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DA46-44ED-46A4-A8BB-8312E5CE814B}" type="slidenum">
              <a:rPr lang="en-US"/>
              <a:pPr/>
              <a:t>32</a:t>
            </a:fld>
            <a:endParaRPr lang="en-US"/>
          </a:p>
        </p:txBody>
      </p:sp>
      <p:grpSp>
        <p:nvGrpSpPr>
          <p:cNvPr id="360457" name="Group 9"/>
          <p:cNvGrpSpPr>
            <a:grpSpLocks/>
          </p:cNvGrpSpPr>
          <p:nvPr/>
        </p:nvGrpSpPr>
        <p:grpSpPr bwMode="auto">
          <a:xfrm>
            <a:off x="2590800" y="2514600"/>
            <a:ext cx="6197600" cy="3729038"/>
            <a:chOff x="1632" y="1584"/>
            <a:chExt cx="3904" cy="2349"/>
          </a:xfrm>
        </p:grpSpPr>
        <p:sp>
          <p:nvSpPr>
            <p:cNvPr id="360451" name="Rectangle 3"/>
            <p:cNvSpPr>
              <a:spLocks noChangeArrowheads="1"/>
            </p:cNvSpPr>
            <p:nvPr/>
          </p:nvSpPr>
          <p:spPr bwMode="auto">
            <a:xfrm>
              <a:off x="1632" y="1743"/>
              <a:ext cx="3153" cy="11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r>
                <a:rPr lang="en-US" sz="3200">
                  <a:latin typeface="Tahoma" pitchFamily="34" charset="0"/>
                </a:rPr>
                <a:t>ROE  =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endParaRPr lang="en-US" sz="3200">
                <a:latin typeface="Tahoma" pitchFamily="34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  <a:tabLst>
                  <a:tab pos="1023938" algn="l"/>
                </a:tabLst>
              </a:pPr>
              <a:r>
                <a:rPr lang="en-US" sz="3200">
                  <a:latin typeface="Tahoma" pitchFamily="34" charset="0"/>
                </a:rPr>
                <a:t>	=                = 12.8%.</a:t>
              </a:r>
            </a:p>
          </p:txBody>
        </p:sp>
        <p:sp>
          <p:nvSpPr>
            <p:cNvPr id="360452" name="Rectangle 4"/>
            <p:cNvSpPr>
              <a:spLocks noChangeArrowheads="1"/>
            </p:cNvSpPr>
            <p:nvPr/>
          </p:nvSpPr>
          <p:spPr bwMode="auto">
            <a:xfrm>
              <a:off x="2727" y="1584"/>
              <a:ext cx="1901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1374775">
                <a:tabLst>
                  <a:tab pos="2393950" algn="l"/>
                  <a:tab pos="2566988" algn="l"/>
                </a:tabLst>
              </a:pPr>
              <a:r>
                <a:rPr lang="en-US" sz="3200" u="sng">
                  <a:latin typeface="Tahoma" pitchFamily="34" charset="0"/>
                </a:rPr>
                <a:t>       NI	</a:t>
              </a:r>
            </a:p>
            <a:p>
              <a:pPr algn="ctr" defTabSz="1374775">
                <a:tabLst>
                  <a:tab pos="2393950" algn="l"/>
                  <a:tab pos="2566988" algn="l"/>
                </a:tabLst>
              </a:pPr>
              <a:r>
                <a:rPr lang="en-US" sz="3200">
                  <a:latin typeface="Tahoma" pitchFamily="34" charset="0"/>
                </a:rPr>
                <a:t>Common Equity</a:t>
              </a:r>
            </a:p>
          </p:txBody>
        </p:sp>
        <p:sp>
          <p:nvSpPr>
            <p:cNvPr id="360453" name="Rectangle 5"/>
            <p:cNvSpPr>
              <a:spLocks noChangeArrowheads="1"/>
            </p:cNvSpPr>
            <p:nvPr/>
          </p:nvSpPr>
          <p:spPr bwMode="auto">
            <a:xfrm>
              <a:off x="2529" y="2363"/>
              <a:ext cx="1052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 $253.6 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$1,977</a:t>
              </a:r>
            </a:p>
          </p:txBody>
        </p:sp>
        <p:sp>
          <p:nvSpPr>
            <p:cNvPr id="360454" name="Rectangle 6"/>
            <p:cNvSpPr>
              <a:spLocks noChangeArrowheads="1"/>
            </p:cNvSpPr>
            <p:nvPr/>
          </p:nvSpPr>
          <p:spPr bwMode="auto">
            <a:xfrm>
              <a:off x="4708" y="3683"/>
              <a:ext cx="82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ahoma" pitchFamily="34" charset="0"/>
                </a:rPr>
                <a:t>(More…)</a:t>
              </a:r>
            </a:p>
          </p:txBody>
        </p:sp>
      </p:grpSp>
      <p:sp>
        <p:nvSpPr>
          <p:cNvPr id="3604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 on Assets (ROA)</a:t>
            </a:r>
            <a:br>
              <a:rPr lang="en-US"/>
            </a:br>
            <a:r>
              <a:rPr lang="en-US"/>
              <a:t>and Return on Equity (ROE)</a:t>
            </a:r>
          </a:p>
        </p:txBody>
      </p:sp>
      <p:sp>
        <p:nvSpPr>
          <p:cNvPr id="2" name="Rectangle 1"/>
          <p:cNvSpPr/>
          <p:nvPr/>
        </p:nvSpPr>
        <p:spPr>
          <a:xfrm>
            <a:off x="1303636" y="1992868"/>
            <a:ext cx="70021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REO is the </a:t>
            </a:r>
            <a:r>
              <a:rPr lang="en-US" sz="2000" dirty="0"/>
              <a:t>most important, or bottom-line, accounting </a:t>
            </a:r>
            <a:r>
              <a:rPr lang="en-US" sz="2000" dirty="0" smtClean="0"/>
              <a:t>ratio.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685799" y="4971871"/>
            <a:ext cx="66611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Stockholders expect to earn a return on their money, and this ratio tells how </a:t>
            </a:r>
            <a:r>
              <a:rPr lang="en-US" sz="2400" dirty="0" smtClean="0"/>
              <a:t>well they </a:t>
            </a:r>
            <a:r>
              <a:rPr lang="en-US" sz="2400" dirty="0"/>
              <a:t>are doing in an accounting sense.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E583-8042-41A9-BA1C-5BF633A0BA0D}" type="slidenum">
              <a:rPr lang="en-US"/>
              <a:pPr/>
              <a:t>33</a:t>
            </a:fld>
            <a:endParaRPr lang="en-US"/>
          </a:p>
        </p:txBody>
      </p:sp>
      <p:grpSp>
        <p:nvGrpSpPr>
          <p:cNvPr id="56334" name="Group 14"/>
          <p:cNvGrpSpPr>
            <a:grpSpLocks/>
          </p:cNvGrpSpPr>
          <p:nvPr/>
        </p:nvGrpSpPr>
        <p:grpSpPr bwMode="auto">
          <a:xfrm>
            <a:off x="1066800" y="2667000"/>
            <a:ext cx="7446963" cy="1698625"/>
            <a:chOff x="720" y="1968"/>
            <a:chExt cx="4691" cy="1070"/>
          </a:xfrm>
        </p:grpSpPr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720" y="1968"/>
              <a:ext cx="4691" cy="10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10000"/>
                </a:lnSpc>
                <a:tabLst>
                  <a:tab pos="1833563" algn="dec"/>
                  <a:tab pos="3548063" algn="dec"/>
                  <a:tab pos="4857750" algn="dec"/>
                  <a:tab pos="6286500" algn="dec"/>
                </a:tabLst>
              </a:pPr>
              <a:r>
                <a:rPr lang="en-US" sz="3200">
                  <a:latin typeface="Tahoma" pitchFamily="34" charset="0"/>
                </a:rPr>
                <a:t>	             2011E	    2010    2009    Ind.</a:t>
              </a:r>
            </a:p>
            <a:p>
              <a:pPr>
                <a:lnSpc>
                  <a:spcPct val="110000"/>
                </a:lnSpc>
                <a:tabLst>
                  <a:tab pos="1833563" algn="dec"/>
                  <a:tab pos="3548063" algn="dec"/>
                  <a:tab pos="4857750" algn="dec"/>
                  <a:tab pos="6286500" algn="dec"/>
                </a:tabLst>
              </a:pPr>
              <a:r>
                <a:rPr lang="en-US" sz="3200">
                  <a:latin typeface="Tahoma" pitchFamily="34" charset="0"/>
                </a:rPr>
                <a:t>ROA	7.2%	-3.3%	6.0%	9.0%</a:t>
              </a:r>
            </a:p>
            <a:p>
              <a:pPr>
                <a:lnSpc>
                  <a:spcPct val="110000"/>
                </a:lnSpc>
                <a:tabLst>
                  <a:tab pos="1833563" algn="dec"/>
                  <a:tab pos="3548063" algn="dec"/>
                  <a:tab pos="4857750" algn="dec"/>
                  <a:tab pos="6286500" algn="dec"/>
                </a:tabLst>
              </a:pPr>
              <a:r>
                <a:rPr lang="en-US" sz="3200">
                  <a:latin typeface="Tahoma" pitchFamily="34" charset="0"/>
                </a:rPr>
                <a:t>ROE	12.8%	-17.1%	13.3%	18.0%</a:t>
              </a:r>
            </a:p>
          </p:txBody>
        </p:sp>
        <p:sp>
          <p:nvSpPr>
            <p:cNvPr id="56330" name="Line 10"/>
            <p:cNvSpPr>
              <a:spLocks noChangeShapeType="1"/>
            </p:cNvSpPr>
            <p:nvPr/>
          </p:nvSpPr>
          <p:spPr bwMode="auto">
            <a:xfrm>
              <a:off x="1513" y="2316"/>
              <a:ext cx="379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1" name="Line 11"/>
            <p:cNvSpPr>
              <a:spLocks noChangeShapeType="1"/>
            </p:cNvSpPr>
            <p:nvPr/>
          </p:nvSpPr>
          <p:spPr bwMode="auto">
            <a:xfrm>
              <a:off x="1512" y="2317"/>
              <a:ext cx="0" cy="6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1143000" y="5410200"/>
            <a:ext cx="64865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latin typeface="Tahoma" pitchFamily="34" charset="0"/>
              </a:rPr>
              <a:t>Both below average but improving.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ROA and ROE vs. Industry Averages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FDA8-C699-416F-9D97-BE7B8A54D5AC}" type="slidenum">
              <a:rPr lang="en-US"/>
              <a:pPr/>
              <a:t>34</a:t>
            </a:fld>
            <a:endParaRPr lang="en-US"/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Debt on ROA and ROE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ROA is lowered by debt--interest expense lowers net income, which also lowers ROA.</a:t>
            </a:r>
          </a:p>
          <a:p>
            <a:r>
              <a:rPr lang="en-US"/>
              <a:t>However, the use of debt lowers equity, and if equity is lowered more than net income, ROE would increase.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F0DA-F03D-4B67-967F-4E235CC356D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Problems with ROE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8153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3000" kern="0" smtClean="0"/>
              <a:t>ROE and shareholder wealth are correlated, but problems can arise when ROE is the sole measure of performance.</a:t>
            </a:r>
          </a:p>
          <a:p>
            <a:pPr marL="685800" lvl="1" indent="-228600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600" kern="0" smtClean="0"/>
              <a:t>ROE does not consider risk.</a:t>
            </a:r>
          </a:p>
          <a:p>
            <a:pPr marL="685800" lvl="1" indent="-228600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600" kern="0" smtClean="0"/>
              <a:t>ROE does not consider the amount of capital invested.</a:t>
            </a:r>
          </a:p>
          <a:p>
            <a:pPr marL="685800" lvl="1" indent="-228600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600" kern="0" smtClean="0"/>
              <a:t>Might encourage managers to make investment decisions that do not benefit shareholders.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3000" kern="0" smtClean="0"/>
              <a:t>ROE focuses only on return.  A better measure is one that considers both risk and return.</a:t>
            </a:r>
          </a:p>
        </p:txBody>
      </p:sp>
    </p:spTree>
    <p:extLst>
      <p:ext uri="{BB962C8B-B14F-4D97-AF65-F5344CB8AC3E}">
        <p14:creationId xmlns:p14="http://schemas.microsoft.com/office/powerpoint/2010/main" val="329360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B520-7430-4785-9526-BF208A226F0F}" type="slidenum">
              <a:rPr lang="en-US"/>
              <a:pPr/>
              <a:t>36</a:t>
            </a:fld>
            <a:endParaRPr lang="en-US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Value Ratios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Market value ratios incorporate the:</a:t>
            </a:r>
          </a:p>
          <a:p>
            <a:pPr lvl="1"/>
            <a:r>
              <a:rPr lang="en-US"/>
              <a:t>High current levels of earnings and cash flow </a:t>
            </a:r>
            <a:r>
              <a:rPr lang="en-US" i="1" u="sng"/>
              <a:t>increase</a:t>
            </a:r>
            <a:r>
              <a:rPr lang="en-US"/>
              <a:t> market value ratios</a:t>
            </a:r>
          </a:p>
          <a:p>
            <a:pPr lvl="1"/>
            <a:r>
              <a:rPr lang="en-US"/>
              <a:t>High expected growth in earnings and cash flow </a:t>
            </a:r>
            <a:r>
              <a:rPr lang="en-US" i="1" u="sng"/>
              <a:t>increases</a:t>
            </a:r>
            <a:r>
              <a:rPr lang="en-US"/>
              <a:t> market value ratios</a:t>
            </a:r>
          </a:p>
          <a:p>
            <a:pPr lvl="1"/>
            <a:r>
              <a:rPr lang="en-US"/>
              <a:t>High risk of expected growth in earnings and cash flow </a:t>
            </a:r>
            <a:r>
              <a:rPr lang="en-US" i="1" u="sng"/>
              <a:t>decreases</a:t>
            </a:r>
            <a:r>
              <a:rPr lang="en-US"/>
              <a:t> market value ratios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70CA-9F44-44DB-AF8C-B40E96878BC1}" type="slidenum">
              <a:rPr lang="en-US"/>
              <a:pPr/>
              <a:t>37</a:t>
            </a:fld>
            <a:endParaRPr lang="en-US"/>
          </a:p>
        </p:txBody>
      </p:sp>
      <p:grpSp>
        <p:nvGrpSpPr>
          <p:cNvPr id="60428" name="Group 12"/>
          <p:cNvGrpSpPr>
            <a:grpSpLocks/>
          </p:cNvGrpSpPr>
          <p:nvPr/>
        </p:nvGrpSpPr>
        <p:grpSpPr bwMode="auto">
          <a:xfrm>
            <a:off x="862013" y="2519363"/>
            <a:ext cx="7835900" cy="3205162"/>
            <a:chOff x="543" y="1587"/>
            <a:chExt cx="4936" cy="2019"/>
          </a:xfrm>
        </p:grpSpPr>
        <p:sp>
          <p:nvSpPr>
            <p:cNvPr id="60423" name="Rectangle 7"/>
            <p:cNvSpPr>
              <a:spLocks noChangeArrowheads="1"/>
            </p:cNvSpPr>
            <p:nvPr/>
          </p:nvSpPr>
          <p:spPr bwMode="auto">
            <a:xfrm>
              <a:off x="543" y="1587"/>
              <a:ext cx="4936" cy="18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>
                  <a:latin typeface="Tahoma" pitchFamily="34" charset="0"/>
                </a:rPr>
                <a:t>Price = $12.17.</a:t>
              </a:r>
            </a:p>
            <a:p>
              <a:endParaRPr lang="en-US" sz="3200">
                <a:latin typeface="Tahoma" pitchFamily="34" charset="0"/>
              </a:endParaRPr>
            </a:p>
            <a:p>
              <a:r>
                <a:rPr lang="en-US" sz="3200">
                  <a:latin typeface="Tahoma" pitchFamily="34" charset="0"/>
                </a:rPr>
                <a:t>EPS =                     =                = $1.01.</a:t>
              </a:r>
            </a:p>
            <a:p>
              <a:endParaRPr lang="en-US" sz="3200">
                <a:latin typeface="Tahoma" pitchFamily="34" charset="0"/>
              </a:endParaRPr>
            </a:p>
            <a:p>
              <a:endParaRPr lang="en-US" sz="3200">
                <a:latin typeface="Tahoma" pitchFamily="34" charset="0"/>
              </a:endParaRPr>
            </a:p>
            <a:p>
              <a:r>
                <a:rPr lang="en-US" sz="3200">
                  <a:latin typeface="Tahoma" pitchFamily="34" charset="0"/>
                </a:rPr>
                <a:t>P/E =                          =                = 12.</a:t>
              </a:r>
            </a:p>
          </p:txBody>
        </p:sp>
        <p:sp>
          <p:nvSpPr>
            <p:cNvPr id="60424" name="Rectangle 8"/>
            <p:cNvSpPr>
              <a:spLocks noChangeArrowheads="1"/>
            </p:cNvSpPr>
            <p:nvPr/>
          </p:nvSpPr>
          <p:spPr bwMode="auto">
            <a:xfrm>
              <a:off x="1371" y="2067"/>
              <a:ext cx="1487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tabLst>
                  <a:tab pos="2179638" algn="l"/>
                </a:tabLst>
              </a:pPr>
              <a:r>
                <a:rPr lang="en-US" sz="3200" u="sng">
                  <a:latin typeface="Tahoma" pitchFamily="34" charset="0"/>
                </a:rPr>
                <a:t>      NI	</a:t>
              </a:r>
            </a:p>
            <a:p>
              <a:pPr algn="ctr">
                <a:lnSpc>
                  <a:spcPct val="85000"/>
                </a:lnSpc>
                <a:tabLst>
                  <a:tab pos="2179638" algn="l"/>
                </a:tabLst>
              </a:pPr>
              <a:r>
                <a:rPr lang="en-US" sz="3200">
                  <a:latin typeface="Tahoma" pitchFamily="34" charset="0"/>
                </a:rPr>
                <a:t>Shares out.</a:t>
              </a:r>
            </a:p>
          </p:txBody>
        </p:sp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3180" y="2067"/>
              <a:ext cx="892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$253.6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250</a:t>
              </a:r>
            </a:p>
          </p:txBody>
        </p:sp>
        <p:sp>
          <p:nvSpPr>
            <p:cNvPr id="60426" name="Rectangle 10"/>
            <p:cNvSpPr>
              <a:spLocks noChangeArrowheads="1"/>
            </p:cNvSpPr>
            <p:nvPr/>
          </p:nvSpPr>
          <p:spPr bwMode="auto">
            <a:xfrm>
              <a:off x="1359" y="2982"/>
              <a:ext cx="1806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Price per share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EPS</a:t>
              </a:r>
            </a:p>
          </p:txBody>
        </p: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3495" y="2982"/>
              <a:ext cx="892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$12.17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$1.01</a:t>
              </a:r>
            </a:p>
          </p:txBody>
        </p:sp>
      </p:grpSp>
      <p:sp>
        <p:nvSpPr>
          <p:cNvPr id="60432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Calculate and appraise the</a:t>
            </a:r>
            <a:br>
              <a:rPr lang="en-US"/>
            </a:br>
            <a:r>
              <a:rPr lang="en-US"/>
              <a:t>P/E, P/CF, and M/B ratios.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5532438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Price/Earning Ratio </a:t>
            </a:r>
            <a:r>
              <a:rPr lang="en-US" sz="2400" dirty="0">
                <a:latin typeface="Times New Roman" pitchFamily="18" charset="0"/>
              </a:rPr>
              <a:t>Shows how much investors are willing to pay per dollar of </a:t>
            </a:r>
            <a:r>
              <a:rPr lang="en-US" sz="2400" dirty="0" smtClean="0">
                <a:latin typeface="Times New Roman" pitchFamily="18" charset="0"/>
              </a:rPr>
              <a:t>earnings. Price =$20, cur. Earnings is $1, what is P/E?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04799" y="5906869"/>
            <a:ext cx="8686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6EC0-28A9-4F49-A020-4145C2A93E17}" type="slidenum">
              <a:rPr lang="en-US"/>
              <a:pPr/>
              <a:t>38</a:t>
            </a:fld>
            <a:endParaRPr lang="en-US"/>
          </a:p>
        </p:txBody>
      </p:sp>
      <p:sp>
        <p:nvSpPr>
          <p:cNvPr id="384128" name="Rectangle 1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Industry P/E Ratios: </a:t>
            </a:r>
          </a:p>
        </p:txBody>
      </p:sp>
      <p:graphicFrame>
        <p:nvGraphicFramePr>
          <p:cNvPr id="384131" name="Group 131"/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7772400" cy="469392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Industry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Ticker*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P/E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Banking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Software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MSFT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Drug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Electric Utilities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Semiconductors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Tobacco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S&amp;P 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*Ticker is for typical firm in industry, but P/E ratio is for the industry, not the individual firm;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hlinkClick r:id="rId2"/>
                        </a:rPr>
                        <a:t>www.investor.reuters.com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January 2009.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DDDB7-0079-4E72-81BE-140E292ADB81}" type="slidenum">
              <a:rPr lang="en-US"/>
              <a:pPr/>
              <a:t>39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Interpreting Market Based Ratios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P/E: How much investors will pay for $1 of earnings.  Higher is </a:t>
            </a:r>
            <a:r>
              <a:rPr lang="en-US" dirty="0" smtClean="0"/>
              <a:t>better.</a:t>
            </a:r>
          </a:p>
          <a:p>
            <a:r>
              <a:rPr lang="en-US" dirty="0" smtClean="0"/>
              <a:t>P/E is high </a:t>
            </a:r>
            <a:r>
              <a:rPr lang="en-US" dirty="0"/>
              <a:t>if ROE is high, risk is low.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6657975" cy="1066800"/>
          </a:xfrm>
        </p:spPr>
        <p:txBody>
          <a:bodyPr/>
          <a:lstStyle/>
          <a:p>
            <a:pPr algn="ctr"/>
            <a:r>
              <a:rPr lang="en-US" b="1" dirty="0"/>
              <a:t>Financial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Are </a:t>
            </a:r>
            <a:r>
              <a:rPr lang="en-US" dirty="0"/>
              <a:t>useful indicators of a firm's performance </a:t>
            </a:r>
            <a:r>
              <a:rPr lang="en-US" dirty="0" smtClean="0"/>
              <a:t>and </a:t>
            </a:r>
            <a:r>
              <a:rPr lang="en-US" b="1" dirty="0" smtClean="0"/>
              <a:t>financial</a:t>
            </a:r>
            <a:r>
              <a:rPr lang="en-US" dirty="0"/>
              <a:t> situation. Most </a:t>
            </a:r>
            <a:r>
              <a:rPr lang="en-US" b="1" dirty="0"/>
              <a:t>ratios</a:t>
            </a:r>
            <a:r>
              <a:rPr lang="en-US" dirty="0"/>
              <a:t> can be calculated from information provided </a:t>
            </a:r>
            <a:r>
              <a:rPr lang="en-US" dirty="0" smtClean="0"/>
              <a:t>by the</a:t>
            </a:r>
            <a:r>
              <a:rPr lang="en-US" dirty="0"/>
              <a:t> </a:t>
            </a:r>
            <a:r>
              <a:rPr lang="en-US" b="1" dirty="0"/>
              <a:t>financial</a:t>
            </a:r>
            <a:r>
              <a:rPr lang="en-US" dirty="0"/>
              <a:t> statements. </a:t>
            </a:r>
            <a:r>
              <a:rPr lang="en-US" b="1" dirty="0"/>
              <a:t>Financial ratios</a:t>
            </a:r>
            <a:r>
              <a:rPr lang="en-US" dirty="0"/>
              <a:t> can be used to analyze trends and to compare the firm's financials to those of other firms.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F0DA-F03D-4B67-967F-4E235CC356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731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7010-46F5-452E-97D1-E61B94D2944B}" type="slidenum">
              <a:rPr lang="en-US"/>
              <a:pPr/>
              <a:t>40</a:t>
            </a:fld>
            <a:endParaRPr lang="en-US"/>
          </a:p>
        </p:txBody>
      </p:sp>
      <p:grpSp>
        <p:nvGrpSpPr>
          <p:cNvPr id="64522" name="Group 10"/>
          <p:cNvGrpSpPr>
            <a:grpSpLocks/>
          </p:cNvGrpSpPr>
          <p:nvPr/>
        </p:nvGrpSpPr>
        <p:grpSpPr bwMode="auto">
          <a:xfrm>
            <a:off x="1143000" y="2971801"/>
            <a:ext cx="7446963" cy="1173163"/>
            <a:chOff x="720" y="1872"/>
            <a:chExt cx="4691" cy="739"/>
          </a:xfrm>
        </p:grpSpPr>
        <p:sp>
          <p:nvSpPr>
            <p:cNvPr id="64517" name="Rectangle 5"/>
            <p:cNvSpPr>
              <a:spLocks noChangeArrowheads="1"/>
            </p:cNvSpPr>
            <p:nvPr/>
          </p:nvSpPr>
          <p:spPr bwMode="auto">
            <a:xfrm>
              <a:off x="720" y="1872"/>
              <a:ext cx="4691" cy="7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10000"/>
                </a:lnSpc>
                <a:tabLst>
                  <a:tab pos="1833563" algn="dec"/>
                  <a:tab pos="3548063" algn="dec"/>
                  <a:tab pos="4857750" algn="dec"/>
                  <a:tab pos="6286500" algn="dec"/>
                </a:tabLst>
              </a:pPr>
              <a:r>
                <a:rPr lang="en-US" sz="3200" dirty="0">
                  <a:latin typeface="Tahoma" pitchFamily="34" charset="0"/>
                </a:rPr>
                <a:t>	            2011E	    2010    2009      Ind.</a:t>
              </a:r>
            </a:p>
            <a:p>
              <a:pPr>
                <a:lnSpc>
                  <a:spcPct val="110000"/>
                </a:lnSpc>
                <a:tabLst>
                  <a:tab pos="1833563" algn="dec"/>
                  <a:tab pos="3548063" algn="dec"/>
                  <a:tab pos="4857750" algn="dec"/>
                  <a:tab pos="6286500" algn="dec"/>
                </a:tabLst>
              </a:pPr>
              <a:r>
                <a:rPr lang="en-US" sz="3200" dirty="0">
                  <a:latin typeface="Tahoma" pitchFamily="34" charset="0"/>
                </a:rPr>
                <a:t>P/E	12.0	-6.3	9.7	</a:t>
              </a:r>
              <a:r>
                <a:rPr lang="en-US" sz="3200" dirty="0" smtClean="0">
                  <a:latin typeface="Tahoma" pitchFamily="34" charset="0"/>
                </a:rPr>
                <a:t>14.2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64518" name="Line 6"/>
            <p:cNvSpPr>
              <a:spLocks noChangeShapeType="1"/>
            </p:cNvSpPr>
            <p:nvPr/>
          </p:nvSpPr>
          <p:spPr bwMode="auto">
            <a:xfrm>
              <a:off x="1427" y="2220"/>
              <a:ext cx="378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415" y="2218"/>
              <a:ext cx="12" cy="3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with Industry Averages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7F36-D34B-4199-BC68-29A27D4B44D0}" type="slidenum">
              <a:rPr lang="en-US"/>
              <a:pPr/>
              <a:t>41</a:t>
            </a:fld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Explain the Du Pont System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r>
              <a:rPr lang="en-US" dirty="0"/>
              <a:t>The Du Pont system focuses on:</a:t>
            </a:r>
          </a:p>
          <a:p>
            <a:pPr lvl="1"/>
            <a:r>
              <a:rPr lang="en-US" dirty="0"/>
              <a:t>Expense control (</a:t>
            </a:r>
            <a:r>
              <a:rPr lang="en-US" dirty="0" smtClean="0"/>
              <a:t>PM-Profit Margin)</a:t>
            </a:r>
            <a:endParaRPr lang="en-US" dirty="0"/>
          </a:p>
          <a:p>
            <a:pPr lvl="1"/>
            <a:r>
              <a:rPr lang="en-US" dirty="0"/>
              <a:t>Asset utilization (</a:t>
            </a:r>
            <a:r>
              <a:rPr lang="en-US" dirty="0" smtClean="0"/>
              <a:t>TATO-total assent turnover)</a:t>
            </a:r>
            <a:endParaRPr lang="en-US" dirty="0"/>
          </a:p>
          <a:p>
            <a:pPr lvl="1"/>
            <a:r>
              <a:rPr lang="en-US" dirty="0"/>
              <a:t>Debt utilization (</a:t>
            </a:r>
            <a:r>
              <a:rPr lang="en-US" smtClean="0"/>
              <a:t>EM-equity multiplier)</a:t>
            </a:r>
            <a:endParaRPr lang="en-US" dirty="0"/>
          </a:p>
          <a:p>
            <a:r>
              <a:rPr lang="en-US" dirty="0"/>
              <a:t>It shows how these factors combine to determine the ROE.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DA5C-D8E4-4A1B-858C-365B41299CD2}" type="slidenum">
              <a:rPr lang="en-US"/>
              <a:pPr/>
              <a:t>42</a:t>
            </a:fld>
            <a:endParaRPr lang="en-US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714375" y="2971800"/>
            <a:ext cx="8429625" cy="318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spcBef>
                <a:spcPct val="20000"/>
              </a:spcBef>
              <a:tabLst>
                <a:tab pos="1023938" algn="l"/>
              </a:tabLst>
            </a:pPr>
            <a:r>
              <a:rPr lang="en-US" sz="6600" dirty="0">
                <a:latin typeface="Tahoma" pitchFamily="34" charset="0"/>
              </a:rPr>
              <a:t>(     )(      )(       )</a:t>
            </a:r>
            <a:r>
              <a:rPr lang="en-US" sz="3200" dirty="0">
                <a:latin typeface="Tahoma" pitchFamily="34" charset="0"/>
              </a:rPr>
              <a:t> = ROE</a:t>
            </a:r>
          </a:p>
          <a:p>
            <a:pPr>
              <a:spcBef>
                <a:spcPct val="20000"/>
              </a:spcBef>
              <a:tabLst>
                <a:tab pos="1023938" algn="l"/>
              </a:tabLst>
            </a:pPr>
            <a:endParaRPr lang="en-US" sz="3200" dirty="0">
              <a:latin typeface="Tahoma" pitchFamily="34" charset="0"/>
            </a:endParaRPr>
          </a:p>
          <a:p>
            <a:pPr>
              <a:spcBef>
                <a:spcPct val="20000"/>
              </a:spcBef>
              <a:tabLst>
                <a:tab pos="1023938" algn="l"/>
              </a:tabLst>
            </a:pPr>
            <a:r>
              <a:rPr lang="en-US" sz="3200" dirty="0">
                <a:latin typeface="Tahoma" pitchFamily="34" charset="0"/>
              </a:rPr>
              <a:t>                                                            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1073150" y="3124200"/>
            <a:ext cx="1427163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>
                <a:latin typeface="Tahoma" pitchFamily="34" charset="0"/>
              </a:rPr>
              <a:t>Profit</a:t>
            </a: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margin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2971800" y="3124200"/>
            <a:ext cx="17018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>
                <a:latin typeface="Tahoma" pitchFamily="34" charset="0"/>
              </a:rPr>
              <a:t>TA</a:t>
            </a: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turnover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5240338" y="3124200"/>
            <a:ext cx="1846262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>
                <a:latin typeface="Tahoma" pitchFamily="34" charset="0"/>
              </a:rPr>
              <a:t>Equity</a:t>
            </a: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multiplier</a:t>
            </a:r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1120775" y="4191000"/>
            <a:ext cx="1366838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 u="sng">
                <a:latin typeface="Tahoma" pitchFamily="34" charset="0"/>
              </a:rPr>
              <a:t>   NI   </a:t>
            </a:r>
            <a:endParaRPr lang="en-US" sz="3200">
              <a:latin typeface="Tahoma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Sales</a:t>
            </a:r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3294063" y="4191000"/>
            <a:ext cx="1109662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 u="sng">
                <a:latin typeface="Tahoma" pitchFamily="34" charset="0"/>
              </a:rPr>
              <a:t>Sales</a:t>
            </a:r>
            <a:endParaRPr lang="en-US" sz="3200">
              <a:latin typeface="Tahoma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TA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5834063" y="4191000"/>
            <a:ext cx="917575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 u="sng">
                <a:latin typeface="Tahoma" pitchFamily="34" charset="0"/>
              </a:rPr>
              <a:t> TA </a:t>
            </a:r>
            <a:endParaRPr lang="en-US" sz="3200">
              <a:latin typeface="Tahoma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sz="3200">
                <a:latin typeface="Tahoma" pitchFamily="34" charset="0"/>
              </a:rPr>
              <a:t>CE</a:t>
            </a: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2619375" y="4411663"/>
            <a:ext cx="385763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x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4905375" y="4411663"/>
            <a:ext cx="385763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x</a:t>
            </a:r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7419975" y="4335463"/>
            <a:ext cx="13747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= ROE</a:t>
            </a:r>
          </a:p>
        </p:txBody>
      </p:sp>
      <p:sp>
        <p:nvSpPr>
          <p:cNvPr id="66578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Du Pont System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8063" y="5410200"/>
            <a:ext cx="6411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If ROE is unsatisfactory, the DuPont analysis helps locate the part of the business that is underperforming.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20774" y="1923871"/>
            <a:ext cx="68802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Du Pont identity breaks down Return on Equity (that is, the returns that investors receive from the firm) into three distinct elements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D46D-4C5B-4D95-B6FD-61FAF662F6BE}" type="slidenum">
              <a:rPr lang="en-US"/>
              <a:pPr/>
              <a:t>43</a:t>
            </a:fld>
            <a:endParaRPr lang="en-US"/>
          </a:p>
        </p:txBody>
      </p:sp>
      <p:sp>
        <p:nvSpPr>
          <p:cNvPr id="425995" name="Rectangle 11"/>
          <p:cNvSpPr>
            <a:spLocks noChangeArrowheads="1"/>
          </p:cNvSpPr>
          <p:nvPr/>
        </p:nvSpPr>
        <p:spPr bwMode="auto">
          <a:xfrm>
            <a:off x="990600" y="3886200"/>
            <a:ext cx="7615238" cy="2038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tabLst>
                <a:tab pos="1595438" algn="dec"/>
                <a:tab pos="2690813" algn="ctr"/>
                <a:tab pos="3381375" algn="dec"/>
                <a:tab pos="4167188" algn="ctr"/>
                <a:tab pos="4905375" algn="dec"/>
                <a:tab pos="5548313" algn="ctr"/>
                <a:tab pos="6691313" algn="dec"/>
              </a:tabLst>
            </a:pPr>
            <a:r>
              <a:rPr lang="en-US" sz="3200">
                <a:latin typeface="Tahoma" pitchFamily="34" charset="0"/>
              </a:rPr>
              <a:t>2008:	2.6%	 x 	2.3	x	2.2	=	13.2%</a:t>
            </a:r>
          </a:p>
          <a:p>
            <a:pPr>
              <a:tabLst>
                <a:tab pos="1595438" algn="dec"/>
                <a:tab pos="2690813" algn="ctr"/>
                <a:tab pos="3381375" algn="dec"/>
                <a:tab pos="4167188" algn="ctr"/>
                <a:tab pos="4905375" algn="dec"/>
                <a:tab pos="5548313" algn="ctr"/>
                <a:tab pos="6691313" algn="dec"/>
              </a:tabLst>
            </a:pPr>
            <a:r>
              <a:rPr lang="en-US" sz="3200">
                <a:latin typeface="Tahoma" pitchFamily="34" charset="0"/>
              </a:rPr>
              <a:t>2009:	-1.6%	x	2.0	x	5.2	=	-16.6%</a:t>
            </a:r>
          </a:p>
          <a:p>
            <a:pPr>
              <a:tabLst>
                <a:tab pos="1595438" algn="dec"/>
                <a:tab pos="2690813" algn="ctr"/>
                <a:tab pos="3381375" algn="dec"/>
                <a:tab pos="4167188" algn="ctr"/>
                <a:tab pos="4905375" algn="dec"/>
                <a:tab pos="5548313" algn="ctr"/>
                <a:tab pos="6691313" algn="dec"/>
              </a:tabLst>
            </a:pPr>
            <a:r>
              <a:rPr lang="en-US" sz="3200">
                <a:latin typeface="Tahoma" pitchFamily="34" charset="0"/>
              </a:rPr>
              <a:t>2010:	3.6%	x	2.0	x	1.8	=	13.0%</a:t>
            </a:r>
          </a:p>
          <a:p>
            <a:pPr>
              <a:tabLst>
                <a:tab pos="1595438" algn="dec"/>
                <a:tab pos="2690813" algn="ctr"/>
                <a:tab pos="3381375" algn="dec"/>
                <a:tab pos="4167188" algn="ctr"/>
                <a:tab pos="4905375" algn="dec"/>
                <a:tab pos="5548313" algn="ctr"/>
                <a:tab pos="6691313" algn="dec"/>
              </a:tabLst>
            </a:pPr>
            <a:r>
              <a:rPr lang="en-US" sz="3200">
                <a:latin typeface="Tahoma" pitchFamily="34" charset="0"/>
              </a:rPr>
              <a:t>Ind.:	3.6%	x	2.5	x	2.0	=	18.0%</a:t>
            </a:r>
          </a:p>
        </p:txBody>
      </p:sp>
      <p:grpSp>
        <p:nvGrpSpPr>
          <p:cNvPr id="426003" name="Group 19"/>
          <p:cNvGrpSpPr>
            <a:grpSpLocks/>
          </p:cNvGrpSpPr>
          <p:nvPr/>
        </p:nvGrpSpPr>
        <p:grpSpPr bwMode="auto">
          <a:xfrm>
            <a:off x="815975" y="2652713"/>
            <a:ext cx="7673975" cy="990600"/>
            <a:chOff x="514" y="1671"/>
            <a:chExt cx="4834" cy="624"/>
          </a:xfrm>
        </p:grpSpPr>
        <p:sp>
          <p:nvSpPr>
            <p:cNvPr id="425992" name="Rectangle 8"/>
            <p:cNvSpPr>
              <a:spLocks noChangeArrowheads="1"/>
            </p:cNvSpPr>
            <p:nvPr/>
          </p:nvSpPr>
          <p:spPr bwMode="auto">
            <a:xfrm>
              <a:off x="514" y="1671"/>
              <a:ext cx="861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   NI   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Sales</a:t>
              </a:r>
            </a:p>
          </p:txBody>
        </p:sp>
        <p:sp>
          <p:nvSpPr>
            <p:cNvPr id="425993" name="Rectangle 9"/>
            <p:cNvSpPr>
              <a:spLocks noChangeArrowheads="1"/>
            </p:cNvSpPr>
            <p:nvPr/>
          </p:nvSpPr>
          <p:spPr bwMode="auto">
            <a:xfrm>
              <a:off x="1883" y="1671"/>
              <a:ext cx="699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Sales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TA</a:t>
              </a:r>
            </a:p>
          </p:txBody>
        </p:sp>
        <p:sp>
          <p:nvSpPr>
            <p:cNvPr id="425994" name="Rectangle 10"/>
            <p:cNvSpPr>
              <a:spLocks noChangeArrowheads="1"/>
            </p:cNvSpPr>
            <p:nvPr/>
          </p:nvSpPr>
          <p:spPr bwMode="auto">
            <a:xfrm>
              <a:off x="3483" y="1671"/>
              <a:ext cx="578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200" u="sng">
                  <a:latin typeface="Tahoma" pitchFamily="34" charset="0"/>
                </a:rPr>
                <a:t> TA </a:t>
              </a:r>
              <a:endParaRPr lang="en-US" sz="3200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3200">
                  <a:latin typeface="Tahoma" pitchFamily="34" charset="0"/>
                </a:rPr>
                <a:t>CE</a:t>
              </a:r>
            </a:p>
          </p:txBody>
        </p:sp>
        <p:sp>
          <p:nvSpPr>
            <p:cNvPr id="425997" name="Rectangle 13"/>
            <p:cNvSpPr>
              <a:spLocks noChangeArrowheads="1"/>
            </p:cNvSpPr>
            <p:nvPr/>
          </p:nvSpPr>
          <p:spPr bwMode="auto">
            <a:xfrm>
              <a:off x="1458" y="1810"/>
              <a:ext cx="243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Tahoma" pitchFamily="34" charset="0"/>
                </a:rPr>
                <a:t>x</a:t>
              </a:r>
            </a:p>
          </p:txBody>
        </p:sp>
        <p:sp>
          <p:nvSpPr>
            <p:cNvPr id="425998" name="Rectangle 14"/>
            <p:cNvSpPr>
              <a:spLocks noChangeArrowheads="1"/>
            </p:cNvSpPr>
            <p:nvPr/>
          </p:nvSpPr>
          <p:spPr bwMode="auto">
            <a:xfrm>
              <a:off x="2898" y="1810"/>
              <a:ext cx="243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Tahoma" pitchFamily="34" charset="0"/>
                </a:rPr>
                <a:t>x</a:t>
              </a:r>
            </a:p>
          </p:txBody>
        </p:sp>
        <p:sp>
          <p:nvSpPr>
            <p:cNvPr id="425999" name="Rectangle 15"/>
            <p:cNvSpPr>
              <a:spLocks noChangeArrowheads="1"/>
            </p:cNvSpPr>
            <p:nvPr/>
          </p:nvSpPr>
          <p:spPr bwMode="auto">
            <a:xfrm>
              <a:off x="4482" y="1762"/>
              <a:ext cx="866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Tahoma" pitchFamily="34" charset="0"/>
                </a:rPr>
                <a:t>= ROE</a:t>
              </a:r>
            </a:p>
          </p:txBody>
        </p:sp>
      </p:grpSp>
      <p:sp>
        <p:nvSpPr>
          <p:cNvPr id="42600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Du Pont System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DC86-199E-49D3-B735-43DD9F486033}" type="slidenum">
              <a:rPr lang="en-US"/>
              <a:pPr/>
              <a:t>44</a:t>
            </a:fld>
            <a:endParaRPr lang="en-US"/>
          </a:p>
        </p:txBody>
      </p:sp>
      <p:sp>
        <p:nvSpPr>
          <p:cNvPr id="85000" name="Rectangle 10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Problems and Limitations of Ratio Analysis</a:t>
            </a:r>
          </a:p>
        </p:txBody>
      </p:sp>
      <p:sp>
        <p:nvSpPr>
          <p:cNvPr id="85001" name="Rectangle 103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Comparison with industry averages is difficult if the firm operates many different divisions.</a:t>
            </a:r>
          </a:p>
          <a:p>
            <a:pPr>
              <a:lnSpc>
                <a:spcPct val="90000"/>
              </a:lnSpc>
            </a:pPr>
            <a:r>
              <a:rPr lang="en-US" dirty="0"/>
              <a:t>Seasonal factors can distort ratios.</a:t>
            </a:r>
          </a:p>
          <a:p>
            <a:pPr>
              <a:lnSpc>
                <a:spcPct val="90000"/>
              </a:lnSpc>
            </a:pPr>
            <a:r>
              <a:rPr lang="en-US" dirty="0"/>
              <a:t>Window dressing techniques can make statements and ratios look better.</a:t>
            </a:r>
          </a:p>
          <a:p>
            <a:pPr>
              <a:lnSpc>
                <a:spcPct val="90000"/>
              </a:lnSpc>
            </a:pPr>
            <a:r>
              <a:rPr lang="en-US" dirty="0"/>
              <a:t>Different accounting and operating practices can distort comparisons.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4CC-61B7-48F0-A73D-48030E0969B9}" type="slidenum">
              <a:rPr lang="en-US"/>
              <a:pPr/>
              <a:t>45</a:t>
            </a:fld>
            <a:endParaRPr lang="en-US"/>
          </a:p>
        </p:txBody>
      </p:sp>
      <p:sp>
        <p:nvSpPr>
          <p:cNvPr id="91146" name="Rectangle 10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Qualitative Factors</a:t>
            </a:r>
          </a:p>
        </p:txBody>
      </p:sp>
      <p:sp>
        <p:nvSpPr>
          <p:cNvPr id="91147" name="Rectangle 103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There is greater risk if: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revenues tied to a single customer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revenues tied to a single product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reliance on a single supplier?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High percentage of business is generated overseas?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is the competitive situation?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products are in the pipeline?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are the legal and regulatory issues?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F0DA-F03D-4B67-967F-4E235CC356D4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54" t="10677" r="14055" b="21875"/>
          <a:stretch/>
        </p:blipFill>
        <p:spPr bwMode="auto">
          <a:xfrm>
            <a:off x="0" y="19049"/>
            <a:ext cx="9144000" cy="5818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9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F0DA-F03D-4B67-967F-4E235CC356D4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7" t="11980" r="13031" b="15885"/>
          <a:stretch/>
        </p:blipFill>
        <p:spPr bwMode="auto">
          <a:xfrm>
            <a:off x="38100" y="57149"/>
            <a:ext cx="9105900" cy="5920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1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F0DA-F03D-4B67-967F-4E235CC356D4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45" t="12500" r="17974"/>
          <a:stretch/>
        </p:blipFill>
        <p:spPr bwMode="auto">
          <a:xfrm>
            <a:off x="152400" y="152400"/>
            <a:ext cx="7772400" cy="665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28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5DDC-4CD6-48A6-9B0B-5C66635B4741}" type="slidenum">
              <a:rPr lang="en-US"/>
              <a:pPr/>
              <a:t>5</a:t>
            </a:fld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Ratios facilitate comparison of:</a:t>
            </a:r>
          </a:p>
          <a:p>
            <a:pPr lvl="1"/>
            <a:r>
              <a:rPr lang="en-US" sz="2400"/>
              <a:t>One company over time</a:t>
            </a:r>
          </a:p>
          <a:p>
            <a:pPr lvl="1"/>
            <a:r>
              <a:rPr lang="en-US" sz="2400"/>
              <a:t>One company versus other companies</a:t>
            </a:r>
          </a:p>
          <a:p>
            <a:r>
              <a:rPr lang="en-US" sz="2800"/>
              <a:t>Ratios are used by:</a:t>
            </a:r>
          </a:p>
          <a:p>
            <a:pPr lvl="1"/>
            <a:r>
              <a:rPr lang="en-US" sz="2400"/>
              <a:t>Lenders to determine creditworthiness</a:t>
            </a:r>
          </a:p>
          <a:p>
            <a:pPr lvl="1"/>
            <a:r>
              <a:rPr lang="en-US" sz="2400"/>
              <a:t>Stockholders to estimate future cash flows and risk</a:t>
            </a:r>
          </a:p>
          <a:p>
            <a:pPr lvl="1"/>
            <a:r>
              <a:rPr lang="en-US" sz="2400"/>
              <a:t>Managers to identify areas of weakness and strength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D684-4825-4727-BDF9-EB0A20FA18C5}" type="slidenum">
              <a:rPr lang="en-US"/>
              <a:pPr/>
              <a:t>6</a:t>
            </a:fld>
            <a:endParaRPr lang="en-US"/>
          </a:p>
        </p:txBody>
      </p:sp>
      <p:sp>
        <p:nvSpPr>
          <p:cNvPr id="131278" name="Rectangle 20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Income Statement</a:t>
            </a:r>
          </a:p>
        </p:txBody>
      </p:sp>
      <p:graphicFrame>
        <p:nvGraphicFramePr>
          <p:cNvPr id="131282" name="Group 210"/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7772400" cy="4358640"/>
        </p:xfrm>
        <a:graphic>
          <a:graphicData uri="http://schemas.openxmlformats.org/drawingml/2006/table">
            <a:tbl>
              <a:tblPr/>
              <a:tblGrid>
                <a:gridCol w="2590800"/>
                <a:gridCol w="2551112"/>
                <a:gridCol w="2630488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$5,834,400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$7,035,600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COGS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4,980,000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5,800,000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Other expenses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720,000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612,960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Deprec.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116,960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Tot. op. costs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5,816,960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6,532,960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EBIT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17,440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502,640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Int. expense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176,000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EBT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(158,560)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422,640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Taxes (40%)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(63,424)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169,056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Net income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($  95,136)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$ 253,584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179C-1556-4342-BBD7-4403D843BD05}" type="slidenum">
              <a:rPr lang="en-US"/>
              <a:pPr/>
              <a:t>7</a:t>
            </a:fld>
            <a:endParaRPr lang="en-US"/>
          </a:p>
        </p:txBody>
      </p:sp>
      <p:sp>
        <p:nvSpPr>
          <p:cNvPr id="139424" name="Rectangle 1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 Sheets: Assets</a:t>
            </a:r>
          </a:p>
        </p:txBody>
      </p:sp>
      <p:graphicFrame>
        <p:nvGraphicFramePr>
          <p:cNvPr id="139427" name="Group 163"/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7772400" cy="4145280"/>
        </p:xfrm>
        <a:graphic>
          <a:graphicData uri="http://schemas.openxmlformats.org/drawingml/2006/table">
            <a:tbl>
              <a:tblPr/>
              <a:tblGrid>
                <a:gridCol w="2590800"/>
                <a:gridCol w="2551112"/>
                <a:gridCol w="2630488"/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Cash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   7,282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  14,000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S-T invest.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20,000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71,632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632,160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878,000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Inventories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1,287,360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1,716,480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Total CA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1,946,802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2,680,112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Net FA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939,790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836,840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assets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$2,886,592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$3,516,952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3382-2959-463C-BF8C-F05913CCE7CE}" type="slidenum">
              <a:rPr lang="en-US"/>
              <a:pPr/>
              <a:t>8</a:t>
            </a:fld>
            <a:endParaRPr lang="en-US"/>
          </a:p>
        </p:txBody>
      </p:sp>
      <p:sp>
        <p:nvSpPr>
          <p:cNvPr id="144569" name="Rectangle 18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 Sheets: Liabilities &amp; Equity</a:t>
            </a:r>
          </a:p>
        </p:txBody>
      </p:sp>
      <p:graphicFrame>
        <p:nvGraphicFramePr>
          <p:cNvPr id="144572" name="Group 188"/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7772400" cy="4572000"/>
        </p:xfrm>
        <a:graphic>
          <a:graphicData uri="http://schemas.openxmlformats.org/drawingml/2006/table">
            <a:tbl>
              <a:tblPr/>
              <a:tblGrid>
                <a:gridCol w="2617787"/>
                <a:gridCol w="2524125"/>
                <a:gridCol w="2630488"/>
              </a:tblGrid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Accts. payable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 324,000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   359,800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Notes payable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720,000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Accruals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284,960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Total CL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1,328,960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1,039,800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Long-term debt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1,000,000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Common stock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460,000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1,680,936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Ret. earnings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97,632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296,216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Total equity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557,632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1,977,152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L&amp;E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$2,886,592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$3,516,952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83EC-A854-44C8-A3E1-EE52ED5A7ED9}" type="slidenum">
              <a:rPr lang="en-US"/>
              <a:pPr/>
              <a:t>9</a:t>
            </a:fld>
            <a:endParaRPr lang="en-US"/>
          </a:p>
        </p:txBody>
      </p:sp>
      <p:sp>
        <p:nvSpPr>
          <p:cNvPr id="146601" name="Rectangle 16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Data</a:t>
            </a:r>
          </a:p>
        </p:txBody>
      </p:sp>
      <p:graphicFrame>
        <p:nvGraphicFramePr>
          <p:cNvPr id="146605" name="Group 173"/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7772400" cy="4145280"/>
        </p:xfrm>
        <a:graphic>
          <a:graphicData uri="http://schemas.openxmlformats.org/drawingml/2006/table">
            <a:tbl>
              <a:tblPr/>
              <a:tblGrid>
                <a:gridCol w="3109912"/>
                <a:gridCol w="2397125"/>
                <a:gridCol w="2265363"/>
              </a:tblGrid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Stock price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$6.00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$12.17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# of shares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100,000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250,000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EPS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-$0.95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$1.01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DPS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$0.11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$0.22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Book val. per sh.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$5.58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$7.91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Lease payments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$40,000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$40,000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Tax rate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0.4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2313</TotalTime>
  <Pages>45</Pages>
  <Words>2315</Words>
  <Application>Microsoft Office PowerPoint</Application>
  <PresentationFormat>On-screen Show (4:3)</PresentationFormat>
  <Paragraphs>576</Paragraphs>
  <Slides>48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Blends</vt:lpstr>
      <vt:lpstr>CHAPTER 4</vt:lpstr>
      <vt:lpstr>Topics in Chapter</vt:lpstr>
      <vt:lpstr>PowerPoint Presentation</vt:lpstr>
      <vt:lpstr>Financial ratios</vt:lpstr>
      <vt:lpstr>Overview</vt:lpstr>
      <vt:lpstr>Income Statement</vt:lpstr>
      <vt:lpstr>Balance Sheets: Assets</vt:lpstr>
      <vt:lpstr>Balance Sheets: Liabilities &amp; Equity</vt:lpstr>
      <vt:lpstr>Other Data</vt:lpstr>
      <vt:lpstr>What are the five major categories of ratios, and what questions do they answer?</vt:lpstr>
      <vt:lpstr>Liquidity Ratios</vt:lpstr>
      <vt:lpstr>Forecasted Current and Quick Ratios for 2011.</vt:lpstr>
      <vt:lpstr>Comments on CR and QR</vt:lpstr>
      <vt:lpstr>Asset Management Ratios</vt:lpstr>
      <vt:lpstr>Inventory Turnover Ratio vs. Industry Average</vt:lpstr>
      <vt:lpstr>Comments on Inventory Turnover</vt:lpstr>
      <vt:lpstr>DSO: average number of days from sale until cash received.</vt:lpstr>
      <vt:lpstr>Appraisal of DSO</vt:lpstr>
      <vt:lpstr>Fixed Assets and Total Assets Turnover Ratios</vt:lpstr>
      <vt:lpstr>Fixed Assets and Total Assets Turnover Ratios</vt:lpstr>
      <vt:lpstr>Debt Management Ratios</vt:lpstr>
      <vt:lpstr>Debt ratio</vt:lpstr>
      <vt:lpstr>Times-interest-earned (TIE)</vt:lpstr>
      <vt:lpstr>Debt Management Ratios vs. Industry Averages</vt:lpstr>
      <vt:lpstr>Profitability Ratios</vt:lpstr>
      <vt:lpstr>Profit Margins</vt:lpstr>
      <vt:lpstr>Profit Margins (Continued)</vt:lpstr>
      <vt:lpstr>Profit Margins vs. Industry Averages</vt:lpstr>
      <vt:lpstr>Basic Earning Power (BEP)</vt:lpstr>
      <vt:lpstr>Basic Earning Power vs. Industry Average</vt:lpstr>
      <vt:lpstr>Return on Assets (ROA) and Return on Equity (ROE)</vt:lpstr>
      <vt:lpstr>Return on Assets (ROA) and Return on Equity (ROE)</vt:lpstr>
      <vt:lpstr>ROA and ROE vs. Industry Averages</vt:lpstr>
      <vt:lpstr>Effects of Debt on ROA and ROE</vt:lpstr>
      <vt:lpstr>Problems with ROE</vt:lpstr>
      <vt:lpstr>Market Value Ratios</vt:lpstr>
      <vt:lpstr>Calculate and appraise the P/E, P/CF, and M/B ratios.</vt:lpstr>
      <vt:lpstr>Industry P/E Ratios: </vt:lpstr>
      <vt:lpstr>Interpreting Market Based Ratios</vt:lpstr>
      <vt:lpstr>Comparison with Industry Averages</vt:lpstr>
      <vt:lpstr>Explain the Du Pont System</vt:lpstr>
      <vt:lpstr>The Du Pont System</vt:lpstr>
      <vt:lpstr>The Du Pont System</vt:lpstr>
      <vt:lpstr>Potential Problems and Limitations of Ratio Analysis</vt:lpstr>
      <vt:lpstr>Qualitative Factors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Analysis, PowerPoint Show</dc:title>
  <dc:subject>Powerpoint show</dc:subject>
  <dc:creator>Mike Ehrhardt</dc:creator>
  <cp:lastModifiedBy>hal2012</cp:lastModifiedBy>
  <cp:revision>229</cp:revision>
  <cp:lastPrinted>1998-05-27T15:36:10Z</cp:lastPrinted>
  <dcterms:created xsi:type="dcterms:W3CDTF">1997-09-14T12:51:02Z</dcterms:created>
  <dcterms:modified xsi:type="dcterms:W3CDTF">2018-10-20T05:54:22Z</dcterms:modified>
</cp:coreProperties>
</file>