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8"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13F64-9857-4D92-B86C-13785DFE13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39EA6BE-9518-4562-9AEE-D207184E39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2998588-DC63-4EDC-B4D7-48056AA21392}"/>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5" name="Footer Placeholder 4">
            <a:extLst>
              <a:ext uri="{FF2B5EF4-FFF2-40B4-BE49-F238E27FC236}">
                <a16:creationId xmlns:a16="http://schemas.microsoft.com/office/drawing/2014/main" id="{D77A2BB1-D45D-4936-B177-9BEAD9F767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D8FC42F-EEEE-4180-8E5E-0B3037D76B1F}"/>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403295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88F7-8B89-4A14-80BC-6DBAE4ACA69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EC45F64-766C-41A4-BFD7-EB948B14202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DB42658-811E-4C4E-8386-7473096EC7D4}"/>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5" name="Footer Placeholder 4">
            <a:extLst>
              <a:ext uri="{FF2B5EF4-FFF2-40B4-BE49-F238E27FC236}">
                <a16:creationId xmlns:a16="http://schemas.microsoft.com/office/drawing/2014/main" id="{91BFE610-005F-42B3-BA63-376C2C7915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82594B3-1DD0-40C5-A7EA-8902DC95A895}"/>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3663934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51CEE4-43FA-4EAE-B635-84FC84EA64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D799961-0A8C-4A4A-8269-B197D7D428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A0B83E7-1B62-4E6F-8120-F4EAAB0B0F21}"/>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5" name="Footer Placeholder 4">
            <a:extLst>
              <a:ext uri="{FF2B5EF4-FFF2-40B4-BE49-F238E27FC236}">
                <a16:creationId xmlns:a16="http://schemas.microsoft.com/office/drawing/2014/main" id="{77E9FD53-8522-4FAA-AF14-337CC8888E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190EFC-32EE-48BB-AAD5-675B5CF584D5}"/>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85846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D75EB-2B36-48A8-A9AC-9463A8DA30B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1B86949-BB9E-46C4-A050-3456649AD8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9F61CE-8F67-4008-9E5E-073943B7F564}"/>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5" name="Footer Placeholder 4">
            <a:extLst>
              <a:ext uri="{FF2B5EF4-FFF2-40B4-BE49-F238E27FC236}">
                <a16:creationId xmlns:a16="http://schemas.microsoft.com/office/drawing/2014/main" id="{CC00EE91-DDEF-4A16-B0A6-2043792407A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8C68F43-A98C-45F8-B019-18834779A218}"/>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302759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22DAC-FAF6-4FDA-80AB-19766F04FD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AC6262C-1D12-4B07-B8F2-806C2A3198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93222-467A-45DC-8801-8E1925E5E088}"/>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5" name="Footer Placeholder 4">
            <a:extLst>
              <a:ext uri="{FF2B5EF4-FFF2-40B4-BE49-F238E27FC236}">
                <a16:creationId xmlns:a16="http://schemas.microsoft.com/office/drawing/2014/main" id="{4A4C3F0D-44DB-4259-A20A-92A8B232CD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5A0694-2E11-47DC-AB4C-6EA18458A57E}"/>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331248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1AE4-A8EC-477E-AD1F-58733F7BB16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AB20FF-5B6A-4C1B-B0BD-10B28C333C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BB1FE1F-DEB0-40F6-A4B8-07267E9EB77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B70C179-7E9E-407B-A43E-A0E552592451}"/>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6" name="Footer Placeholder 5">
            <a:extLst>
              <a:ext uri="{FF2B5EF4-FFF2-40B4-BE49-F238E27FC236}">
                <a16:creationId xmlns:a16="http://schemas.microsoft.com/office/drawing/2014/main" id="{3A3249EE-3675-45E5-A67A-665B804E719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656C1D5-37CD-4C64-A506-DD8412809929}"/>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30183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EE432-400A-49EA-BB4E-F8E417637FA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336B102-4B3D-4039-8452-2E4431691B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625405-EBA9-4C7E-AE45-D0172EE2A2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4EAB1C6-32B6-42F6-A2E8-FD35319E86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FEE0AF-FE2B-4121-8A84-C6686181B2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FD28BA4-965C-4265-B076-F56AFDDDD229}"/>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8" name="Footer Placeholder 7">
            <a:extLst>
              <a:ext uri="{FF2B5EF4-FFF2-40B4-BE49-F238E27FC236}">
                <a16:creationId xmlns:a16="http://schemas.microsoft.com/office/drawing/2014/main" id="{2403C0C6-94AB-4185-A96D-E6E93301A35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72DC51B-3CAE-45AE-9A26-BF5E3B324A5E}"/>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224937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0E033-27F4-4DE8-8116-37BD234FE9D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9CE7D1B-850F-4C2D-BFEA-5CCAA1F71FB3}"/>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4" name="Footer Placeholder 3">
            <a:extLst>
              <a:ext uri="{FF2B5EF4-FFF2-40B4-BE49-F238E27FC236}">
                <a16:creationId xmlns:a16="http://schemas.microsoft.com/office/drawing/2014/main" id="{A941BDA9-8D05-444D-923C-01C9B9CC67D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42F8D19-9923-44BE-BD13-97BEA65B4A0B}"/>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121621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4CBBB3-D753-4C01-BC67-2429426EBAA6}"/>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3" name="Footer Placeholder 2">
            <a:extLst>
              <a:ext uri="{FF2B5EF4-FFF2-40B4-BE49-F238E27FC236}">
                <a16:creationId xmlns:a16="http://schemas.microsoft.com/office/drawing/2014/main" id="{026399F3-6073-4841-B400-647CC1917C0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CF84AD7-5016-42F7-9208-3577454BFF24}"/>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630938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1FDC-BD5C-4135-ADE9-34DC344054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A9444C2-E23D-4249-B87B-68648394A5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17DB5D6-1943-4AB4-8A1C-E96ADE1AC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C93CC-5B4A-49F5-B585-D70637C21B7F}"/>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6" name="Footer Placeholder 5">
            <a:extLst>
              <a:ext uri="{FF2B5EF4-FFF2-40B4-BE49-F238E27FC236}">
                <a16:creationId xmlns:a16="http://schemas.microsoft.com/office/drawing/2014/main" id="{FB631EF7-CC8D-4092-9235-358C5A3269B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CF86E77-2C1D-4B53-AB3D-6C42C4F975DF}"/>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327742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A19BD-9CF5-4F8B-A79A-5B74EF24F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805BDFB-7C38-42F6-88FD-74E680B56A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833577A-BC39-408D-8A2E-11DC043B9B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BE4626-F3F8-40BA-B86F-240D1A2A5D32}"/>
              </a:ext>
            </a:extLst>
          </p:cNvPr>
          <p:cNvSpPr>
            <a:spLocks noGrp="1"/>
          </p:cNvSpPr>
          <p:nvPr>
            <p:ph type="dt" sz="half" idx="10"/>
          </p:nvPr>
        </p:nvSpPr>
        <p:spPr/>
        <p:txBody>
          <a:bodyPr/>
          <a:lstStyle/>
          <a:p>
            <a:fld id="{A8D1C05D-5531-46FA-9E37-6271F79A1400}" type="datetimeFigureOut">
              <a:rPr lang="en-IN" smtClean="0"/>
              <a:t>30-10-2018</a:t>
            </a:fld>
            <a:endParaRPr lang="en-IN"/>
          </a:p>
        </p:txBody>
      </p:sp>
      <p:sp>
        <p:nvSpPr>
          <p:cNvPr id="6" name="Footer Placeholder 5">
            <a:extLst>
              <a:ext uri="{FF2B5EF4-FFF2-40B4-BE49-F238E27FC236}">
                <a16:creationId xmlns:a16="http://schemas.microsoft.com/office/drawing/2014/main" id="{79CE1196-6F27-459C-97F5-136BF6553CE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F49931B-C8B7-4733-929A-52DD7B68F73A}"/>
              </a:ext>
            </a:extLst>
          </p:cNvPr>
          <p:cNvSpPr>
            <a:spLocks noGrp="1"/>
          </p:cNvSpPr>
          <p:nvPr>
            <p:ph type="sldNum" sz="quarter" idx="12"/>
          </p:nvPr>
        </p:nvSpPr>
        <p:spPr/>
        <p:txBody>
          <a:bodyPr/>
          <a:lstStyle/>
          <a:p>
            <a:fld id="{A2480524-BD80-40FD-854C-6B2C254F7B91}" type="slidenum">
              <a:rPr lang="en-IN" smtClean="0"/>
              <a:t>‹#›</a:t>
            </a:fld>
            <a:endParaRPr lang="en-IN"/>
          </a:p>
        </p:txBody>
      </p:sp>
    </p:spTree>
    <p:extLst>
      <p:ext uri="{BB962C8B-B14F-4D97-AF65-F5344CB8AC3E}">
        <p14:creationId xmlns:p14="http://schemas.microsoft.com/office/powerpoint/2010/main" val="2216714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9712EB-3AC8-473A-9E8E-8F4F396FC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5914373-7AD0-4C5D-9EE2-A69FDDCC20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E3A36E6-CF6F-436E-A30D-2F7FD2FA90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1C05D-5531-46FA-9E37-6271F79A1400}" type="datetimeFigureOut">
              <a:rPr lang="en-IN" smtClean="0"/>
              <a:t>30-10-2018</a:t>
            </a:fld>
            <a:endParaRPr lang="en-IN"/>
          </a:p>
        </p:txBody>
      </p:sp>
      <p:sp>
        <p:nvSpPr>
          <p:cNvPr id="5" name="Footer Placeholder 4">
            <a:extLst>
              <a:ext uri="{FF2B5EF4-FFF2-40B4-BE49-F238E27FC236}">
                <a16:creationId xmlns:a16="http://schemas.microsoft.com/office/drawing/2014/main" id="{F05C52E1-B710-4D09-ABDB-63E65348EF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14B748C-A7CF-4D9B-B548-B435EAD4F4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80524-BD80-40FD-854C-6B2C254F7B91}" type="slidenum">
              <a:rPr lang="en-IN" smtClean="0"/>
              <a:t>‹#›</a:t>
            </a:fld>
            <a:endParaRPr lang="en-IN"/>
          </a:p>
        </p:txBody>
      </p:sp>
    </p:spTree>
    <p:extLst>
      <p:ext uri="{BB962C8B-B14F-4D97-AF65-F5344CB8AC3E}">
        <p14:creationId xmlns:p14="http://schemas.microsoft.com/office/powerpoint/2010/main" val="22573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612-AC93-4FCC-9E2B-C5DFF9F4B255}"/>
              </a:ext>
            </a:extLst>
          </p:cNvPr>
          <p:cNvSpPr>
            <a:spLocks noGrp="1"/>
          </p:cNvSpPr>
          <p:nvPr>
            <p:ph type="title"/>
          </p:nvPr>
        </p:nvSpPr>
        <p:spPr/>
        <p:txBody>
          <a:bodyPr/>
          <a:lstStyle/>
          <a:p>
            <a:r>
              <a:rPr lang="en-US" dirty="0"/>
              <a:t>What is Human Resource Management?</a:t>
            </a:r>
            <a:endParaRPr lang="en-IN" dirty="0"/>
          </a:p>
        </p:txBody>
      </p:sp>
      <p:sp>
        <p:nvSpPr>
          <p:cNvPr id="3" name="Content Placeholder 2">
            <a:extLst>
              <a:ext uri="{FF2B5EF4-FFF2-40B4-BE49-F238E27FC236}">
                <a16:creationId xmlns:a16="http://schemas.microsoft.com/office/drawing/2014/main" id="{1BB734CA-1FD5-426F-9EB9-BA2B7A751E50}"/>
              </a:ext>
            </a:extLst>
          </p:cNvPr>
          <p:cNvSpPr>
            <a:spLocks noGrp="1"/>
          </p:cNvSpPr>
          <p:nvPr>
            <p:ph idx="1"/>
          </p:nvPr>
        </p:nvSpPr>
        <p:spPr/>
        <p:txBody>
          <a:bodyPr>
            <a:normAutofit lnSpcReduction="10000"/>
          </a:bodyPr>
          <a:lstStyle/>
          <a:p>
            <a:pPr marL="0" indent="0">
              <a:buNone/>
            </a:pPr>
            <a:r>
              <a:rPr lang="en-US" dirty="0"/>
              <a:t>Human Resource Management is the process of acquiring, training, appraising and compensating employees and of attending to their labor relations, health and safety, and fairness concerns.</a:t>
            </a:r>
          </a:p>
          <a:p>
            <a:pPr marL="0" indent="0">
              <a:buNone/>
            </a:pPr>
            <a:r>
              <a:rPr lang="en-US" dirty="0"/>
              <a:t>The topics we will discuss should therefore provide you with the concepts and techniques you need to perform the ‘people’ or personnel aspects of your management job. These includes:</a:t>
            </a:r>
          </a:p>
          <a:p>
            <a:r>
              <a:rPr lang="en-US" dirty="0"/>
              <a:t>Conducting job analyses (determining the nature of each employees job)</a:t>
            </a:r>
          </a:p>
          <a:p>
            <a:r>
              <a:rPr lang="en-US" dirty="0"/>
              <a:t>Planning labor needs and recruiting job candidates</a:t>
            </a:r>
          </a:p>
          <a:p>
            <a:r>
              <a:rPr lang="en-US" dirty="0"/>
              <a:t>Selecting Job candidates</a:t>
            </a:r>
            <a:endParaRPr lang="en-IN" dirty="0"/>
          </a:p>
        </p:txBody>
      </p:sp>
    </p:spTree>
    <p:extLst>
      <p:ext uri="{BB962C8B-B14F-4D97-AF65-F5344CB8AC3E}">
        <p14:creationId xmlns:p14="http://schemas.microsoft.com/office/powerpoint/2010/main" val="1907476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D2DDF-34D3-4E14-8669-F0F0FC319203}"/>
              </a:ext>
            </a:extLst>
          </p:cNvPr>
          <p:cNvSpPr>
            <a:spLocks noGrp="1"/>
          </p:cNvSpPr>
          <p:nvPr>
            <p:ph type="title"/>
          </p:nvPr>
        </p:nvSpPr>
        <p:spPr/>
        <p:txBody>
          <a:bodyPr/>
          <a:lstStyle/>
          <a:p>
            <a:r>
              <a:rPr lang="en-US" dirty="0"/>
              <a:t>Human Resource Managers Duties</a:t>
            </a:r>
            <a:endParaRPr lang="en-IN" dirty="0"/>
          </a:p>
        </p:txBody>
      </p:sp>
      <p:sp>
        <p:nvSpPr>
          <p:cNvPr id="3" name="Content Placeholder 2">
            <a:extLst>
              <a:ext uri="{FF2B5EF4-FFF2-40B4-BE49-F238E27FC236}">
                <a16:creationId xmlns:a16="http://schemas.microsoft.com/office/drawing/2014/main" id="{CE9B15A7-F21A-4571-859E-FD1F0FD571F8}"/>
              </a:ext>
            </a:extLst>
          </p:cNvPr>
          <p:cNvSpPr>
            <a:spLocks noGrp="1"/>
          </p:cNvSpPr>
          <p:nvPr>
            <p:ph idx="1"/>
          </p:nvPr>
        </p:nvSpPr>
        <p:spPr/>
        <p:txBody>
          <a:bodyPr/>
          <a:lstStyle/>
          <a:p>
            <a:pPr marL="0" indent="0">
              <a:buNone/>
            </a:pPr>
            <a:r>
              <a:rPr lang="en-US" dirty="0"/>
              <a:t>In providing this specialized assistance, the human resource manager carries out three distinct function:</a:t>
            </a:r>
          </a:p>
          <a:p>
            <a:r>
              <a:rPr lang="en-US" dirty="0"/>
              <a:t>A Line Function</a:t>
            </a:r>
          </a:p>
          <a:p>
            <a:r>
              <a:rPr lang="en-US" dirty="0"/>
              <a:t>A Coordinative Function</a:t>
            </a:r>
          </a:p>
          <a:p>
            <a:r>
              <a:rPr lang="en-US" dirty="0"/>
              <a:t>Staff (assist and advice)</a:t>
            </a:r>
          </a:p>
          <a:p>
            <a:endParaRPr lang="en-US" dirty="0"/>
          </a:p>
          <a:p>
            <a:r>
              <a:rPr lang="en-US" dirty="0"/>
              <a:t>A Line Function: The Human Resource Manager directs the activities of the people in his or her own department, and perhaps  in related areas</a:t>
            </a:r>
            <a:endParaRPr lang="en-IN" dirty="0"/>
          </a:p>
        </p:txBody>
      </p:sp>
    </p:spTree>
    <p:extLst>
      <p:ext uri="{BB962C8B-B14F-4D97-AF65-F5344CB8AC3E}">
        <p14:creationId xmlns:p14="http://schemas.microsoft.com/office/powerpoint/2010/main" val="45404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0A49-E6A9-4BBA-AA90-AD8B7911C4F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4FCB5CE-87A0-4861-8B55-FC097057C603}"/>
              </a:ext>
            </a:extLst>
          </p:cNvPr>
          <p:cNvSpPr>
            <a:spLocks noGrp="1"/>
          </p:cNvSpPr>
          <p:nvPr>
            <p:ph idx="1"/>
          </p:nvPr>
        </p:nvSpPr>
        <p:spPr>
          <a:xfrm>
            <a:off x="838200" y="1816747"/>
            <a:ext cx="10515600" cy="4351338"/>
          </a:xfrm>
        </p:spPr>
        <p:txBody>
          <a:bodyPr>
            <a:normAutofit fontScale="92500" lnSpcReduction="20000"/>
          </a:bodyPr>
          <a:lstStyle/>
          <a:p>
            <a:r>
              <a:rPr lang="en-US" dirty="0"/>
              <a:t>A Coordinative Function : The Human Resource manager also coordinates personnel activities, a duty often referred to as functional authority (or functional control) Here he or she ensures that line managers are implementing the firms human resource policies and practices( for example, adhering to its sexual harassment policies)</a:t>
            </a:r>
          </a:p>
          <a:p>
            <a:r>
              <a:rPr lang="en-US" dirty="0"/>
              <a:t>Staff (assist and advice)Function: Assisting and advising line managers is the heart of the human resource managers job.</a:t>
            </a:r>
          </a:p>
          <a:p>
            <a:pPr marL="0" indent="0">
              <a:buNone/>
            </a:pPr>
            <a:r>
              <a:rPr lang="en-US" dirty="0"/>
              <a:t>    He or she advices the CEO so the CEO can better understand the personnel aspects of the company’s strategic options , HR assist in hiring ,training, evaluating, rewarding, counseling, promoting and firing.</a:t>
            </a:r>
          </a:p>
          <a:p>
            <a:pPr marL="0" indent="0">
              <a:buNone/>
            </a:pPr>
            <a:r>
              <a:rPr lang="en-US" dirty="0"/>
              <a:t>   It administers the various benefits programs( health and accident insurance, retirement , vacation and so on).</a:t>
            </a:r>
          </a:p>
          <a:p>
            <a:pPr marL="0" indent="0">
              <a:buNone/>
            </a:pPr>
            <a:r>
              <a:rPr lang="en-US" dirty="0"/>
              <a:t>        </a:t>
            </a:r>
            <a:endParaRPr lang="en-IN" dirty="0"/>
          </a:p>
        </p:txBody>
      </p:sp>
    </p:spTree>
    <p:extLst>
      <p:ext uri="{BB962C8B-B14F-4D97-AF65-F5344CB8AC3E}">
        <p14:creationId xmlns:p14="http://schemas.microsoft.com/office/powerpoint/2010/main" val="254046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827A8-0AE1-4238-99B1-12C110C8DA1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651EDC4-A366-4E96-BDC3-9C01A940928B}"/>
              </a:ext>
            </a:extLst>
          </p:cNvPr>
          <p:cNvSpPr>
            <a:spLocks noGrp="1"/>
          </p:cNvSpPr>
          <p:nvPr>
            <p:ph idx="1"/>
          </p:nvPr>
        </p:nvSpPr>
        <p:spPr/>
        <p:txBody>
          <a:bodyPr>
            <a:normAutofit fontScale="92500" lnSpcReduction="10000"/>
          </a:bodyPr>
          <a:lstStyle/>
          <a:p>
            <a:pPr marL="0" indent="0">
              <a:buNone/>
            </a:pPr>
            <a:r>
              <a:rPr lang="en-US" dirty="0"/>
              <a:t>  It helps the line managers comply with equal employment and occupational safety laws, and plays an important role in handling grievances and labor relations.</a:t>
            </a:r>
          </a:p>
          <a:p>
            <a:pPr marL="0" indent="0">
              <a:buNone/>
            </a:pPr>
            <a:r>
              <a:rPr lang="en-US" dirty="0"/>
              <a:t>   It carries out an innovator role, up to date on current trends and new methods for better utilizing the company’s employees (or human resources) it plays and employee advocacy role, by representing the interest of employees of within the framework of its primary obligations to senior management</a:t>
            </a:r>
          </a:p>
          <a:p>
            <a:pPr marL="0" indent="0">
              <a:buNone/>
            </a:pPr>
            <a:r>
              <a:rPr lang="en-US" dirty="0"/>
              <a:t>   Although human resource managers generally can’t  wield line authority( outside there departments),they are likely to exert “implied authority”. This is because line managers knows human resource manager has top management ear in areas like testing and affirmative action.   </a:t>
            </a:r>
            <a:endParaRPr lang="en-IN" dirty="0"/>
          </a:p>
        </p:txBody>
      </p:sp>
    </p:spTree>
    <p:extLst>
      <p:ext uri="{BB962C8B-B14F-4D97-AF65-F5344CB8AC3E}">
        <p14:creationId xmlns:p14="http://schemas.microsoft.com/office/powerpoint/2010/main" val="1176662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F6FB-D3A0-4FA2-A25F-4A610F07D8F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3EF88C4-AA65-4AF1-9419-B030FF1F446C}"/>
              </a:ext>
            </a:extLst>
          </p:cNvPr>
          <p:cNvSpPr>
            <a:spLocks noGrp="1"/>
          </p:cNvSpPr>
          <p:nvPr>
            <p:ph idx="1"/>
          </p:nvPr>
        </p:nvSpPr>
        <p:spPr/>
        <p:txBody>
          <a:bodyPr/>
          <a:lstStyle/>
          <a:p>
            <a:r>
              <a:rPr lang="en-US" dirty="0"/>
              <a:t>The size of the human resource department reflect the size of the employer. Examples of human resource management specialties include:</a:t>
            </a:r>
            <a:endParaRPr lang="en-IN" dirty="0"/>
          </a:p>
          <a:p>
            <a:pPr lvl="0"/>
            <a:r>
              <a:rPr lang="en-US" dirty="0"/>
              <a:t>Recruiters : Search for qualified job applicants</a:t>
            </a:r>
            <a:endParaRPr lang="en-IN" dirty="0"/>
          </a:p>
          <a:p>
            <a:pPr lvl="0"/>
            <a:r>
              <a:rPr lang="en-US" dirty="0"/>
              <a:t>Equal Employment Opportunity (EEO) Coordinators: Investigate and resolve EEO grievances, examine organizational practices for potential violations and compile and submit EEO reports</a:t>
            </a:r>
            <a:endParaRPr lang="en-IN" dirty="0"/>
          </a:p>
          <a:p>
            <a:pPr lvl="0"/>
            <a:r>
              <a:rPr lang="en-US" dirty="0"/>
              <a:t>Job Analysts : Collect and examine information about jobs to prepare job descriptions</a:t>
            </a:r>
            <a:endParaRPr lang="en-IN" dirty="0"/>
          </a:p>
          <a:p>
            <a:endParaRPr lang="en-IN" dirty="0"/>
          </a:p>
        </p:txBody>
      </p:sp>
    </p:spTree>
    <p:extLst>
      <p:ext uri="{BB962C8B-B14F-4D97-AF65-F5344CB8AC3E}">
        <p14:creationId xmlns:p14="http://schemas.microsoft.com/office/powerpoint/2010/main" val="227899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2EEE-2AEC-4508-9B1A-E265A115812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6C2B6CC-9A75-4792-B9E4-215A21C000A3}"/>
              </a:ext>
            </a:extLst>
          </p:cNvPr>
          <p:cNvSpPr>
            <a:spLocks noGrp="1"/>
          </p:cNvSpPr>
          <p:nvPr>
            <p:ph idx="1"/>
          </p:nvPr>
        </p:nvSpPr>
        <p:spPr/>
        <p:txBody>
          <a:bodyPr/>
          <a:lstStyle/>
          <a:p>
            <a:pPr lvl="0"/>
            <a:r>
              <a:rPr lang="en-US" dirty="0"/>
              <a:t>Compensation Managers : Develop compensation plans and handle the employee benefits programs</a:t>
            </a:r>
            <a:endParaRPr lang="en-IN" dirty="0"/>
          </a:p>
          <a:p>
            <a:pPr lvl="0"/>
            <a:r>
              <a:rPr lang="en-US" dirty="0"/>
              <a:t>Training specialists : Plan, Organize and direct training activities</a:t>
            </a:r>
            <a:endParaRPr lang="en-IN" dirty="0"/>
          </a:p>
          <a:p>
            <a:pPr lvl="0"/>
            <a:r>
              <a:rPr lang="en-US" dirty="0"/>
              <a:t>Labor relations specialists : Advise management on all aspects of union management relations</a:t>
            </a:r>
            <a:endParaRPr lang="en-IN" dirty="0"/>
          </a:p>
          <a:p>
            <a:endParaRPr lang="en-IN" dirty="0"/>
          </a:p>
        </p:txBody>
      </p:sp>
    </p:spTree>
    <p:extLst>
      <p:ext uri="{BB962C8B-B14F-4D97-AF65-F5344CB8AC3E}">
        <p14:creationId xmlns:p14="http://schemas.microsoft.com/office/powerpoint/2010/main" val="1362893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74208-F5F6-473D-B056-FA2FBB9FC97E}"/>
              </a:ext>
            </a:extLst>
          </p:cNvPr>
          <p:cNvSpPr>
            <a:spLocks noGrp="1"/>
          </p:cNvSpPr>
          <p:nvPr>
            <p:ph type="title"/>
          </p:nvPr>
        </p:nvSpPr>
        <p:spPr/>
        <p:txBody>
          <a:bodyPr/>
          <a:lstStyle/>
          <a:p>
            <a:r>
              <a:rPr lang="en-US" dirty="0"/>
              <a:t>What is Human Resource Management?</a:t>
            </a:r>
            <a:endParaRPr lang="en-IN" dirty="0"/>
          </a:p>
        </p:txBody>
      </p:sp>
      <p:sp>
        <p:nvSpPr>
          <p:cNvPr id="3" name="Content Placeholder 2">
            <a:extLst>
              <a:ext uri="{FF2B5EF4-FFF2-40B4-BE49-F238E27FC236}">
                <a16:creationId xmlns:a16="http://schemas.microsoft.com/office/drawing/2014/main" id="{74D073A1-85AC-4821-8E9F-17079F6BED48}"/>
              </a:ext>
            </a:extLst>
          </p:cNvPr>
          <p:cNvSpPr>
            <a:spLocks noGrp="1"/>
          </p:cNvSpPr>
          <p:nvPr>
            <p:ph idx="1"/>
          </p:nvPr>
        </p:nvSpPr>
        <p:spPr/>
        <p:txBody>
          <a:bodyPr/>
          <a:lstStyle/>
          <a:p>
            <a:r>
              <a:rPr lang="en-US" dirty="0"/>
              <a:t>Orienting and training new employees</a:t>
            </a:r>
          </a:p>
          <a:p>
            <a:r>
              <a:rPr lang="en-US" dirty="0"/>
              <a:t>Managing wages and salaries(compensating employees)</a:t>
            </a:r>
          </a:p>
          <a:p>
            <a:r>
              <a:rPr lang="en-US" dirty="0"/>
              <a:t>Providing incentives and benefits</a:t>
            </a:r>
          </a:p>
          <a:p>
            <a:r>
              <a:rPr lang="en-US" dirty="0"/>
              <a:t>Appraising performance</a:t>
            </a:r>
          </a:p>
          <a:p>
            <a:r>
              <a:rPr lang="en-US" dirty="0"/>
              <a:t>Communicating (interviewing, counseling and disciplining)</a:t>
            </a:r>
          </a:p>
          <a:p>
            <a:r>
              <a:rPr lang="en-US" dirty="0"/>
              <a:t>Training and Developing Managers</a:t>
            </a:r>
          </a:p>
          <a:p>
            <a:r>
              <a:rPr lang="en-US" dirty="0"/>
              <a:t>Building employee commitment</a:t>
            </a:r>
            <a:endParaRPr lang="en-IN" dirty="0"/>
          </a:p>
        </p:txBody>
      </p:sp>
    </p:spTree>
    <p:extLst>
      <p:ext uri="{BB962C8B-B14F-4D97-AF65-F5344CB8AC3E}">
        <p14:creationId xmlns:p14="http://schemas.microsoft.com/office/powerpoint/2010/main" val="420377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08FF-538B-411E-BE7F-A6E2603F0429}"/>
              </a:ext>
            </a:extLst>
          </p:cNvPr>
          <p:cNvSpPr>
            <a:spLocks noGrp="1"/>
          </p:cNvSpPr>
          <p:nvPr>
            <p:ph type="title"/>
          </p:nvPr>
        </p:nvSpPr>
        <p:spPr/>
        <p:txBody>
          <a:bodyPr/>
          <a:lstStyle/>
          <a:p>
            <a:r>
              <a:rPr lang="en-US" dirty="0"/>
              <a:t>And What a Manager should know about:</a:t>
            </a:r>
            <a:endParaRPr lang="en-IN" dirty="0"/>
          </a:p>
        </p:txBody>
      </p:sp>
      <p:sp>
        <p:nvSpPr>
          <p:cNvPr id="3" name="Content Placeholder 2">
            <a:extLst>
              <a:ext uri="{FF2B5EF4-FFF2-40B4-BE49-F238E27FC236}">
                <a16:creationId xmlns:a16="http://schemas.microsoft.com/office/drawing/2014/main" id="{168E7D53-68FC-4458-B93A-9D2A0A9A0AD0}"/>
              </a:ext>
            </a:extLst>
          </p:cNvPr>
          <p:cNvSpPr>
            <a:spLocks noGrp="1"/>
          </p:cNvSpPr>
          <p:nvPr>
            <p:ph idx="1"/>
          </p:nvPr>
        </p:nvSpPr>
        <p:spPr/>
        <p:txBody>
          <a:bodyPr/>
          <a:lstStyle/>
          <a:p>
            <a:r>
              <a:rPr lang="en-US" dirty="0"/>
              <a:t>Equal Opportunity and Affirmative action</a:t>
            </a:r>
          </a:p>
          <a:p>
            <a:r>
              <a:rPr lang="en-US" dirty="0"/>
              <a:t>Employee health and safety</a:t>
            </a:r>
          </a:p>
          <a:p>
            <a:r>
              <a:rPr lang="en-US" dirty="0"/>
              <a:t>Handling grievances and labor relations</a:t>
            </a:r>
            <a:endParaRPr lang="en-IN" dirty="0"/>
          </a:p>
        </p:txBody>
      </p:sp>
    </p:spTree>
    <p:extLst>
      <p:ext uri="{BB962C8B-B14F-4D97-AF65-F5344CB8AC3E}">
        <p14:creationId xmlns:p14="http://schemas.microsoft.com/office/powerpoint/2010/main" val="141070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5654D-D8D6-4ADA-A2F1-D798165C0AD9}"/>
              </a:ext>
            </a:extLst>
          </p:cNvPr>
          <p:cNvSpPr>
            <a:spLocks noGrp="1"/>
          </p:cNvSpPr>
          <p:nvPr>
            <p:ph type="title"/>
          </p:nvPr>
        </p:nvSpPr>
        <p:spPr/>
        <p:txBody>
          <a:bodyPr/>
          <a:lstStyle/>
          <a:p>
            <a:r>
              <a:rPr lang="en-US" dirty="0"/>
              <a:t>Why is HRM important to all managers?</a:t>
            </a:r>
            <a:endParaRPr lang="en-IN" dirty="0"/>
          </a:p>
        </p:txBody>
      </p:sp>
      <p:sp>
        <p:nvSpPr>
          <p:cNvPr id="3" name="Content Placeholder 2">
            <a:extLst>
              <a:ext uri="{FF2B5EF4-FFF2-40B4-BE49-F238E27FC236}">
                <a16:creationId xmlns:a16="http://schemas.microsoft.com/office/drawing/2014/main" id="{085A514F-75E3-4DF0-80CC-ADDECF57C8A8}"/>
              </a:ext>
            </a:extLst>
          </p:cNvPr>
          <p:cNvSpPr>
            <a:spLocks noGrp="1"/>
          </p:cNvSpPr>
          <p:nvPr>
            <p:ph idx="1"/>
          </p:nvPr>
        </p:nvSpPr>
        <p:spPr/>
        <p:txBody>
          <a:bodyPr/>
          <a:lstStyle/>
          <a:p>
            <a:pPr marL="0" indent="0">
              <a:buNone/>
            </a:pPr>
            <a:r>
              <a:rPr lang="en-US" dirty="0"/>
              <a:t>These concepts and techniques important to all for several reasons</a:t>
            </a:r>
          </a:p>
          <a:p>
            <a:pPr marL="0" indent="0">
              <a:buNone/>
            </a:pPr>
            <a:r>
              <a:rPr lang="en-US" dirty="0"/>
              <a:t>AVOID PERSONNEL MISTAKES</a:t>
            </a:r>
          </a:p>
          <a:p>
            <a:pPr marL="0" indent="0">
              <a:buNone/>
            </a:pPr>
            <a:r>
              <a:rPr lang="en-US" dirty="0"/>
              <a:t>First having a command of this knowledge will help you the sorts of personnel mistakes you ‘don’t’ want to make while managing. For example no managers want to:</a:t>
            </a:r>
          </a:p>
          <a:p>
            <a:r>
              <a:rPr lang="en-US" dirty="0"/>
              <a:t>Hire the wrong person for the job</a:t>
            </a:r>
          </a:p>
          <a:p>
            <a:r>
              <a:rPr lang="en-US" dirty="0"/>
              <a:t>Experience high turnover</a:t>
            </a:r>
          </a:p>
          <a:p>
            <a:r>
              <a:rPr lang="en-US" dirty="0"/>
              <a:t>Have your people not doing their best</a:t>
            </a:r>
          </a:p>
          <a:p>
            <a:r>
              <a:rPr lang="en-US" dirty="0"/>
              <a:t>Waste time with useless interviews                                                  </a:t>
            </a:r>
          </a:p>
          <a:p>
            <a:pPr marL="0" indent="0">
              <a:buNone/>
            </a:pPr>
            <a:endParaRPr lang="en-IN" dirty="0"/>
          </a:p>
        </p:txBody>
      </p:sp>
    </p:spTree>
    <p:extLst>
      <p:ext uri="{BB962C8B-B14F-4D97-AF65-F5344CB8AC3E}">
        <p14:creationId xmlns:p14="http://schemas.microsoft.com/office/powerpoint/2010/main" val="178092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86486-F8F6-48F6-8DFF-1478EC13FF9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CF2D419-20A0-4E5C-9756-0F29D5294752}"/>
              </a:ext>
            </a:extLst>
          </p:cNvPr>
          <p:cNvSpPr>
            <a:spLocks noGrp="1"/>
          </p:cNvSpPr>
          <p:nvPr>
            <p:ph idx="1"/>
          </p:nvPr>
        </p:nvSpPr>
        <p:spPr/>
        <p:txBody>
          <a:bodyPr/>
          <a:lstStyle/>
          <a:p>
            <a:r>
              <a:rPr lang="en-US" dirty="0"/>
              <a:t>Have your company taken to court because of your discriminatory actions</a:t>
            </a:r>
          </a:p>
          <a:p>
            <a:r>
              <a:rPr lang="en-US" dirty="0"/>
              <a:t>Have some employees think their salaries are unfair relative to others in the organization</a:t>
            </a:r>
          </a:p>
          <a:p>
            <a:r>
              <a:rPr lang="en-US" dirty="0"/>
              <a:t>Allow a lack of training to undermine your departments effectiveness</a:t>
            </a:r>
          </a:p>
          <a:p>
            <a:r>
              <a:rPr lang="en-US" dirty="0"/>
              <a:t>Commit any unfair labor practices</a:t>
            </a:r>
            <a:endParaRPr lang="en-IN" dirty="0"/>
          </a:p>
        </p:txBody>
      </p:sp>
    </p:spTree>
    <p:extLst>
      <p:ext uri="{BB962C8B-B14F-4D97-AF65-F5344CB8AC3E}">
        <p14:creationId xmlns:p14="http://schemas.microsoft.com/office/powerpoint/2010/main" val="2224209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B2FE6-86F3-4C2F-8024-9FAAAED00917}"/>
              </a:ext>
            </a:extLst>
          </p:cNvPr>
          <p:cNvSpPr>
            <a:spLocks noGrp="1"/>
          </p:cNvSpPr>
          <p:nvPr>
            <p:ph type="title"/>
          </p:nvPr>
        </p:nvSpPr>
        <p:spPr/>
        <p:txBody>
          <a:bodyPr/>
          <a:lstStyle/>
          <a:p>
            <a:r>
              <a:rPr lang="en-US" dirty="0"/>
              <a:t>Line and Staff aspects of HRM</a:t>
            </a:r>
            <a:endParaRPr lang="en-IN" dirty="0"/>
          </a:p>
        </p:txBody>
      </p:sp>
      <p:sp>
        <p:nvSpPr>
          <p:cNvPr id="3" name="Content Placeholder 2">
            <a:extLst>
              <a:ext uri="{FF2B5EF4-FFF2-40B4-BE49-F238E27FC236}">
                <a16:creationId xmlns:a16="http://schemas.microsoft.com/office/drawing/2014/main" id="{4B705224-ECD6-4D1C-8D73-9F72173E7F00}"/>
              </a:ext>
            </a:extLst>
          </p:cNvPr>
          <p:cNvSpPr>
            <a:spLocks noGrp="1"/>
          </p:cNvSpPr>
          <p:nvPr>
            <p:ph idx="1"/>
          </p:nvPr>
        </p:nvSpPr>
        <p:spPr/>
        <p:txBody>
          <a:bodyPr/>
          <a:lstStyle/>
          <a:p>
            <a:pPr marL="0" indent="0">
              <a:buNone/>
            </a:pPr>
            <a:r>
              <a:rPr lang="en-US" dirty="0"/>
              <a:t>All managers are, in a sense, Human Resource managers, because they all get involved in recruiting, interviewing, selecting and training their employees.</a:t>
            </a:r>
          </a:p>
          <a:p>
            <a:pPr marL="0" indent="0">
              <a:buNone/>
            </a:pPr>
            <a:r>
              <a:rPr lang="en-US" dirty="0"/>
              <a:t>Yet most firms also have human resource departments with their own top managers.</a:t>
            </a:r>
          </a:p>
          <a:p>
            <a:pPr marL="0" indent="0">
              <a:buNone/>
            </a:pPr>
            <a:r>
              <a:rPr lang="en-US" dirty="0"/>
              <a:t>How do the duties of this human resource manager and department relate to the human resource duties of  sales and production and other managers? Answering this requires a short definition of Line versus Staff Authority</a:t>
            </a:r>
            <a:endParaRPr lang="en-IN" dirty="0"/>
          </a:p>
        </p:txBody>
      </p:sp>
    </p:spTree>
    <p:extLst>
      <p:ext uri="{BB962C8B-B14F-4D97-AF65-F5344CB8AC3E}">
        <p14:creationId xmlns:p14="http://schemas.microsoft.com/office/powerpoint/2010/main" val="420076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54CA2-658C-42DC-BF60-E6D944A893F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871DD73-7BE7-45B5-A118-3F8FF1AD3F68}"/>
              </a:ext>
            </a:extLst>
          </p:cNvPr>
          <p:cNvSpPr>
            <a:spLocks noGrp="1"/>
          </p:cNvSpPr>
          <p:nvPr>
            <p:ph idx="1"/>
          </p:nvPr>
        </p:nvSpPr>
        <p:spPr/>
        <p:txBody>
          <a:bodyPr/>
          <a:lstStyle/>
          <a:p>
            <a:pPr marL="0" indent="0">
              <a:buNone/>
            </a:pPr>
            <a:r>
              <a:rPr lang="en-US" dirty="0"/>
              <a:t>Authority : Authority is to right to make decisions, to direct the work of others, and to give orders. Managers usually distinguish between Line Authority and Staff Authority</a:t>
            </a:r>
          </a:p>
          <a:p>
            <a:pPr marL="0" indent="0">
              <a:buNone/>
            </a:pPr>
            <a:endParaRPr lang="en-US" dirty="0"/>
          </a:p>
          <a:p>
            <a:pPr marL="0" indent="0">
              <a:buNone/>
            </a:pPr>
            <a:r>
              <a:rPr lang="en-US" dirty="0"/>
              <a:t>Line Authority: Line Authority traditionally gives managers the right to issues orders to other managers or employees. Line Authority therefore creates a superior (order giver) – subordinate (order receiver) relationship.</a:t>
            </a:r>
            <a:endParaRPr lang="en-IN" dirty="0"/>
          </a:p>
        </p:txBody>
      </p:sp>
    </p:spTree>
    <p:extLst>
      <p:ext uri="{BB962C8B-B14F-4D97-AF65-F5344CB8AC3E}">
        <p14:creationId xmlns:p14="http://schemas.microsoft.com/office/powerpoint/2010/main" val="1810084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046C-4830-4333-8795-D4920C8BC47F}"/>
              </a:ext>
            </a:extLst>
          </p:cNvPr>
          <p:cNvSpPr>
            <a:spLocks noGrp="1"/>
          </p:cNvSpPr>
          <p:nvPr>
            <p:ph type="title"/>
          </p:nvPr>
        </p:nvSpPr>
        <p:spPr/>
        <p:txBody>
          <a:bodyPr/>
          <a:lstStyle/>
          <a:p>
            <a:r>
              <a:rPr lang="en-US" dirty="0"/>
              <a:t>Line Managers Human Resource Duties</a:t>
            </a:r>
            <a:endParaRPr lang="en-IN" dirty="0"/>
          </a:p>
        </p:txBody>
      </p:sp>
      <p:sp>
        <p:nvSpPr>
          <p:cNvPr id="3" name="Content Placeholder 2">
            <a:extLst>
              <a:ext uri="{FF2B5EF4-FFF2-40B4-BE49-F238E27FC236}">
                <a16:creationId xmlns:a16="http://schemas.microsoft.com/office/drawing/2014/main" id="{86292453-E07E-4880-A408-183C75B10BF8}"/>
              </a:ext>
            </a:extLst>
          </p:cNvPr>
          <p:cNvSpPr>
            <a:spLocks noGrp="1"/>
          </p:cNvSpPr>
          <p:nvPr>
            <p:ph idx="1"/>
          </p:nvPr>
        </p:nvSpPr>
        <p:spPr/>
        <p:txBody>
          <a:bodyPr/>
          <a:lstStyle/>
          <a:p>
            <a:pPr marL="0" indent="0">
              <a:buNone/>
            </a:pPr>
            <a:r>
              <a:rPr lang="en-US" dirty="0"/>
              <a:t>Introduction : Line Managers still have many human resource duties.</a:t>
            </a:r>
          </a:p>
          <a:p>
            <a:pPr marL="0" indent="0">
              <a:buNone/>
            </a:pPr>
            <a:r>
              <a:rPr lang="en-US" dirty="0"/>
              <a:t>This is because the direct handling of people has always been part of every line managers duties, from president down to first-line supervisors responsibilities for effective human resource management under these general headings:</a:t>
            </a:r>
          </a:p>
          <a:p>
            <a:r>
              <a:rPr lang="en-US" dirty="0"/>
              <a:t> Placing the right person in the right job</a:t>
            </a:r>
          </a:p>
          <a:p>
            <a:r>
              <a:rPr lang="en-US" dirty="0"/>
              <a:t>Starting new employees in the Organization (Orientation)</a:t>
            </a:r>
          </a:p>
          <a:p>
            <a:r>
              <a:rPr lang="en-US" dirty="0"/>
              <a:t>Training employees for jobs that are new to them</a:t>
            </a:r>
          </a:p>
          <a:p>
            <a:r>
              <a:rPr lang="en-US" dirty="0"/>
              <a:t>Improving the job performance of each person</a:t>
            </a:r>
          </a:p>
          <a:p>
            <a:pPr marL="0" indent="0">
              <a:buNone/>
            </a:pPr>
            <a:endParaRPr lang="en-IN" dirty="0"/>
          </a:p>
        </p:txBody>
      </p:sp>
    </p:spTree>
    <p:extLst>
      <p:ext uri="{BB962C8B-B14F-4D97-AF65-F5344CB8AC3E}">
        <p14:creationId xmlns:p14="http://schemas.microsoft.com/office/powerpoint/2010/main" val="383491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A892B-27AF-4CD2-AC85-8BEBAFD7BD7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3A00F49-8B4D-4D1F-8C87-DCADE69FF6DC}"/>
              </a:ext>
            </a:extLst>
          </p:cNvPr>
          <p:cNvSpPr>
            <a:spLocks noGrp="1"/>
          </p:cNvSpPr>
          <p:nvPr>
            <p:ph idx="1"/>
          </p:nvPr>
        </p:nvSpPr>
        <p:spPr/>
        <p:txBody>
          <a:bodyPr>
            <a:normAutofit lnSpcReduction="10000"/>
          </a:bodyPr>
          <a:lstStyle/>
          <a:p>
            <a:r>
              <a:rPr lang="en-US" dirty="0"/>
              <a:t>Gaining co operation and developing smooth working relationships</a:t>
            </a:r>
          </a:p>
          <a:p>
            <a:r>
              <a:rPr lang="en-US" dirty="0"/>
              <a:t>Interpreting the company’s policies and procedures </a:t>
            </a:r>
          </a:p>
          <a:p>
            <a:r>
              <a:rPr lang="en-US" dirty="0"/>
              <a:t>Controlling labor costs</a:t>
            </a:r>
          </a:p>
          <a:p>
            <a:r>
              <a:rPr lang="en-US" dirty="0"/>
              <a:t>Developing the abilities of each person</a:t>
            </a:r>
          </a:p>
          <a:p>
            <a:r>
              <a:rPr lang="en-US" dirty="0"/>
              <a:t>Creating and maintaining department morale</a:t>
            </a:r>
          </a:p>
          <a:p>
            <a:r>
              <a:rPr lang="en-US" dirty="0"/>
              <a:t>Protecting employees health and Physical condition</a:t>
            </a:r>
          </a:p>
          <a:p>
            <a:pPr marL="0" indent="0">
              <a:buNone/>
            </a:pPr>
            <a:r>
              <a:rPr lang="en-US" dirty="0"/>
              <a:t>In small organizations, line managers may carry out all these personnel tasks unassisted. But as the organization grows, they need the assistance, specialized knowledge, and advice of a separate human resource staff. The HR department provides this specialized assistance.    </a:t>
            </a:r>
          </a:p>
          <a:p>
            <a:endParaRPr lang="en-IN" dirty="0"/>
          </a:p>
        </p:txBody>
      </p:sp>
    </p:spTree>
    <p:extLst>
      <p:ext uri="{BB962C8B-B14F-4D97-AF65-F5344CB8AC3E}">
        <p14:creationId xmlns:p14="http://schemas.microsoft.com/office/powerpoint/2010/main" val="209367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1008</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What is Human Resource Management?</vt:lpstr>
      <vt:lpstr>What is Human Resource Management?</vt:lpstr>
      <vt:lpstr>And What a Manager should know about:</vt:lpstr>
      <vt:lpstr>Why is HRM important to all managers?</vt:lpstr>
      <vt:lpstr>PowerPoint Presentation</vt:lpstr>
      <vt:lpstr>Line and Staff aspects of HRM</vt:lpstr>
      <vt:lpstr>PowerPoint Presentation</vt:lpstr>
      <vt:lpstr>Line Managers Human Resource Duties</vt:lpstr>
      <vt:lpstr>PowerPoint Presentation</vt:lpstr>
      <vt:lpstr>Human Resource Managers Duties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Human Resource Management</dc:title>
  <dc:creator>Bhaskar Nalla</dc:creator>
  <cp:lastModifiedBy>Bhaskar Nalla</cp:lastModifiedBy>
  <cp:revision>66</cp:revision>
  <dcterms:created xsi:type="dcterms:W3CDTF">2018-10-13T15:52:32Z</dcterms:created>
  <dcterms:modified xsi:type="dcterms:W3CDTF">2018-10-30T07:15:50Z</dcterms:modified>
</cp:coreProperties>
</file>